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slideLayouts/slideLayout13.xml" ContentType="application/vnd.openxmlformats-officedocument.presentationml.slideLayout+xml"/>
  <Override PartName="/ppt/theme/theme18.xml" ContentType="application/vnd.openxmlformats-officedocument.theme+xml"/>
  <Override PartName="/ppt/slideLayouts/slideLayout14.xml" ContentType="application/vnd.openxmlformats-officedocument.presentationml.slideLayout+xml"/>
  <Override PartName="/ppt/theme/theme19.xml" ContentType="application/vnd.openxmlformats-officedocument.theme+xml"/>
  <Override PartName="/ppt/slideLayouts/slideLayout15.xml" ContentType="application/vnd.openxmlformats-officedocument.presentationml.slideLayout+xml"/>
  <Override PartName="/ppt/theme/theme20.xml" ContentType="application/vnd.openxmlformats-officedocument.theme+xml"/>
  <Override PartName="/ppt/slideLayouts/slideLayout16.xml" ContentType="application/vnd.openxmlformats-officedocument.presentationml.slideLayout+xml"/>
  <Override PartName="/ppt/theme/theme21.xml" ContentType="application/vnd.openxmlformats-officedocument.theme+xml"/>
  <Override PartName="/ppt/slideLayouts/slideLayout17.xml" ContentType="application/vnd.openxmlformats-officedocument.presentationml.slideLayout+xml"/>
  <Override PartName="/ppt/theme/theme22.xml" ContentType="application/vnd.openxmlformats-officedocument.theme+xml"/>
  <Override PartName="/ppt/slideLayouts/slideLayout18.xml" ContentType="application/vnd.openxmlformats-officedocument.presentationml.slideLayout+xml"/>
  <Override PartName="/ppt/theme/theme23.xml" ContentType="application/vnd.openxmlformats-officedocument.theme+xml"/>
  <Override PartName="/ppt/slideLayouts/slideLayout19.xml" ContentType="application/vnd.openxmlformats-officedocument.presentationml.slideLayout+xml"/>
  <Override PartName="/ppt/theme/theme2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5.xml" ContentType="application/vnd.openxmlformats-officedocument.theme+xml"/>
  <Override PartName="/ppt/slideLayouts/slideLayout23.xml" ContentType="application/vnd.openxmlformats-officedocument.presentationml.slideLayout+xml"/>
  <Override PartName="/ppt/theme/theme2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07" r:id="rId1"/>
    <p:sldMasterId id="2147484074" r:id="rId2"/>
    <p:sldMasterId id="2147484076" r:id="rId3"/>
    <p:sldMasterId id="2147484078" r:id="rId4"/>
    <p:sldMasterId id="2147484080" r:id="rId5"/>
    <p:sldMasterId id="2147484082" r:id="rId6"/>
    <p:sldMasterId id="2147484084" r:id="rId7"/>
    <p:sldMasterId id="2147484086" r:id="rId8"/>
    <p:sldMasterId id="2147484088" r:id="rId9"/>
    <p:sldMasterId id="2147484090" r:id="rId10"/>
    <p:sldMasterId id="2147484092" r:id="rId11"/>
    <p:sldMasterId id="2147484094" r:id="rId12"/>
    <p:sldMasterId id="2147484096" r:id="rId13"/>
    <p:sldMasterId id="2147484098" r:id="rId14"/>
    <p:sldMasterId id="2147484100" r:id="rId15"/>
    <p:sldMasterId id="2147484102" r:id="rId16"/>
    <p:sldMasterId id="2147484104" r:id="rId17"/>
    <p:sldMasterId id="2147484111" r:id="rId18"/>
    <p:sldMasterId id="2147484113" r:id="rId19"/>
    <p:sldMasterId id="2147484115" r:id="rId20"/>
    <p:sldMasterId id="2147484117" r:id="rId21"/>
    <p:sldMasterId id="2147484119" r:id="rId22"/>
    <p:sldMasterId id="2147484121" r:id="rId23"/>
    <p:sldMasterId id="2147484123" r:id="rId24"/>
    <p:sldMasterId id="2147484186" r:id="rId25"/>
    <p:sldMasterId id="2147484190" r:id="rId26"/>
    <p:sldMasterId id="2147484192" r:id="rId27"/>
  </p:sldMasterIdLst>
  <p:notesMasterIdLst>
    <p:notesMasterId r:id="rId120"/>
  </p:notesMasterIdLst>
  <p:handoutMasterIdLst>
    <p:handoutMasterId r:id="rId121"/>
  </p:handoutMasterIdLst>
  <p:sldIdLst>
    <p:sldId id="743" r:id="rId28"/>
    <p:sldId id="795" r:id="rId29"/>
    <p:sldId id="744" r:id="rId30"/>
    <p:sldId id="745" r:id="rId31"/>
    <p:sldId id="746" r:id="rId32"/>
    <p:sldId id="747" r:id="rId33"/>
    <p:sldId id="748" r:id="rId34"/>
    <p:sldId id="749" r:id="rId35"/>
    <p:sldId id="796" r:id="rId36"/>
    <p:sldId id="797" r:id="rId37"/>
    <p:sldId id="798" r:id="rId38"/>
    <p:sldId id="799" r:id="rId39"/>
    <p:sldId id="800" r:id="rId40"/>
    <p:sldId id="801" r:id="rId41"/>
    <p:sldId id="802" r:id="rId42"/>
    <p:sldId id="830" r:id="rId43"/>
    <p:sldId id="831" r:id="rId44"/>
    <p:sldId id="803" r:id="rId45"/>
    <p:sldId id="804" r:id="rId46"/>
    <p:sldId id="832" r:id="rId47"/>
    <p:sldId id="833" r:id="rId48"/>
    <p:sldId id="805" r:id="rId49"/>
    <p:sldId id="806" r:id="rId50"/>
    <p:sldId id="807" r:id="rId51"/>
    <p:sldId id="808" r:id="rId52"/>
    <p:sldId id="809" r:id="rId53"/>
    <p:sldId id="810" r:id="rId54"/>
    <p:sldId id="811" r:id="rId55"/>
    <p:sldId id="812" r:id="rId56"/>
    <p:sldId id="813" r:id="rId57"/>
    <p:sldId id="814" r:id="rId58"/>
    <p:sldId id="815" r:id="rId59"/>
    <p:sldId id="816" r:id="rId60"/>
    <p:sldId id="817" r:id="rId61"/>
    <p:sldId id="818" r:id="rId62"/>
    <p:sldId id="829" r:id="rId63"/>
    <p:sldId id="819" r:id="rId64"/>
    <p:sldId id="828" r:id="rId65"/>
    <p:sldId id="820" r:id="rId66"/>
    <p:sldId id="827" r:id="rId67"/>
    <p:sldId id="821" r:id="rId68"/>
    <p:sldId id="822" r:id="rId69"/>
    <p:sldId id="823" r:id="rId70"/>
    <p:sldId id="824" r:id="rId71"/>
    <p:sldId id="825" r:id="rId72"/>
    <p:sldId id="826" r:id="rId73"/>
    <p:sldId id="834" r:id="rId74"/>
    <p:sldId id="835" r:id="rId75"/>
    <p:sldId id="836" r:id="rId76"/>
    <p:sldId id="837" r:id="rId77"/>
    <p:sldId id="838" r:id="rId78"/>
    <p:sldId id="839" r:id="rId79"/>
    <p:sldId id="840" r:id="rId80"/>
    <p:sldId id="841" r:id="rId81"/>
    <p:sldId id="842" r:id="rId82"/>
    <p:sldId id="843" r:id="rId83"/>
    <p:sldId id="844" r:id="rId84"/>
    <p:sldId id="845" r:id="rId85"/>
    <p:sldId id="846" r:id="rId86"/>
    <p:sldId id="847" r:id="rId87"/>
    <p:sldId id="848" r:id="rId88"/>
    <p:sldId id="849" r:id="rId89"/>
    <p:sldId id="850" r:id="rId90"/>
    <p:sldId id="851" r:id="rId91"/>
    <p:sldId id="852" r:id="rId92"/>
    <p:sldId id="853" r:id="rId93"/>
    <p:sldId id="854" r:id="rId94"/>
    <p:sldId id="855" r:id="rId95"/>
    <p:sldId id="856" r:id="rId96"/>
    <p:sldId id="857" r:id="rId97"/>
    <p:sldId id="858" r:id="rId98"/>
    <p:sldId id="859" r:id="rId99"/>
    <p:sldId id="860" r:id="rId100"/>
    <p:sldId id="861" r:id="rId101"/>
    <p:sldId id="862" r:id="rId102"/>
    <p:sldId id="863" r:id="rId103"/>
    <p:sldId id="864" r:id="rId104"/>
    <p:sldId id="865" r:id="rId105"/>
    <p:sldId id="866" r:id="rId106"/>
    <p:sldId id="867" r:id="rId107"/>
    <p:sldId id="868" r:id="rId108"/>
    <p:sldId id="869" r:id="rId109"/>
    <p:sldId id="870" r:id="rId110"/>
    <p:sldId id="871" r:id="rId111"/>
    <p:sldId id="872" r:id="rId112"/>
    <p:sldId id="873" r:id="rId113"/>
    <p:sldId id="874" r:id="rId114"/>
    <p:sldId id="875" r:id="rId115"/>
    <p:sldId id="876" r:id="rId116"/>
    <p:sldId id="877" r:id="rId117"/>
    <p:sldId id="878" r:id="rId118"/>
    <p:sldId id="879" r:id="rId1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6F0"/>
    <a:srgbClr val="343233"/>
    <a:srgbClr val="F5F8FA"/>
    <a:srgbClr val="F2F4F7"/>
    <a:srgbClr val="D3DFDA"/>
    <a:srgbClr val="F1F2F5"/>
    <a:srgbClr val="C0CBC7"/>
    <a:srgbClr val="612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07" autoAdjust="0"/>
  </p:normalViewPr>
  <p:slideViewPr>
    <p:cSldViewPr>
      <p:cViewPr>
        <p:scale>
          <a:sx n="60" d="100"/>
          <a:sy n="60" d="100"/>
        </p:scale>
        <p:origin x="-2026" y="-106"/>
      </p:cViewPr>
      <p:guideLst>
        <p:guide orient="horz" pos="2160"/>
        <p:guide pos="2880"/>
      </p:guideLst>
    </p:cSldViewPr>
  </p:slideViewPr>
  <p:notesTextViewPr>
    <p:cViewPr>
      <p:scale>
        <a:sx n="100" d="100"/>
        <a:sy n="100" d="100"/>
      </p:scale>
      <p:origin x="0" y="0"/>
    </p:cViewPr>
  </p:notesTextViewPr>
  <p:notesViewPr>
    <p:cSldViewPr>
      <p:cViewPr varScale="1">
        <p:scale>
          <a:sx n="72" d="100"/>
          <a:sy n="72" d="100"/>
        </p:scale>
        <p:origin x="-2904"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0.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slide" Target="slides/slide85.xml"/><Relationship Id="rId16" Type="http://schemas.openxmlformats.org/officeDocument/2006/relationships/slideMaster" Target="slideMasters/slideMaster16.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slide" Target="slides/slide55.xml"/><Relationship Id="rId90" Type="http://schemas.openxmlformats.org/officeDocument/2006/relationships/slide" Target="slides/slide63.xml"/><Relationship Id="rId95" Type="http://schemas.openxmlformats.org/officeDocument/2006/relationships/slide" Target="slides/slide6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13" Type="http://schemas.openxmlformats.org/officeDocument/2006/relationships/slide" Target="slides/slide86.xml"/><Relationship Id="rId118" Type="http://schemas.openxmlformats.org/officeDocument/2006/relationships/slide" Target="slides/slide91.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slide" Target="slides/slide58.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103" Type="http://schemas.openxmlformats.org/officeDocument/2006/relationships/slide" Target="slides/slide76.xml"/><Relationship Id="rId108" Type="http://schemas.openxmlformats.org/officeDocument/2006/relationships/slide" Target="slides/slide81.xml"/><Relationship Id="rId116" Type="http://schemas.openxmlformats.org/officeDocument/2006/relationships/slide" Target="slides/slide89.xml"/><Relationship Id="rId124"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11"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6" Type="http://schemas.openxmlformats.org/officeDocument/2006/relationships/slide" Target="slides/slide79.xml"/><Relationship Id="rId114" Type="http://schemas.openxmlformats.org/officeDocument/2006/relationships/slide" Target="slides/slide87.xml"/><Relationship Id="rId119" Type="http://schemas.openxmlformats.org/officeDocument/2006/relationships/slide" Target="slides/slide92.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smtClean="0">
                <a:latin typeface="Calibri" pitchFamily="34" charset="0"/>
                <a:ea typeface="ＭＳ Ｐゴシック" pitchFamily="34" charset="-128"/>
              </a:defRPr>
            </a:lvl1pPr>
          </a:lstStyle>
          <a:p>
            <a:pPr>
              <a:defRPr/>
            </a:pPr>
            <a:endParaRPr lang="en-US" alt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atin typeface="Calibri" pitchFamily="34" charset="0"/>
                <a:ea typeface="ＭＳ Ｐゴシック" pitchFamily="34" charset="-128"/>
                <a:cs typeface="Arial" pitchFamily="34" charset="0"/>
              </a:defRPr>
            </a:lvl1pPr>
          </a:lstStyle>
          <a:p>
            <a:pPr>
              <a:defRPr/>
            </a:pPr>
            <a:fld id="{1478DAEF-72E6-492C-B99A-5EA3201214D7}" type="datetimeFigureOut">
              <a:rPr lang="en-US" altLang="en-US"/>
              <a:pPr>
                <a:defRPr/>
              </a:pPr>
              <a:t>5/28/2020</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smtClean="0">
                <a:latin typeface="Calibri" pitchFamily="34" charset="0"/>
                <a:ea typeface="ＭＳ Ｐゴシック" pitchFamily="34" charset="-128"/>
              </a:defRPr>
            </a:lvl1pPr>
          </a:lstStyle>
          <a:p>
            <a:pPr>
              <a:defRPr/>
            </a:pPr>
            <a:endParaRPr lang="en-US" alt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A6E2CC62-C8F7-420A-BAD6-65A27EA16131}" type="slidenum">
              <a:rPr lang="en-US" altLang="en-US"/>
              <a:pPr/>
              <a:t>‹#›</a:t>
            </a:fld>
            <a:endParaRPr lang="en-US" altLang="en-US"/>
          </a:p>
        </p:txBody>
      </p:sp>
    </p:spTree>
    <p:extLst>
      <p:ext uri="{BB962C8B-B14F-4D97-AF65-F5344CB8AC3E}">
        <p14:creationId xmlns:p14="http://schemas.microsoft.com/office/powerpoint/2010/main" val="306517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a:defRPr sz="1200" smtClean="0">
                <a:ea typeface="ＭＳ Ｐゴシック" pitchFamily="34" charset="-128"/>
              </a:defRPr>
            </a:lvl1pPr>
          </a:lstStyle>
          <a:p>
            <a:pPr>
              <a:defRPr/>
            </a:pPr>
            <a:endParaRPr lang="en-US" altLang="en-US"/>
          </a:p>
        </p:txBody>
      </p:sp>
      <p:sp>
        <p:nvSpPr>
          <p:cNvPr id="3" name="Date Placeholder 2"/>
          <p:cNvSpPr>
            <a:spLocks noGrp="1"/>
          </p:cNvSpPr>
          <p:nvPr>
            <p:ph type="dt"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a:defRPr sz="1200" smtClean="0">
                <a:ea typeface="ＭＳ Ｐゴシック" pitchFamily="34" charset="-128"/>
              </a:defRPr>
            </a:lvl1pPr>
          </a:lstStyle>
          <a:p>
            <a:pPr>
              <a:defRPr/>
            </a:pPr>
            <a:fld id="{CDD20C4E-7406-4BA2-9F3E-2CA134F7AAC0}" type="datetimeFigureOut">
              <a:rPr lang="en-US" altLang="en-US"/>
              <a:pPr>
                <a:defRPr/>
              </a:pPr>
              <a:t>5/28/2020</a:t>
            </a:fld>
            <a:endParaRPr lang="en-US" alt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a:defRPr sz="1200" smtClean="0">
                <a:ea typeface="ＭＳ Ｐゴシック" pitchFamily="34" charset="-128"/>
              </a:defRPr>
            </a:lvl1pPr>
          </a:lstStyle>
          <a:p>
            <a:pPr>
              <a:defRPr/>
            </a:pPr>
            <a:endParaRPr lang="en-US" alt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5693EF7-E7CB-4FEB-A2E7-5F7EAAF2AB03}" type="slidenum">
              <a:rPr lang="en-US" altLang="en-US"/>
              <a:pPr/>
              <a:t>‹#›</a:t>
            </a:fld>
            <a:endParaRPr lang="en-US" altLang="en-US"/>
          </a:p>
        </p:txBody>
      </p:sp>
    </p:spTree>
    <p:extLst>
      <p:ext uri="{BB962C8B-B14F-4D97-AF65-F5344CB8AC3E}">
        <p14:creationId xmlns:p14="http://schemas.microsoft.com/office/powerpoint/2010/main" val="2943145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oi.org/10.1007/978-3-030-01006-5_12"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doi.org/10.1007/978-3-030-01006-5_6"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i.org/10.1017/CBO978051161043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pPr/>
              <a:t>1</a:t>
            </a:fld>
            <a:endParaRPr lang="en-US" altLang="en-US"/>
          </a:p>
        </p:txBody>
      </p:sp>
    </p:spTree>
    <p:extLst>
      <p:ext uri="{BB962C8B-B14F-4D97-AF65-F5344CB8AC3E}">
        <p14:creationId xmlns:p14="http://schemas.microsoft.com/office/powerpoint/2010/main" val="355761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Vertical spiraling also operationalizes the admonition of </a:t>
            </a:r>
            <a:r>
              <a:rPr lang="en-US" dirty="0" err="1" smtClean="0"/>
              <a:t>Tarone</a:t>
            </a:r>
            <a:r>
              <a:rPr lang="en-US" dirty="0" smtClean="0"/>
              <a:t> (2017), presented in this slide.</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After</a:t>
            </a:r>
            <a:r>
              <a:rPr lang="en-US" baseline="0" dirty="0" smtClean="0"/>
              <a:t> all, how much proficiency is really required for learners to begin to express and support opinion?  Proficiency in this activity is characteristic of ILR Level 3 (Superior).  Yet, all one really needs to </a:t>
            </a:r>
            <a:r>
              <a:rPr lang="en-US" i="1" baseline="0" dirty="0" smtClean="0"/>
              <a:t>express</a:t>
            </a:r>
            <a:r>
              <a:rPr lang="en-US" baseline="0" dirty="0" smtClean="0"/>
              <a:t> opinion in a rudimentary way is a phrase corresponding to “I believe/think” and the ability to express a simple proposition, which need not be grammatically correct and need not even be comprehensible to non-natives.  To </a:t>
            </a:r>
            <a:r>
              <a:rPr lang="en-US" i="1" baseline="0" dirty="0" smtClean="0"/>
              <a:t>support</a:t>
            </a:r>
            <a:r>
              <a:rPr lang="en-US" baseline="0" dirty="0" smtClean="0"/>
              <a:t> opinion one requires no more than “because” and the ability to express, in however rudimentary a form, a simple proposition.  Learners can thus begin to express and support opinion at ILR 0+ (Novice High) at the latest.  Performance will be rudimentary, but it will be enhanced incrementally over innumerable iterative rehearsals long before learners reach a sustainable ILR Level 2 (Advanced).  That is what vertical spiraling promotes.  </a:t>
            </a:r>
            <a:r>
              <a:rPr lang="en-US" i="1" baseline="0" dirty="0" smtClean="0"/>
              <a:t>[A counter-argument might be that this may promote fossilization of learned error, but this need not occur.  Explanation requires more discussion than can be provided with this slide, but it involves, at least in part, cognitive and learning style.  In short, some students tend fossilize no matter what approach is employed, while others resist fossilization regardless of approach. There is as yet no research base on which to base conclusions in regard to fossilization in a vertical spiraling environment, and there are gaps between the populations with which we have utilized this modular OACD approach, which makes even prima facie comparisons difficult.  In our experience, there is at least no empirical basis for believing that this is an actual problem.]</a:t>
            </a:r>
          </a:p>
          <a:p>
            <a:pPr marL="0" indent="0">
              <a:buFont typeface="Arial" panose="020B0604020202020204" pitchFamily="34" charset="0"/>
              <a:buNone/>
            </a:pPr>
            <a:endParaRPr lang="en-US" i="1" baseline="0" dirty="0" smtClean="0"/>
          </a:p>
          <a:p>
            <a:pPr marL="171450" indent="-171450">
              <a:buFont typeface="Arial" panose="020B0604020202020204" pitchFamily="34" charset="0"/>
              <a:buChar char="•"/>
            </a:pPr>
            <a:r>
              <a:rPr lang="en-US" baseline="0" dirty="0" smtClean="0"/>
              <a:t>Now we will move on to two illustrations of open architecture curricula based on vertical spiraling, both from USG (DLIFLC) programs</a:t>
            </a:r>
          </a:p>
          <a:p>
            <a:pPr marL="628650" lvl="1" indent="-171450">
              <a:buFont typeface="Arial" panose="020B0604020202020204" pitchFamily="34" charset="0"/>
              <a:buChar char="•"/>
            </a:pPr>
            <a:r>
              <a:rPr lang="en-US" baseline="0" dirty="0" smtClean="0"/>
              <a:t>First we will take a fairly straightforward example of a scenario-based instructional approach carried out during a conversion program, in which vertical spiraling stands out most clearly: Czech &gt; SC conversion (1993).</a:t>
            </a:r>
          </a:p>
          <a:p>
            <a:pPr marL="628650" lvl="1" indent="-171450">
              <a:buFont typeface="Arial" panose="020B0604020202020204" pitchFamily="34" charset="0"/>
              <a:buChar char="•"/>
            </a:pPr>
            <a:r>
              <a:rPr lang="en-US" baseline="0" dirty="0" smtClean="0"/>
              <a:t>Then we will move on to a more complex SBI-CBI example: DLIFLC post-DLPT (initiated 2012-2013) and shortened intermediate/advanced courses (initiated 2013-2014).</a:t>
            </a:r>
            <a:endParaRPr lang="en-US"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Literature:</a:t>
            </a: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Tarone</a:t>
            </a:r>
            <a:r>
              <a:rPr lang="en-US" sz="1200" kern="1200" dirty="0" smtClean="0">
                <a:solidFill>
                  <a:schemeClr val="tx1"/>
                </a:solidFill>
                <a:effectLst/>
                <a:latin typeface="+mn-lt"/>
                <a:ea typeface="+mn-ea"/>
                <a:cs typeface="+mn-cs"/>
              </a:rPr>
              <a:t>, E. (2017). “Exploring Learner Language in Language Teacher Education,” pre-conference workshop at the Tenth International Conference on Language Teacher Education, University of California, Los Angeles, February 2, 2017.</a:t>
            </a: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267286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spcAft>
                <a:spcPts val="1225"/>
              </a:spcAft>
              <a:buFont typeface="Arial" panose="020B0604020202020204" pitchFamily="34" charset="0"/>
              <a:buChar char="•"/>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16</a:t>
            </a:fld>
            <a:endParaRPr lang="en-US" altLang="en-US" dirty="0"/>
          </a:p>
        </p:txBody>
      </p:sp>
    </p:spTree>
    <p:extLst>
      <p:ext uri="{BB962C8B-B14F-4D97-AF65-F5344CB8AC3E}">
        <p14:creationId xmlns:p14="http://schemas.microsoft.com/office/powerpoint/2010/main" val="217686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spcAft>
                <a:spcPts val="1225"/>
              </a:spcAft>
              <a:buFont typeface="Arial" panose="020B0604020202020204" pitchFamily="34" charset="0"/>
              <a:buChar char="•"/>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17</a:t>
            </a:fld>
            <a:endParaRPr lang="en-US" altLang="en-US" dirty="0"/>
          </a:p>
        </p:txBody>
      </p:sp>
    </p:spTree>
    <p:extLst>
      <p:ext uri="{BB962C8B-B14F-4D97-AF65-F5344CB8AC3E}">
        <p14:creationId xmlns:p14="http://schemas.microsoft.com/office/powerpoint/2010/main" val="217686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83184-2143-46B0-8AEF-4DBA9F6866E1}" type="slidenum">
              <a:rPr lang="en-US" altLang="en-US">
                <a:solidFill>
                  <a:prstClr val="black"/>
                </a:solidFill>
              </a:rPr>
              <a:pPr/>
              <a:t>18</a:t>
            </a:fld>
            <a:endParaRPr lang="en-US" altLang="en-US">
              <a:solidFill>
                <a:prstClr val="black"/>
              </a:solidFill>
            </a:endParaRPr>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pPr marL="232943" indent="-232943">
              <a:buFont typeface="Arial" panose="020B0604020202020204" pitchFamily="34" charset="0"/>
              <a:buChar char="•"/>
            </a:pPr>
            <a:r>
              <a:rPr lang="en-US" altLang="en-US" sz="1000" dirty="0" smtClean="0"/>
              <a:t>The following example was applied during a Czech</a:t>
            </a:r>
            <a:r>
              <a:rPr lang="en-US" altLang="en-US" sz="1000" baseline="0" dirty="0" smtClean="0"/>
              <a:t> – Serbian/Croatian immersion conversion course (1993).  To the best of my knowledge, this was the first application of what has become a “classic” SBI scenario for military language students.</a:t>
            </a:r>
          </a:p>
          <a:p>
            <a:pPr marL="0" indent="0">
              <a:buFont typeface="Arial" panose="020B0604020202020204" pitchFamily="34" charset="0"/>
              <a:buNone/>
            </a:pPr>
            <a:endParaRPr lang="en-US" altLang="en-US" sz="1000" baseline="0" dirty="0" smtClean="0"/>
          </a:p>
          <a:p>
            <a:pPr marL="232943" indent="-232943">
              <a:buFont typeface="Arial" panose="020B0604020202020204" pitchFamily="34" charset="0"/>
              <a:buChar char="•"/>
            </a:pPr>
            <a:r>
              <a:rPr lang="en-US" altLang="en-US" sz="1000" baseline="0" dirty="0" smtClean="0"/>
              <a:t>It was one of a number of scenarios that were employed during this course.  Some of these represented a fairly straightforward SBI approach, in which the elements of vertical spiraling stand out clearly.  In a number of other instances a combined SBI-CBI approach was applied.  </a:t>
            </a:r>
          </a:p>
          <a:p>
            <a:pPr marL="232943" indent="-232943">
              <a:buFont typeface="Arial" panose="020B0604020202020204" pitchFamily="34" charset="0"/>
              <a:buChar char="•"/>
            </a:pPr>
            <a:endParaRPr lang="en-US" altLang="en-US" sz="1000" baseline="0" dirty="0" smtClean="0"/>
          </a:p>
          <a:p>
            <a:pPr marL="232943" indent="-232943">
              <a:buFont typeface="Arial" panose="020B0604020202020204" pitchFamily="34" charset="0"/>
              <a:buChar char="•"/>
            </a:pPr>
            <a:r>
              <a:rPr lang="en-US" altLang="en-US" sz="1000" baseline="0" dirty="0" smtClean="0"/>
              <a:t>NB: This slide is borrowed from </a:t>
            </a:r>
            <a:r>
              <a:rPr lang="en-US" altLang="en-US" sz="1000" baseline="0" dirty="0" err="1" smtClean="0"/>
              <a:t>Corin</a:t>
            </a:r>
            <a:r>
              <a:rPr lang="en-US" altLang="en-US" sz="1000" baseline="0" dirty="0" smtClean="0"/>
              <a:t> (2008a).</a:t>
            </a:r>
          </a:p>
          <a:p>
            <a:pPr marL="232943" indent="-232943"/>
            <a:endParaRPr lang="en-US" altLang="en-US" sz="1000" dirty="0" smtClean="0"/>
          </a:p>
          <a:p>
            <a:pPr marL="232943" indent="-232943"/>
            <a:r>
              <a:rPr lang="en-US" altLang="en-US" sz="1000" dirty="0" smtClean="0"/>
              <a:t>Literature:</a:t>
            </a:r>
          </a:p>
          <a:p>
            <a:pPr marL="171450" indent="-171450" rtl="0">
              <a:buFont typeface="Arial" panose="020B0604020202020204" pitchFamily="34" charset="0"/>
              <a:buChar char="•"/>
            </a:pPr>
            <a:r>
              <a:rPr lang="en-US" sz="1200" kern="1200" dirty="0" err="1" smtClean="0">
                <a:solidFill>
                  <a:schemeClr val="tx1"/>
                </a:solidFill>
                <a:effectLst/>
                <a:latin typeface="+mn-lt"/>
                <a:ea typeface="+mn-ea"/>
                <a:cs typeface="+mn-cs"/>
              </a:rPr>
              <a:t>Corin</a:t>
            </a:r>
            <a:r>
              <a:rPr lang="en-US" sz="1200" kern="1200" dirty="0" smtClean="0">
                <a:solidFill>
                  <a:schemeClr val="tx1"/>
                </a:solidFill>
                <a:effectLst/>
                <a:latin typeface="+mn-lt"/>
                <a:ea typeface="+mn-ea"/>
                <a:cs typeface="+mn-cs"/>
              </a:rPr>
              <a:t>, A. (1997). A course to convert Czech proficiency to proficiency in Croatian and Serbian.  In S. B. Stryker and B. L. Leaver (Eds.),</a:t>
            </a:r>
            <a:r>
              <a:rPr lang="en-US" sz="1200" i="1" kern="1200" dirty="0" smtClean="0">
                <a:solidFill>
                  <a:schemeClr val="tx1"/>
                </a:solidFill>
                <a:effectLst/>
                <a:latin typeface="+mn-lt"/>
                <a:ea typeface="+mn-ea"/>
                <a:cs typeface="+mn-cs"/>
              </a:rPr>
              <a:t> Content-Based Instruction in Foreign</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Language Education: Models and Methods</a:t>
            </a:r>
            <a:r>
              <a:rPr lang="en-US" sz="1200" kern="1200" dirty="0" smtClean="0">
                <a:solidFill>
                  <a:schemeClr val="tx1"/>
                </a:solidFill>
                <a:effectLst/>
                <a:latin typeface="+mn-lt"/>
                <a:ea typeface="+mn-ea"/>
                <a:cs typeface="+mn-cs"/>
              </a:rPr>
              <a:t> (pp. 78-104). Washington, D.C.: Georgetown</a:t>
            </a:r>
          </a:p>
          <a:p>
            <a:pPr marL="171450" indent="-171450">
              <a:buFont typeface="Arial" panose="020B0604020202020204" pitchFamily="34" charset="0"/>
              <a:buChar char="•"/>
            </a:pPr>
            <a:r>
              <a:rPr lang="en-US" altLang="en-US" sz="1000" dirty="0" err="1" smtClean="0"/>
              <a:t>Corin</a:t>
            </a:r>
            <a:r>
              <a:rPr lang="en-US" altLang="en-US" sz="1000" dirty="0" smtClean="0"/>
              <a:t>, A. (2008a). “Mission Impossible: 40 Novice Students, No Materials, Untrained Instructors, 10 Weeks until DLPT (Serbian – Croatian 1993),” Defense Language Institute, School of European and Latin American Studies, 3 June 2008.</a:t>
            </a:r>
          </a:p>
          <a:p>
            <a:pPr marL="171450" indent="-171450">
              <a:buFont typeface="Arial" panose="020B0604020202020204" pitchFamily="34" charset="0"/>
              <a:buChar char="•"/>
            </a:pPr>
            <a:r>
              <a:rPr lang="en-US" altLang="en-US" sz="1000" dirty="0" err="1" smtClean="0"/>
              <a:t>Corin</a:t>
            </a:r>
            <a:r>
              <a:rPr lang="en-US" altLang="en-US" sz="1000" dirty="0" smtClean="0"/>
              <a:t>, A. (2008b). “Lessons of the 1993 Serbian – Croatian Conversion Course (Mission Impossible Continued)” Defense Language Institute, School of European and Latin American Studies, 26 June 2008.</a:t>
            </a:r>
          </a:p>
          <a:p>
            <a:pPr marL="232943" indent="-232943"/>
            <a:endParaRPr lang="en-US" altLang="en-US" sz="1000" dirty="0" smtClean="0"/>
          </a:p>
          <a:p>
            <a:pPr marL="232943" indent="-232943"/>
            <a:r>
              <a:rPr lang="en-US" altLang="en-US" sz="1000" dirty="0" smtClean="0"/>
              <a:t>***********************************</a:t>
            </a:r>
          </a:p>
          <a:p>
            <a:pPr marL="232943" indent="-232943"/>
            <a:r>
              <a:rPr lang="en-US" altLang="en-US" sz="1000" dirty="0" smtClean="0"/>
              <a:t>Some comments from the “Mission Impossible” presentation (from which</a:t>
            </a:r>
            <a:r>
              <a:rPr lang="en-US" altLang="en-US" sz="1000" baseline="0" dirty="0" smtClean="0"/>
              <a:t> this slide is adapted)</a:t>
            </a:r>
            <a:r>
              <a:rPr lang="en-US" altLang="en-US" sz="1000" dirty="0" smtClean="0"/>
              <a:t>:</a:t>
            </a:r>
          </a:p>
          <a:p>
            <a:pPr marL="232943" indent="-232943">
              <a:buFont typeface="Arial" panose="020B0604020202020204" pitchFamily="34" charset="0"/>
              <a:buChar char="•"/>
            </a:pPr>
            <a:r>
              <a:rPr lang="en-US" altLang="en-US" sz="1000" dirty="0" smtClean="0"/>
              <a:t>In </a:t>
            </a:r>
            <a:r>
              <a:rPr lang="en-US" altLang="en-US" sz="1000" dirty="0"/>
              <a:t>a context in which “a lot of bang for the buck” wasn’t good enough, and only “maximum bang for the buck” was acceptable, this was how to achieve it:</a:t>
            </a:r>
          </a:p>
          <a:p>
            <a:pPr marL="690143" lvl="1" indent="-232943">
              <a:buFont typeface="Arial" panose="020B0604020202020204" pitchFamily="34" charset="0"/>
              <a:buChar char="•"/>
            </a:pPr>
            <a:r>
              <a:rPr lang="en-US" altLang="en-US" sz="1000" dirty="0"/>
              <a:t>Maximum engagement of student initiative (toward motivation)</a:t>
            </a:r>
          </a:p>
          <a:p>
            <a:pPr marL="690143" lvl="1" indent="-232943">
              <a:buFont typeface="Arial" panose="020B0604020202020204" pitchFamily="34" charset="0"/>
              <a:buChar char="•"/>
            </a:pPr>
            <a:r>
              <a:rPr lang="en-US" altLang="en-US" sz="1000" dirty="0"/>
              <a:t>Maximum exploitation of task-based approach</a:t>
            </a:r>
          </a:p>
          <a:p>
            <a:pPr marL="690143" lvl="1" indent="-232943">
              <a:buFont typeface="Arial" panose="020B0604020202020204" pitchFamily="34" charset="0"/>
              <a:buChar char="•"/>
            </a:pPr>
            <a:r>
              <a:rPr lang="en-US" altLang="en-US" sz="1000" dirty="0"/>
              <a:t>Maximum integration of skills</a:t>
            </a:r>
          </a:p>
          <a:p>
            <a:pPr marL="690143" lvl="1" indent="-232943">
              <a:buFont typeface="Arial" panose="020B0604020202020204" pitchFamily="34" charset="0"/>
              <a:buChar char="•"/>
            </a:pPr>
            <a:r>
              <a:rPr lang="en-US" altLang="en-US" sz="1000" dirty="0"/>
              <a:t>Maximum engagement of student involvement (adds kinesthetic aspect of learning)</a:t>
            </a:r>
          </a:p>
          <a:p>
            <a:pPr marL="690143" lvl="1" indent="-232943">
              <a:buFont typeface="Arial" panose="020B0604020202020204" pitchFamily="34" charset="0"/>
              <a:buChar char="•"/>
            </a:pPr>
            <a:r>
              <a:rPr lang="en-US" altLang="en-US" sz="1000" dirty="0"/>
              <a:t>Maximum integration of aspects of language in a single learning exercise</a:t>
            </a:r>
          </a:p>
          <a:p>
            <a:pPr marL="690143" lvl="1" indent="-232943">
              <a:buFont typeface="Arial" panose="020B0604020202020204" pitchFamily="34" charset="0"/>
              <a:buChar char="•"/>
            </a:pPr>
            <a:r>
              <a:rPr lang="en-US" altLang="en-US" sz="1000" dirty="0"/>
              <a:t>Maximum approach to real-world scenario</a:t>
            </a:r>
          </a:p>
          <a:p>
            <a:pPr marL="690143" lvl="1" indent="-232943">
              <a:buFont typeface="Arial" panose="020B0604020202020204" pitchFamily="34" charset="0"/>
              <a:buChar char="•"/>
            </a:pPr>
            <a:r>
              <a:rPr lang="en-US" altLang="en-US" sz="1000" dirty="0"/>
              <a:t>Maximum approach to real-world scenarios of relevance to our students.</a:t>
            </a:r>
          </a:p>
          <a:p>
            <a:pPr marL="690143" lvl="1" indent="-232943">
              <a:buFont typeface="Arial" panose="020B0604020202020204" pitchFamily="34" charset="0"/>
              <a:buChar char="•"/>
            </a:pPr>
            <a:r>
              <a:rPr lang="en-US" altLang="en-US" sz="1000" dirty="0"/>
              <a:t>Maximum integration of attention to language with competing demands upon attention as in real-world situations.</a:t>
            </a:r>
          </a:p>
          <a:p>
            <a:pPr marL="232943" indent="-232943">
              <a:buFont typeface="Arial" panose="020B0604020202020204" pitchFamily="34" charset="0"/>
              <a:buChar char="•"/>
            </a:pPr>
            <a:r>
              <a:rPr lang="en-US" altLang="en-US" sz="1000" dirty="0"/>
              <a:t>Generally:</a:t>
            </a:r>
          </a:p>
          <a:p>
            <a:pPr marL="690143" lvl="1" indent="-232943">
              <a:buFont typeface="Arial" panose="020B0604020202020204" pitchFamily="34" charset="0"/>
              <a:buChar char="•"/>
            </a:pPr>
            <a:r>
              <a:rPr lang="en-US" altLang="en-US" sz="1000" dirty="0" smtClean="0"/>
              <a:t>A. Maximizes </a:t>
            </a:r>
            <a:r>
              <a:rPr lang="en-US" altLang="en-US" sz="1000" dirty="0"/>
              <a:t>the number and type of associations created or reinforced during the learning process</a:t>
            </a:r>
          </a:p>
          <a:p>
            <a:pPr marL="690143" lvl="1" indent="-232943">
              <a:buFont typeface="Arial" panose="020B0604020202020204" pitchFamily="34" charset="0"/>
              <a:buChar char="•"/>
            </a:pPr>
            <a:r>
              <a:rPr lang="en-US" altLang="en-US" sz="1000" dirty="0"/>
              <a:t>B. Maximizes the approach to real-world training.</a:t>
            </a:r>
          </a:p>
          <a:p>
            <a:pPr marL="690143" lvl="1" indent="-232943">
              <a:buFont typeface="Arial" panose="020B0604020202020204" pitchFamily="34" charset="0"/>
              <a:buChar char="•"/>
            </a:pPr>
            <a:r>
              <a:rPr lang="en-US" altLang="en-US" sz="1000" dirty="0"/>
              <a:t>C. Maximizes the approach to the normal form of military training: learning, and then practicing until perfect in the most realistic possible environment.</a:t>
            </a:r>
          </a:p>
          <a:p>
            <a:pPr marL="232943" indent="-232943">
              <a:buFont typeface="Arial" panose="020B0604020202020204" pitchFamily="34" charset="0"/>
              <a:buChar char="•"/>
            </a:pPr>
            <a:r>
              <a:rPr lang="en-US" altLang="en-US" sz="1000" dirty="0"/>
              <a:t>Under this method, and with the severe time constraints and unforgiving context (because of the time constraint, </a:t>
            </a:r>
            <a:r>
              <a:rPr lang="en-US" altLang="en-US" sz="1000" dirty="0" smtClean="0"/>
              <a:t>that is, not </a:t>
            </a:r>
            <a:r>
              <a:rPr lang="en-US" altLang="en-US" sz="1000" dirty="0"/>
              <a:t>because we lacked compassion), the “analytic” </a:t>
            </a:r>
            <a:r>
              <a:rPr lang="en-US" altLang="en-US" sz="1000" dirty="0" smtClean="0"/>
              <a:t>[i.e., generally, more “</a:t>
            </a:r>
            <a:r>
              <a:rPr lang="en-US" altLang="en-US" sz="1000" dirty="0" err="1" smtClean="0"/>
              <a:t>ectenic</a:t>
            </a:r>
            <a:r>
              <a:rPr lang="en-US" altLang="en-US" sz="1000" dirty="0" smtClean="0"/>
              <a:t>” learners, in terms of the E&amp;L Cognitive Style Construct] learners </a:t>
            </a:r>
            <a:r>
              <a:rPr lang="en-US" altLang="en-US" sz="1000" dirty="0"/>
              <a:t>found it difficult to cope</a:t>
            </a:r>
            <a:r>
              <a:rPr lang="en-US" altLang="en-US" sz="1000" dirty="0" smtClean="0"/>
              <a:t>.  [The presentation goes on to describe</a:t>
            </a:r>
            <a:r>
              <a:rPr lang="en-US" altLang="en-US" sz="1000" baseline="0" dirty="0" smtClean="0"/>
              <a:t> adaptations made to mitigate this undesired effect of the initial course design.]</a:t>
            </a:r>
            <a:endParaRPr lang="en-US" alt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number of factors affected </a:t>
            </a:r>
            <a:r>
              <a:rPr lang="en-US" baseline="0" dirty="0" smtClean="0"/>
              <a:t>these striking results.  Vertical spiraling was certainly prominent among them.  This is indicated in part by the relationship of the oral proficiency outcomes to those for listening and reading.</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From notification of the requirement to prepare for this course until the arrival of the students, DLIFLC had around two weeks in order to hire and organize an instructional team, and to prepare curriculum</a:t>
            </a:r>
            <a:r>
              <a:rPr lang="en-US" baseline="0" dirty="0" smtClean="0"/>
              <a:t> and a course plan.  DLIFLC’s Serbian/Croatian Basic Course program had been eliminated several years earlier, so neither instructional staff nor instructional materials were readily available.  The course was conducted without textbooks, with dictionaries from the mid-point of the course, and with just such materials as the instructors could collect from their personal collections, along with available newspapers and magazines, and SCOLA.  In this context, executing the course effectively was exhausting in the extreme.  </a:t>
            </a:r>
            <a:r>
              <a:rPr lang="en-US" dirty="0" smtClean="0"/>
              <a:t>The out-going DLPT/OPI</a:t>
            </a:r>
            <a:r>
              <a:rPr lang="en-US" baseline="0" dirty="0" smtClean="0"/>
              <a:t> </a:t>
            </a:r>
            <a:r>
              <a:rPr lang="en-US" dirty="0" smtClean="0"/>
              <a:t>results suggested</a:t>
            </a:r>
            <a:r>
              <a:rPr lang="en-US" baseline="0" dirty="0" smtClean="0"/>
              <a:t> that it would be beneficial to explore how to make such an approach sustainable (indicate the challenges).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The 40 students in this course were conversion students.  Each had previously completed the DLIFLC Basic Course program in Czech.  Though we did not have access to their incoming CZ DLPT/OPI scores, we estimated that their CZ proficiency was generally in the range between ILR 1+ and 2+, with ILR 2 as perhaps the most commonly occurring level.  The results strongly suggested that it would be beneficial to explore how to make such an approach amenable to application with true novices.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Note that OPI outcomes were strikingly higher than were DLPT outcomes for reading and listening.  This contrasts to the otherwise almost universal pattern, in which reading and listening proficiency outcomes exceed those for speaking proficiency.</a:t>
            </a: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val="241754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spcAft>
                <a:spcPts val="1225"/>
              </a:spcAft>
              <a:buFont typeface="Arial" panose="020B0604020202020204" pitchFamily="34" charset="0"/>
              <a:buChar char="•"/>
            </a:pPr>
            <a:r>
              <a:rPr lang="en-US" altLang="en-US" dirty="0" smtClean="0"/>
              <a:t>2012: I was tasked by the Provost to find</a:t>
            </a:r>
            <a:r>
              <a:rPr lang="en-US" altLang="en-US" baseline="0" dirty="0" smtClean="0"/>
              <a:t> a way to improve the performance of our post-DLPT courses.</a:t>
            </a:r>
          </a:p>
          <a:p>
            <a:pPr marL="171450" indent="-171450" eaLnBrk="1" hangingPunct="1">
              <a:spcBef>
                <a:spcPct val="0"/>
              </a:spcBef>
              <a:spcAft>
                <a:spcPts val="1225"/>
              </a:spcAft>
              <a:buFont typeface="Arial" panose="020B0604020202020204" pitchFamily="34" charset="0"/>
              <a:buChar char="•"/>
            </a:pPr>
            <a:r>
              <a:rPr lang="en-US" altLang="en-US" baseline="0" dirty="0" smtClean="0"/>
              <a:t>2013: As Dean of the School of Resident Education in CE, I was faced with the impending replacement of our resident intermediate and advanced courses (6-12 months) with courses roughly 3-4 months in length but with essentially identical proficiency objectives (+ .5 level increase).</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20</a:t>
            </a:fld>
            <a:endParaRPr lang="en-US" altLang="en-US" dirty="0"/>
          </a:p>
        </p:txBody>
      </p:sp>
    </p:spTree>
    <p:extLst>
      <p:ext uri="{BB962C8B-B14F-4D97-AF65-F5344CB8AC3E}">
        <p14:creationId xmlns:p14="http://schemas.microsoft.com/office/powerpoint/2010/main" val="217686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spcAft>
                <a:spcPts val="1225"/>
              </a:spcAft>
              <a:buFont typeface="Arial" panose="020B0604020202020204" pitchFamily="34" charset="0"/>
              <a:buChar char="•"/>
            </a:pPr>
            <a:r>
              <a:rPr lang="en-US" altLang="en-US" dirty="0" smtClean="0"/>
              <a:t>Based</a:t>
            </a:r>
            <a:r>
              <a:rPr lang="en-US" altLang="en-US" baseline="0" dirty="0" smtClean="0"/>
              <a:t> on </a:t>
            </a:r>
            <a:r>
              <a:rPr lang="en-US" altLang="en-US" baseline="0" dirty="0" err="1" smtClean="0"/>
              <a:t>Corin</a:t>
            </a:r>
            <a:r>
              <a:rPr lang="en-US" altLang="en-US" baseline="0" dirty="0" smtClean="0"/>
              <a:t> (in press).</a:t>
            </a:r>
          </a:p>
          <a:p>
            <a:pPr marL="171450" indent="-171450" eaLnBrk="1" hangingPunct="1">
              <a:spcBef>
                <a:spcPct val="0"/>
              </a:spcBef>
              <a:spcAft>
                <a:spcPts val="1225"/>
              </a:spcAft>
              <a:buFont typeface="Arial" panose="020B0604020202020204" pitchFamily="34" charset="0"/>
              <a:buChar char="•"/>
            </a:pPr>
            <a:endParaRPr lang="en-US" altLang="en-US" baseline="0" dirty="0" smtClean="0"/>
          </a:p>
          <a:p>
            <a:pPr marL="0" indent="0" eaLnBrk="1" hangingPunct="1">
              <a:spcBef>
                <a:spcPct val="0"/>
              </a:spcBef>
              <a:spcAft>
                <a:spcPts val="1225"/>
              </a:spcAft>
              <a:buFont typeface="Arial" panose="020B0604020202020204" pitchFamily="34" charset="0"/>
              <a:buNone/>
            </a:pPr>
            <a:r>
              <a:rPr lang="en-US" altLang="en-US" baseline="0" dirty="0" smtClean="0"/>
              <a:t>Literature</a:t>
            </a:r>
          </a:p>
          <a:p>
            <a:pPr marL="1714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Corin</a:t>
            </a:r>
            <a:r>
              <a:rPr lang="en-US" sz="1200" kern="1200" dirty="0" smtClean="0">
                <a:solidFill>
                  <a:schemeClr val="tx1"/>
                </a:solidFill>
                <a:effectLst/>
                <a:latin typeface="+mn-lt"/>
                <a:ea typeface="+mn-ea"/>
                <a:cs typeface="+mn-cs"/>
              </a:rPr>
              <a:t>, A. (in press). Foreign Language Learning Efficiency: Transformative Learning in an Outcomes-Based Environment. In Betty Lou Leaver, Dan Davidson and Christine Campbell, ed., </a:t>
            </a:r>
            <a:r>
              <a:rPr lang="en-US" sz="1200" i="1" kern="1200" dirty="0" smtClean="0">
                <a:solidFill>
                  <a:schemeClr val="tx1"/>
                </a:solidFill>
                <a:effectLst/>
                <a:latin typeface="+mn-lt"/>
                <a:ea typeface="+mn-ea"/>
                <a:cs typeface="+mn-cs"/>
              </a:rPr>
              <a:t>Transformative Language Learning and Teaching</a:t>
            </a:r>
            <a:r>
              <a:rPr lang="en-US" sz="1200" kern="1200" dirty="0" smtClean="0">
                <a:solidFill>
                  <a:schemeClr val="tx1"/>
                </a:solidFill>
                <a:effectLst/>
                <a:latin typeface="+mn-lt"/>
                <a:ea typeface="+mn-ea"/>
                <a:cs typeface="+mn-cs"/>
              </a:rPr>
              <a:t>. Submitted to Cambridge University Press.</a:t>
            </a:r>
            <a:endParaRPr lang="en-US" altLang="en-US" sz="2200" dirty="0" smtClean="0">
              <a:ea typeface="MS PGothic" panose="020B0600070205080204" pitchFamily="34" charset="-128"/>
            </a:endParaRPr>
          </a:p>
          <a:p>
            <a:pPr marL="171450" indent="-171450" eaLnBrk="1" hangingPunct="1">
              <a:spcBef>
                <a:spcPct val="0"/>
              </a:spcBef>
              <a:spcAft>
                <a:spcPts val="1225"/>
              </a:spcAft>
              <a:buFont typeface="Arial" panose="020B0604020202020204" pitchFamily="34" charset="0"/>
              <a:buChar char="•"/>
            </a:pPr>
            <a:endParaRPr lang="en-US" altLang="en-US" baseline="0" dirty="0" smtClean="0"/>
          </a:p>
          <a:p>
            <a:pPr marL="171450" indent="-171450" eaLnBrk="1" hangingPunct="1">
              <a:spcBef>
                <a:spcPct val="0"/>
              </a:spcBef>
              <a:spcAft>
                <a:spcPts val="1225"/>
              </a:spcAft>
              <a:buFont typeface="Arial" panose="020B0604020202020204" pitchFamily="34" charset="0"/>
              <a:buChar char="•"/>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21</a:t>
            </a:fld>
            <a:endParaRPr lang="en-US" altLang="en-US" dirty="0"/>
          </a:p>
        </p:txBody>
      </p:sp>
    </p:spTree>
    <p:extLst>
      <p:ext uri="{BB962C8B-B14F-4D97-AF65-F5344CB8AC3E}">
        <p14:creationId xmlns:p14="http://schemas.microsoft.com/office/powerpoint/2010/main" val="2176865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indent="0">
              <a:spcBef>
                <a:spcPct val="0"/>
              </a:spcBef>
              <a:buFont typeface="Arial" panose="020B0604020202020204" pitchFamily="34" charset="0"/>
              <a:buNone/>
            </a:pPr>
            <a:r>
              <a:rPr lang="en-US" altLang="en-US" sz="2200" dirty="0" smtClean="0">
                <a:ea typeface="MS PGothic" panose="020B0600070205080204" pitchFamily="34" charset="-128"/>
              </a:rPr>
              <a:t>From Campbell et al. (2017).</a:t>
            </a:r>
          </a:p>
          <a:p>
            <a:pPr marL="342900" lvl="1" indent="-342900">
              <a:spcBef>
                <a:spcPct val="0"/>
              </a:spcBef>
              <a:buFont typeface="Arial" panose="020B0604020202020204" pitchFamily="34" charset="0"/>
              <a:buChar char="•"/>
            </a:pPr>
            <a:r>
              <a:rPr lang="en-US" altLang="en-US" sz="2200" dirty="0" smtClean="0">
                <a:ea typeface="MS PGothic" panose="020B0600070205080204" pitchFamily="34" charset="-128"/>
              </a:rPr>
              <a:t>Module authored by Dr. Mina Lee, Defense Language Institute.</a:t>
            </a:r>
          </a:p>
          <a:p>
            <a:pPr marL="342900" lvl="1" indent="-342900">
              <a:spcBef>
                <a:spcPct val="0"/>
              </a:spcBef>
              <a:buFont typeface="Arial" panose="020B0604020202020204" pitchFamily="34" charset="0"/>
              <a:buChar char="•"/>
            </a:pPr>
            <a:r>
              <a:rPr lang="en-US" altLang="en-US" sz="2200" dirty="0" smtClean="0">
                <a:ea typeface="MS PGothic" panose="020B0600070205080204" pitchFamily="34" charset="-128"/>
              </a:rPr>
              <a:t>NB: All roles and content in this</a:t>
            </a:r>
            <a:r>
              <a:rPr lang="en-US" altLang="en-US" sz="2200" baseline="0" dirty="0" smtClean="0">
                <a:ea typeface="MS PGothic" panose="020B0600070205080204" pitchFamily="34" charset="-128"/>
              </a:rPr>
              <a:t> module are fictional.  They do not, and are not intended to, bear any resemblance to any actual role or event.</a:t>
            </a:r>
          </a:p>
          <a:p>
            <a:pPr marL="342900" lvl="1" indent="-342900">
              <a:spcBef>
                <a:spcPct val="0"/>
              </a:spcBef>
              <a:buFont typeface="Arial" panose="020B0604020202020204" pitchFamily="34" charset="0"/>
              <a:buChar char="•"/>
            </a:pPr>
            <a:r>
              <a:rPr lang="en-US" altLang="en-US" sz="2200" baseline="0" dirty="0" smtClean="0">
                <a:ea typeface="MS PGothic" panose="020B0600070205080204" pitchFamily="34" charset="-128"/>
              </a:rPr>
              <a:t>This is a more complex, less schematic model of SBI-CBI (scenario-based content-based) modular open architecture.  </a:t>
            </a:r>
          </a:p>
          <a:p>
            <a:pPr marL="342900" lvl="1" indent="-342900">
              <a:spcBef>
                <a:spcPct val="0"/>
              </a:spcBef>
              <a:buFont typeface="Arial" panose="020B0604020202020204" pitchFamily="34" charset="0"/>
              <a:buChar char="•"/>
            </a:pPr>
            <a:r>
              <a:rPr lang="en-US" altLang="en-US" sz="2200" baseline="0" dirty="0" smtClean="0">
                <a:ea typeface="MS PGothic" panose="020B0600070205080204" pitchFamily="34" charset="-128"/>
              </a:rPr>
              <a:t>It has been utilized  on multiple occasions for professional development purposes at DLPT, with a reduced version employed in the Korean Basic Course program.  Numerous modules of similar design have been employed across a range of languages (including Russian and Serbian-Croatian; see, for some further examples from a variety of languages, </a:t>
            </a:r>
            <a:r>
              <a:rPr lang="en-US" altLang="en-US" sz="2200" baseline="0" dirty="0" err="1" smtClean="0">
                <a:ea typeface="MS PGothic" panose="020B0600070205080204" pitchFamily="34" charset="-128"/>
              </a:rPr>
              <a:t>Dababneh</a:t>
            </a:r>
            <a:r>
              <a:rPr lang="en-US" altLang="en-US" sz="2200" baseline="0" dirty="0" smtClean="0">
                <a:ea typeface="MS PGothic" panose="020B0600070205080204" pitchFamily="34" charset="-128"/>
              </a:rPr>
              <a:t>, 2018 and </a:t>
            </a:r>
            <a:r>
              <a:rPr lang="en-US" altLang="en-US" sz="2200" baseline="0" dirty="0" err="1" smtClean="0">
                <a:ea typeface="MS PGothic" panose="020B0600070205080204" pitchFamily="34" charset="-128"/>
              </a:rPr>
              <a:t>Corin</a:t>
            </a:r>
            <a:r>
              <a:rPr lang="en-US" altLang="en-US" sz="2200" baseline="0" dirty="0" smtClean="0">
                <a:ea typeface="MS PGothic" panose="020B0600070205080204" pitchFamily="34" charset="-128"/>
              </a:rPr>
              <a:t>, in press) in the following contexts:</a:t>
            </a:r>
          </a:p>
          <a:p>
            <a:pPr marL="800100" lvl="2" indent="-342900">
              <a:spcBef>
                <a:spcPct val="0"/>
              </a:spcBef>
              <a:buFont typeface="Arial" panose="020B0604020202020204" pitchFamily="34" charset="0"/>
              <a:buChar char="•"/>
            </a:pPr>
            <a:r>
              <a:rPr lang="en-US" altLang="en-US" sz="2200" baseline="0" dirty="0" smtClean="0">
                <a:ea typeface="MS PGothic" panose="020B0600070205080204" pitchFamily="34" charset="-128"/>
              </a:rPr>
              <a:t>Post-DLPT cohorts (entry level c. ILR 1+)</a:t>
            </a:r>
          </a:p>
          <a:p>
            <a:pPr marL="800100" lvl="2" indent="-342900">
              <a:spcBef>
                <a:spcPct val="0"/>
              </a:spcBef>
              <a:buFont typeface="Arial" panose="020B0604020202020204" pitchFamily="34" charset="0"/>
              <a:buChar char="•"/>
            </a:pPr>
            <a:r>
              <a:rPr lang="en-US" altLang="en-US" sz="2200" baseline="0" dirty="0" smtClean="0">
                <a:ea typeface="MS PGothic" panose="020B0600070205080204" pitchFamily="34" charset="-128"/>
              </a:rPr>
              <a:t>Shortened intermediate/advanced courses (entry level c. ILR 2 and higher)</a:t>
            </a:r>
          </a:p>
          <a:p>
            <a:pPr marL="800100" lvl="2" indent="-342900">
              <a:spcBef>
                <a:spcPct val="0"/>
              </a:spcBef>
              <a:buFont typeface="Arial" panose="020B0604020202020204" pitchFamily="34" charset="0"/>
              <a:buChar char="•"/>
            </a:pPr>
            <a:r>
              <a:rPr lang="en-US" altLang="en-US" sz="2200" baseline="0" dirty="0" smtClean="0">
                <a:ea typeface="MS PGothic" panose="020B0600070205080204" pitchFamily="34" charset="-128"/>
              </a:rPr>
              <a:t>To an increasing extent, in advanced stages (typically Semester 3) of Basic Course programs (ILR level c. 1+)</a:t>
            </a:r>
          </a:p>
          <a:p>
            <a:pPr marL="342900" lvl="1" indent="-342900">
              <a:spcBef>
                <a:spcPct val="0"/>
              </a:spcBef>
              <a:buFont typeface="Arial" panose="020B0604020202020204" pitchFamily="34" charset="0"/>
              <a:buChar char="•"/>
            </a:pPr>
            <a:r>
              <a:rPr lang="en-US" altLang="en-US" sz="2200" baseline="0" dirty="0" smtClean="0">
                <a:ea typeface="MS PGothic" panose="020B0600070205080204" pitchFamily="34" charset="-128"/>
              </a:rPr>
              <a:t>It is designed to maximize integration of activities, such that:</a:t>
            </a:r>
          </a:p>
          <a:p>
            <a:pPr marL="800100" lvl="2" indent="-342900">
              <a:spcBef>
                <a:spcPct val="0"/>
              </a:spcBef>
              <a:buFont typeface="Arial" panose="020B0604020202020204" pitchFamily="34" charset="0"/>
              <a:buChar char="•"/>
            </a:pPr>
            <a:r>
              <a:rPr lang="en-US" altLang="en-US" sz="2200" baseline="0" dirty="0" smtClean="0">
                <a:ea typeface="MS PGothic" panose="020B0600070205080204" pitchFamily="34" charset="-128"/>
              </a:rPr>
              <a:t>(1) every activity/task builds both the knowledge base and performance skills required for the culminating scenario; </a:t>
            </a:r>
          </a:p>
          <a:p>
            <a:pPr marL="800100" lvl="2" indent="-342900">
              <a:spcBef>
                <a:spcPct val="0"/>
              </a:spcBef>
              <a:buFont typeface="Arial" panose="020B0604020202020204" pitchFamily="34" charset="0"/>
              <a:buChar char="•"/>
            </a:pPr>
            <a:r>
              <a:rPr lang="en-US" altLang="en-US" sz="2200" baseline="0" dirty="0" smtClean="0">
                <a:ea typeface="MS PGothic" panose="020B0600070205080204" pitchFamily="34" charset="-128"/>
              </a:rPr>
              <a:t>(2) every activity/task reinforces or depends on every other activity in that process of preparation; </a:t>
            </a:r>
          </a:p>
          <a:p>
            <a:pPr marL="800100" lvl="2" indent="-342900">
              <a:spcBef>
                <a:spcPct val="0"/>
              </a:spcBef>
              <a:buFont typeface="Arial" panose="020B0604020202020204" pitchFamily="34" charset="0"/>
              <a:buChar char="•"/>
            </a:pPr>
            <a:r>
              <a:rPr lang="en-US" altLang="en-US" sz="2200" baseline="0" dirty="0" smtClean="0">
                <a:ea typeface="MS PGothic" panose="020B0600070205080204" pitchFamily="34" charset="-128"/>
              </a:rPr>
              <a:t>(3) every learner depends crucially on inputs from every other learner at each stage of a module, creating a maximally cooperative learning environment, including during the multiple-stage culminating scenario (i.e., learners are integrated with one another); and </a:t>
            </a:r>
          </a:p>
          <a:p>
            <a:pPr marL="800100" lvl="2" indent="-342900">
              <a:spcBef>
                <a:spcPct val="0"/>
              </a:spcBef>
              <a:buFont typeface="Arial" panose="020B0604020202020204" pitchFamily="34" charset="0"/>
              <a:buChar char="•"/>
            </a:pPr>
            <a:r>
              <a:rPr lang="en-US" altLang="en-US" sz="2200" baseline="0" dirty="0" smtClean="0">
                <a:ea typeface="MS PGothic" panose="020B0600070205080204" pitchFamily="34" charset="-128"/>
              </a:rPr>
              <a:t>(4) every learner is enabled to mentally integrate their own learning, mentally map it out in advance and monitor it, essentially, to maximally take charge of their learning, through an initial negotiation of the process of preparing for the scenario.  </a:t>
            </a:r>
          </a:p>
          <a:p>
            <a:pPr marL="342900" lvl="1" indent="-342900">
              <a:spcBef>
                <a:spcPct val="0"/>
              </a:spcBef>
              <a:buFont typeface="Arial" panose="020B0604020202020204" pitchFamily="34" charset="0"/>
              <a:buChar char="•"/>
            </a:pPr>
            <a:r>
              <a:rPr lang="en-US" altLang="en-US" sz="2200" baseline="0" dirty="0" smtClean="0">
                <a:ea typeface="MS PGothic" panose="020B0600070205080204" pitchFamily="34" charset="-128"/>
              </a:rPr>
              <a:t>The iterative process of task preparation and performance over a series of daily sub-topics (see the following slide), always building knowledge and skills with a view to the module’s culminating scenario, effectively creates a complex vertical spiral.</a:t>
            </a:r>
          </a:p>
          <a:p>
            <a:pPr marL="342900" lvl="1" indent="-342900">
              <a:spcBef>
                <a:spcPct val="0"/>
              </a:spcBef>
              <a:buFont typeface="Arial" panose="020B0604020202020204" pitchFamily="34" charset="0"/>
              <a:buChar char="•"/>
            </a:pPr>
            <a:r>
              <a:rPr lang="en-US" altLang="en-US" sz="2200" baseline="0" dirty="0" smtClean="0">
                <a:ea typeface="MS PGothic" panose="020B0600070205080204" pitchFamily="34" charset="-128"/>
              </a:rPr>
              <a:t>For further details and background see </a:t>
            </a:r>
            <a:r>
              <a:rPr lang="en-US" altLang="en-US" sz="2200" baseline="0" dirty="0" err="1" smtClean="0">
                <a:ea typeface="MS PGothic" panose="020B0600070205080204" pitchFamily="34" charset="-128"/>
              </a:rPr>
              <a:t>Corin</a:t>
            </a:r>
            <a:r>
              <a:rPr lang="en-US" altLang="en-US" sz="2200" baseline="0" dirty="0" smtClean="0">
                <a:ea typeface="MS PGothic" panose="020B0600070205080204" pitchFamily="34" charset="-128"/>
              </a:rPr>
              <a:t> (in press).</a:t>
            </a:r>
          </a:p>
          <a:p>
            <a:pPr marL="342900" lvl="1" indent="-342900">
              <a:spcBef>
                <a:spcPct val="0"/>
              </a:spcBef>
              <a:buFont typeface="Arial" panose="020B0604020202020204" pitchFamily="34" charset="0"/>
              <a:buChar char="•"/>
            </a:pPr>
            <a:endParaRPr lang="en-US" altLang="en-US" sz="2200" baseline="0" dirty="0" smtClean="0">
              <a:ea typeface="MS PGothic" panose="020B0600070205080204" pitchFamily="34" charset="-128"/>
            </a:endParaRPr>
          </a:p>
          <a:p>
            <a:pPr marL="0" lvl="1" indent="0">
              <a:spcBef>
                <a:spcPct val="0"/>
              </a:spcBef>
              <a:buFont typeface="Arial" panose="020B0604020202020204" pitchFamily="34" charset="0"/>
              <a:buNone/>
            </a:pPr>
            <a:r>
              <a:rPr lang="en-US" sz="1200" kern="1200" dirty="0" smtClean="0">
                <a:solidFill>
                  <a:schemeClr val="tx1"/>
                </a:solidFill>
                <a:effectLst/>
                <a:latin typeface="+mn-lt"/>
                <a:ea typeface="+mn-ea"/>
                <a:cs typeface="+mn-cs"/>
              </a:rPr>
              <a:t>Literature</a:t>
            </a:r>
          </a:p>
          <a:p>
            <a:pPr marL="171450" lvl="1" indent="-171450">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Campbell, C., </a:t>
            </a:r>
            <a:r>
              <a:rPr lang="en-US" sz="1200" kern="1200" dirty="0" err="1" smtClean="0">
                <a:solidFill>
                  <a:schemeClr val="tx1"/>
                </a:solidFill>
                <a:effectLst/>
                <a:latin typeface="+mn-lt"/>
                <a:ea typeface="+mn-ea"/>
                <a:cs typeface="+mn-cs"/>
              </a:rPr>
              <a:t>Corin</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Kanbar</a:t>
            </a:r>
            <a:r>
              <a:rPr lang="en-US" sz="1200" kern="1200" dirty="0" smtClean="0">
                <a:solidFill>
                  <a:schemeClr val="tx1"/>
                </a:solidFill>
                <a:effectLst/>
                <a:latin typeface="+mn-lt"/>
                <a:ea typeface="+mn-ea"/>
                <a:cs typeface="+mn-cs"/>
              </a:rPr>
              <a:t>, H. &amp; Leaver, B. L. (2017). “Pushing the Envelope: Transformative Pedagogy in Outcomes-Based FL Instruction,” Tenth International Conference on Language Teacher Education, University of California, Los Angeles.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1" indent="-171450">
              <a:spcBef>
                <a:spcPct val="0"/>
              </a:spcBef>
              <a:buFont typeface="Arial" panose="020B0604020202020204" pitchFamily="34" charset="0"/>
              <a:buChar char="•"/>
            </a:pPr>
            <a:r>
              <a:rPr lang="en-US" sz="1200" kern="1200" dirty="0" err="1" smtClean="0">
                <a:solidFill>
                  <a:schemeClr val="tx1"/>
                </a:solidFill>
                <a:effectLst/>
                <a:latin typeface="+mn-lt"/>
                <a:ea typeface="+mn-ea"/>
                <a:cs typeface="+mn-cs"/>
              </a:rPr>
              <a:t>Corin</a:t>
            </a:r>
            <a:r>
              <a:rPr lang="en-US" sz="1200" kern="1200" dirty="0" smtClean="0">
                <a:solidFill>
                  <a:schemeClr val="tx1"/>
                </a:solidFill>
                <a:effectLst/>
                <a:latin typeface="+mn-lt"/>
                <a:ea typeface="+mn-ea"/>
                <a:cs typeface="+mn-cs"/>
              </a:rPr>
              <a:t>, A. (in press). Foreign Language Learning Efficiency: Transformative Learning in an Outcomes-Based Environment. In Betty Lou Leaver, Dan Davidson and Christine Campbell, ed., </a:t>
            </a:r>
            <a:r>
              <a:rPr lang="en-US" sz="1200" i="1" kern="1200" dirty="0" smtClean="0">
                <a:solidFill>
                  <a:schemeClr val="tx1"/>
                </a:solidFill>
                <a:effectLst/>
                <a:latin typeface="+mn-lt"/>
                <a:ea typeface="+mn-ea"/>
                <a:cs typeface="+mn-cs"/>
              </a:rPr>
              <a:t>Transformative Language Learning and Teaching</a:t>
            </a:r>
            <a:r>
              <a:rPr lang="en-US" sz="1200" kern="1200" dirty="0" smtClean="0">
                <a:solidFill>
                  <a:schemeClr val="tx1"/>
                </a:solidFill>
                <a:effectLst/>
                <a:latin typeface="+mn-lt"/>
                <a:ea typeface="+mn-ea"/>
                <a:cs typeface="+mn-cs"/>
              </a:rPr>
              <a:t>. Submitted to Cambridge University Press.</a:t>
            </a:r>
          </a:p>
          <a:p>
            <a:pPr marL="1714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400" dirty="0" err="1" smtClean="0"/>
              <a:t>Dababneh</a:t>
            </a:r>
            <a:r>
              <a:rPr lang="en-US" sz="2400" dirty="0" smtClean="0"/>
              <a:t>, R. (2018). The scenario-based syllabus for the post-basic Arabic program. </a:t>
            </a:r>
            <a:r>
              <a:rPr lang="en-US" sz="2400" i="1" dirty="0" smtClean="0"/>
              <a:t>Dialog</a:t>
            </a:r>
            <a:r>
              <a:rPr lang="en-US" sz="2400" dirty="0" smtClean="0"/>
              <a:t> </a:t>
            </a:r>
            <a:r>
              <a:rPr lang="en-US" sz="2400" i="1" dirty="0" smtClean="0"/>
              <a:t>on Language Instruction</a:t>
            </a:r>
            <a:r>
              <a:rPr lang="en-US" sz="2400" dirty="0" smtClean="0"/>
              <a:t>, 28(1), pp. 13-26.</a:t>
            </a:r>
          </a:p>
          <a:p>
            <a:pPr marL="171450" lvl="1" indent="-171450">
              <a:spcBef>
                <a:spcPct val="0"/>
              </a:spcBef>
              <a:buFont typeface="Arial" panose="020B0604020202020204" pitchFamily="34" charset="0"/>
              <a:buChar char="•"/>
            </a:pPr>
            <a:endParaRPr lang="en-US" altLang="en-US" sz="2200" dirty="0" smtClean="0">
              <a:ea typeface="MS PGothic" panose="020B0600070205080204" pitchFamily="3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35C5FCF-C33C-49F1-B6DE-2B2515F97593}" type="slidenum">
              <a:rPr lang="en-US" altLang="en-US">
                <a:solidFill>
                  <a:prstClr val="black"/>
                </a:solidFill>
              </a:rPr>
              <a:pPr/>
              <a:t>22</a:t>
            </a:fld>
            <a:endParaRPr lang="en-US" altLang="en-US">
              <a:solidFill>
                <a:prstClr val="black"/>
              </a:solidFill>
            </a:endParaRPr>
          </a:p>
        </p:txBody>
      </p:sp>
    </p:spTree>
    <p:extLst>
      <p:ext uri="{BB962C8B-B14F-4D97-AF65-F5344CB8AC3E}">
        <p14:creationId xmlns:p14="http://schemas.microsoft.com/office/powerpoint/2010/main" val="196470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dirty="0" smtClean="0"/>
              <a:t>From Campbell et al. (2017).</a:t>
            </a:r>
          </a:p>
          <a:p>
            <a:pPr marL="171450" indent="-171450">
              <a:buFont typeface="Arial" panose="020B0604020202020204" pitchFamily="34" charset="0"/>
              <a:buChar char="•"/>
            </a:pPr>
            <a:r>
              <a:rPr lang="en-US" altLang="en-US" dirty="0" smtClean="0"/>
              <a:t>The initial</a:t>
            </a:r>
            <a:r>
              <a:rPr lang="en-US" altLang="en-US" baseline="0" dirty="0" smtClean="0"/>
              <a:t> negotiation may suggest daily sub-topics along the lines of the following.  Each can then be addressed over a series of activities, gradually building knowledge and performance skills related to critical discussion of each successive sub-topic.</a:t>
            </a:r>
            <a:endParaRPr lang="en-US" altLang="en-US" dirty="0" smtClean="0"/>
          </a:p>
          <a:p>
            <a:endParaRPr lang="en-US" altLang="en-US" dirty="0" smtClean="0"/>
          </a:p>
          <a:p>
            <a:r>
              <a:rPr lang="en-US" altLang="en-US" dirty="0" smtClean="0"/>
              <a:t>For further details see</a:t>
            </a:r>
            <a:r>
              <a:rPr lang="en-US" altLang="en-US" baseline="0" dirty="0" smtClean="0"/>
              <a:t> </a:t>
            </a:r>
            <a:r>
              <a:rPr lang="en-US" altLang="en-US" baseline="0" dirty="0" err="1" smtClean="0"/>
              <a:t>Corin</a:t>
            </a:r>
            <a:r>
              <a:rPr lang="en-US" altLang="en-US" baseline="0" dirty="0" smtClean="0"/>
              <a:t> (in press).</a:t>
            </a:r>
          </a:p>
          <a:p>
            <a:endParaRPr lang="en-US" altLang="en-US" baseline="0" dirty="0" smtClean="0"/>
          </a:p>
          <a:p>
            <a:r>
              <a:rPr lang="en-US" sz="1200" kern="1200" dirty="0" smtClean="0">
                <a:solidFill>
                  <a:schemeClr val="tx1"/>
                </a:solidFill>
                <a:effectLst/>
                <a:latin typeface="+mn-lt"/>
                <a:ea typeface="+mn-ea"/>
                <a:cs typeface="+mn-cs"/>
              </a:rPr>
              <a:t>Literature: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Campbell, C., </a:t>
            </a:r>
            <a:r>
              <a:rPr lang="en-US" sz="1200" kern="1200" dirty="0" err="1" smtClean="0">
                <a:solidFill>
                  <a:schemeClr val="tx1"/>
                </a:solidFill>
                <a:effectLst/>
                <a:latin typeface="+mn-lt"/>
                <a:ea typeface="+mn-ea"/>
                <a:cs typeface="+mn-cs"/>
              </a:rPr>
              <a:t>Corin</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Kanbar</a:t>
            </a:r>
            <a:r>
              <a:rPr lang="en-US" sz="1200" kern="1200" dirty="0" smtClean="0">
                <a:solidFill>
                  <a:schemeClr val="tx1"/>
                </a:solidFill>
                <a:effectLst/>
                <a:latin typeface="+mn-lt"/>
                <a:ea typeface="+mn-ea"/>
                <a:cs typeface="+mn-cs"/>
              </a:rPr>
              <a:t>, H. &amp; Leaver, B. L. (2017). “Pushing the Envelope: Transformative Pedagogy in Outcomes-Based FL Instruction,” Tenth International Conference on Language Teacher Education, University of California, Los Angeles.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Corin</a:t>
            </a:r>
            <a:r>
              <a:rPr lang="en-US" sz="1200" kern="1200" dirty="0" smtClean="0">
                <a:solidFill>
                  <a:schemeClr val="tx1"/>
                </a:solidFill>
                <a:effectLst/>
                <a:latin typeface="+mn-lt"/>
                <a:ea typeface="+mn-ea"/>
                <a:cs typeface="+mn-cs"/>
              </a:rPr>
              <a:t>, A. (in press). Foreign Language Learning Efficiency: Transformative Learning in an Outcomes-Based Environment. In Betty Lou Leaver, Dan Davidson and Christine Campbell, ed., </a:t>
            </a:r>
            <a:r>
              <a:rPr lang="en-US" sz="1200" i="1" kern="1200" dirty="0" smtClean="0">
                <a:solidFill>
                  <a:schemeClr val="tx1"/>
                </a:solidFill>
                <a:effectLst/>
                <a:latin typeface="+mn-lt"/>
                <a:ea typeface="+mn-ea"/>
                <a:cs typeface="+mn-cs"/>
              </a:rPr>
              <a:t>Transformative Language Learning and Teaching</a:t>
            </a:r>
            <a:r>
              <a:rPr lang="en-US" sz="1200" kern="1200" dirty="0" smtClean="0">
                <a:solidFill>
                  <a:schemeClr val="tx1"/>
                </a:solidFill>
                <a:effectLst/>
                <a:latin typeface="+mn-lt"/>
                <a:ea typeface="+mn-ea"/>
                <a:cs typeface="+mn-cs"/>
              </a:rPr>
              <a:t>. Submitted to Cambridge University Press.</a:t>
            </a:r>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95F82E3-3588-4083-86F5-4997981F46B1}" type="slidenum">
              <a:rPr lang="en-US" altLang="en-US">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671422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results </a:t>
            </a:r>
            <a:r>
              <a:rPr lang="en-US" baseline="0" dirty="0" smtClean="0"/>
              <a:t>serve as an example of what may be achieved.  They represent outcomes of Persian Farsi Post-DLPT cohorts held over an approximately one year period between 2011 and 2012 (for an explanation of the dates, see </a:t>
            </a:r>
            <a:r>
              <a:rPr lang="en-US" baseline="0" dirty="0" err="1" smtClean="0"/>
              <a:t>Corin</a:t>
            </a:r>
            <a:r>
              <a:rPr lang="en-US" baseline="0" dirty="0" smtClean="0"/>
              <a:t>, in press).  It should be borne in mind that the students in question had just failed to achieve graduation requirements (ILR Level 2/2/1+ for listening/reading/speaking) over the course of a year-long program.  That they were able to achieve the results indicated in this slide in no more than eight additional weeks is striking.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On the relative paucity of tracking and statistical analysis of outcomes, cite anecdotal notes regarding the difficulty of research in the USG L2 training environment, including systematic tracking the results of curricular experiments over time due to the operational tempo, ever-shifting programmatic needs and vetting requirements.</a:t>
            </a:r>
          </a:p>
          <a:p>
            <a:pPr marL="628650" lvl="1" indent="-171450">
              <a:buFont typeface="Arial" panose="020B0604020202020204" pitchFamily="34" charset="0"/>
              <a:buChar char="•"/>
            </a:pPr>
            <a:r>
              <a:rPr lang="en-US" baseline="0" dirty="0" smtClean="0"/>
              <a:t>“Lowe’s lament” (my characterization, ARC) of 1985 (1985b, 33), which is still largely true today and remains an enduring complaint of untold USG linguists: “</a:t>
            </a:r>
            <a:r>
              <a:rPr lang="en-US" sz="1200" b="0" i="0" u="none" strike="noStrike" kern="1200" baseline="0" dirty="0" smtClean="0">
                <a:solidFill>
                  <a:schemeClr val="tx1"/>
                </a:solidFill>
                <a:latin typeface="+mn-lt"/>
                <a:ea typeface="+mn-ea"/>
                <a:cs typeface="+mn-cs"/>
              </a:rPr>
              <a:t>Unlike the camp at the foot of the mountain that is overflowing with data and theory, research life at the base camp contains less theory than data.  The data are more experiential than empirical. Government linguists rarely have the leisure to gather empirical facts, organize them, interpret them, write them up. It is a frustration balanced by the variety of levels encountered with the wealth of data to be researched.</a:t>
            </a:r>
            <a:r>
              <a:rPr lang="en-US" baseline="0" dirty="0" smtClean="0"/>
              <a:t>”</a:t>
            </a:r>
          </a:p>
          <a:p>
            <a:pPr marL="628650" lvl="1" indent="-171450">
              <a:buFont typeface="Arial" panose="020B0604020202020204" pitchFamily="34" charset="0"/>
              <a:buChar char="•"/>
            </a:pPr>
            <a:r>
              <a:rPr lang="en-US" baseline="0" dirty="0" smtClean="0"/>
              <a:t>The note regarding the non-publication of earlier research results from another USG setting (Foreign Service Institute) in Leaver and </a:t>
            </a:r>
            <a:r>
              <a:rPr lang="en-US" baseline="0" dirty="0" err="1" smtClean="0"/>
              <a:t>Corin</a:t>
            </a:r>
            <a:r>
              <a:rPr lang="en-US" baseline="0" dirty="0" smtClean="0"/>
              <a:t> (in press, </a:t>
            </a:r>
            <a:r>
              <a:rPr lang="en-US" baseline="0" dirty="0" err="1" smtClean="0"/>
              <a:t>Fn</a:t>
            </a:r>
            <a:r>
              <a:rPr lang="en-US" baseline="0" dirty="0" smtClean="0"/>
              <a:t> 5).</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Literature: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Corin</a:t>
            </a:r>
            <a:r>
              <a:rPr lang="en-US" sz="1200" kern="1200" dirty="0" smtClean="0">
                <a:solidFill>
                  <a:schemeClr val="tx1"/>
                </a:solidFill>
                <a:effectLst/>
                <a:latin typeface="+mn-lt"/>
                <a:ea typeface="+mn-ea"/>
                <a:cs typeface="+mn-cs"/>
              </a:rPr>
              <a:t>, A. (in press). Foreign Language Learning Efficiency: Transformative Learning in an Outcomes-Based Environment. In Betty Lou Leaver, Dan Davidson and Christine Campbell, ed., </a:t>
            </a:r>
            <a:r>
              <a:rPr lang="en-US" sz="1200" i="1" kern="1200" dirty="0" smtClean="0">
                <a:solidFill>
                  <a:schemeClr val="tx1"/>
                </a:solidFill>
                <a:effectLst/>
                <a:latin typeface="+mn-lt"/>
                <a:ea typeface="+mn-ea"/>
                <a:cs typeface="+mn-cs"/>
              </a:rPr>
              <a:t>Transformative Language Learning and Teaching</a:t>
            </a:r>
            <a:r>
              <a:rPr lang="en-US" sz="1200" kern="1200" dirty="0" smtClean="0">
                <a:solidFill>
                  <a:schemeClr val="tx1"/>
                </a:solidFill>
                <a:effectLst/>
                <a:latin typeface="+mn-lt"/>
                <a:ea typeface="+mn-ea"/>
                <a:cs typeface="+mn-cs"/>
              </a:rPr>
              <a:t>. Submitted to Cambridge University Press.</a:t>
            </a:r>
            <a:endParaRPr lang="en-US" altLang="en-US"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Leaver, Betty Lou &amp; </a:t>
            </a:r>
            <a:r>
              <a:rPr lang="en-US" dirty="0" err="1" smtClean="0"/>
              <a:t>Corin</a:t>
            </a:r>
            <a:r>
              <a:rPr lang="en-US" dirty="0" smtClean="0"/>
              <a:t>, Andrew R. (in press). Fields of the Mind: An Integral Learning Styles Component of the E&amp;L Cognitive Styles Construct.  </a:t>
            </a:r>
            <a:r>
              <a:rPr lang="en-US" i="1" dirty="0" smtClean="0"/>
              <a:t>Russian Language Journal</a:t>
            </a:r>
            <a:r>
              <a:rPr lang="en-US" dirty="0" smtClean="0"/>
              <a: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Lowe, </a:t>
            </a:r>
            <a:r>
              <a:rPr lang="en-US" baseline="0" dirty="0" err="1" smtClean="0"/>
              <a:t>Pardee</a:t>
            </a:r>
            <a:r>
              <a:rPr lang="en-US" baseline="0" dirty="0" smtClean="0"/>
              <a:t>, Jr.  (1985b).  “The ILR Proficiency Scale as a Synthesizing Research Principle: The View from the Mountain.” In James, Charles J., Ed.  (1985).  </a:t>
            </a:r>
            <a:r>
              <a:rPr lang="en-US" i="1" baseline="0" dirty="0" smtClean="0"/>
              <a:t>Foreign Language Proficiency in the Classroom and Beyond</a:t>
            </a:r>
            <a:r>
              <a:rPr lang="en-US" baseline="0" dirty="0" smtClean="0"/>
              <a:t>.  Lincolnwood, Illinois: National Textbook Company (in conjunction with the American Council on the Teaching of Foreign Languages), pp. 9-54.</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24</a:t>
            </a:fld>
            <a:endParaRPr lang="en-US" altLang="en-US">
              <a:solidFill>
                <a:prstClr val="black"/>
              </a:solidFill>
            </a:endParaRPr>
          </a:p>
        </p:txBody>
      </p:sp>
    </p:spTree>
    <p:extLst>
      <p:ext uri="{BB962C8B-B14F-4D97-AF65-F5344CB8AC3E}">
        <p14:creationId xmlns:p14="http://schemas.microsoft.com/office/powerpoint/2010/main" val="348106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25C9E-B980-4312-BDC6-3646D3E05C5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47116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Now, let’s go back and examine each of the questions that we identified at the outset concerning the theoretical construct of the inverted pyramid, and show how their answers affect our efforts to enable learners to achieve superior and distinguished L2 proficiency.</a:t>
            </a:r>
          </a:p>
          <a:p>
            <a:pPr marL="0" marR="0" indent="0" algn="l" defTabSz="914400" rtl="0" eaLnBrk="1" fontAlgn="base" latinLnBrk="0" hangingPunct="1">
              <a:lnSpc>
                <a:spcPct val="100000"/>
              </a:lnSpc>
              <a:spcBef>
                <a:spcPct val="0"/>
              </a:spcBef>
              <a:spcAft>
                <a:spcPts val="1225"/>
              </a:spcAft>
              <a:buClrTx/>
              <a:buSzTx/>
              <a:buFont typeface="Arial" panose="020B0604020202020204" pitchFamily="34" charset="0"/>
              <a:buNone/>
              <a:tabLst/>
              <a:defRPr/>
            </a:pPr>
            <a:endParaRPr lang="en-US" baseline="0" dirty="0" smtClean="0"/>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After all, the claims and exemplification provided above depend in part on the inverted pyramid for their justification and explanation.  If the construct itself is invalid, is incorrectly conceived or construed, or contains further complexities not part of our usual conception of it, then these explanations and proposals for appropriate treatment may be affected or brought into question.  </a:t>
            </a:r>
            <a:endParaRPr lang="en-US" dirty="0" smtClean="0"/>
          </a:p>
          <a:p>
            <a:pPr marL="171450" indent="-171450" eaLnBrk="1" hangingPunct="1">
              <a:spcBef>
                <a:spcPct val="0"/>
              </a:spcBef>
              <a:spcAft>
                <a:spcPts val="1225"/>
              </a:spcAft>
              <a:buFont typeface="Arial" panose="020B0604020202020204" pitchFamily="34" charset="0"/>
              <a:buChar char="•"/>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25</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solidFill>
                  <a:schemeClr val="accent1"/>
                </a:solidFill>
              </a:rPr>
              <a:t>Vincent’s hypothesis, which he conceived of as an initial attempt to scale</a:t>
            </a:r>
            <a:r>
              <a:rPr lang="en-US" baseline="0" dirty="0" smtClean="0">
                <a:solidFill>
                  <a:schemeClr val="accent1"/>
                </a:solidFill>
              </a:rPr>
              <a:t> the difficulty of learning foreign languages,</a:t>
            </a:r>
            <a:r>
              <a:rPr lang="en-US" dirty="0" smtClean="0">
                <a:solidFill>
                  <a:schemeClr val="accent1"/>
                </a:solidFill>
              </a:rPr>
              <a:t> arose out of research into the relationship between the real vs. perceived strength of sensory stimuli (e.g., “</a:t>
            </a:r>
            <a:r>
              <a:rPr lang="en-US" sz="1200" b="0" i="0" u="none" strike="noStrike" kern="1200" baseline="0" dirty="0" smtClean="0">
                <a:solidFill>
                  <a:schemeClr val="tx1"/>
                </a:solidFill>
                <a:latin typeface="+mn-lt"/>
                <a:ea typeface="+mn-ea"/>
                <a:cs typeface="+mn-cs"/>
              </a:rPr>
              <a:t>loudness, brightness, taste, heaviness, judged intensity of electric shock</a:t>
            </a:r>
            <a:r>
              <a:rPr lang="en-US" dirty="0" smtClean="0">
                <a:solidFill>
                  <a:schemeClr val="accent1"/>
                </a:solidFill>
              </a:rPr>
              <a:t>” [Vincent 1978, 232]).</a:t>
            </a:r>
            <a:endParaRPr lang="en-US" baseline="0" dirty="0" smtClean="0"/>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perceived magnitude </a:t>
            </a:r>
            <a:r>
              <a:rPr lang="en-US" b="1" dirty="0" smtClean="0">
                <a:solidFill>
                  <a:schemeClr val="accent1"/>
                </a:solidFill>
              </a:rPr>
              <a:t>ψ</a:t>
            </a:r>
            <a:r>
              <a:rPr lang="en-US" sz="1200" b="0" i="0" u="none" strike="noStrike" kern="1200" baseline="0" dirty="0" smtClean="0">
                <a:solidFill>
                  <a:schemeClr val="tx1"/>
                </a:solidFill>
                <a:latin typeface="+mn-lt"/>
                <a:ea typeface="+mn-ea"/>
                <a:cs typeface="+mn-cs"/>
              </a:rPr>
              <a:t> grows as the physical scale </a:t>
            </a:r>
            <a:r>
              <a:rPr lang="en-US" b="1" dirty="0" smtClean="0">
                <a:solidFill>
                  <a:schemeClr val="accent1"/>
                </a:solidFill>
              </a:rPr>
              <a:t>φ</a:t>
            </a:r>
            <a:r>
              <a:rPr lang="en-US" sz="1200" b="0" i="0" u="none" strike="noStrike" kern="1200" baseline="0" dirty="0" smtClean="0">
                <a:solidFill>
                  <a:schemeClr val="tx1"/>
                </a:solidFill>
                <a:latin typeface="+mn-lt"/>
                <a:ea typeface="+mn-ea"/>
                <a:cs typeface="+mn-cs"/>
              </a:rPr>
              <a:t> raised to a power </a:t>
            </a:r>
            <a:r>
              <a:rPr lang="en-US" b="1" dirty="0" err="1" smtClean="0">
                <a:solidFill>
                  <a:schemeClr val="accent1"/>
                </a:solidFill>
              </a:rPr>
              <a:t>n</a:t>
            </a:r>
            <a:r>
              <a:rPr lang="en-US" sz="1200" b="0" i="0" u="none" strike="noStrike" kern="1200" baseline="0" dirty="0" err="1" smtClean="0">
                <a:solidFill>
                  <a:schemeClr val="tx1"/>
                </a:solidFill>
                <a:latin typeface="+mn-lt"/>
                <a:ea typeface="+mn-ea"/>
                <a:cs typeface="+mn-cs"/>
              </a:rPr>
              <a:t>.The</a:t>
            </a:r>
            <a:r>
              <a:rPr lang="en-US" sz="1200" b="0" i="0" u="none" strike="noStrike" kern="1200" baseline="0" dirty="0" smtClean="0">
                <a:solidFill>
                  <a:schemeClr val="tx1"/>
                </a:solidFill>
                <a:latin typeface="+mn-lt"/>
                <a:ea typeface="+mn-ea"/>
                <a:cs typeface="+mn-cs"/>
              </a:rPr>
              <a:t> </a:t>
            </a:r>
            <a:r>
              <a:rPr lang="en-US" b="1" dirty="0" smtClean="0">
                <a:solidFill>
                  <a:schemeClr val="accent1"/>
                </a:solidFill>
              </a:rPr>
              <a:t>φ</a:t>
            </a:r>
            <a:r>
              <a:rPr lang="en-US" b="1" baseline="-25000" dirty="0" smtClean="0">
                <a:solidFill>
                  <a:schemeClr val="accent1"/>
                </a:solidFill>
              </a:rPr>
              <a:t>0</a:t>
            </a:r>
            <a:r>
              <a:rPr lang="en-US" sz="1200" b="0" i="0" u="none" strike="noStrike" kern="1200" baseline="0" dirty="0" smtClean="0">
                <a:solidFill>
                  <a:schemeClr val="tx1"/>
                </a:solidFill>
                <a:latin typeface="+mn-lt"/>
                <a:ea typeface="+mn-ea"/>
                <a:cs typeface="+mn-cs"/>
              </a:rPr>
              <a:t> is often thought of as a threshold, while </a:t>
            </a:r>
            <a:r>
              <a:rPr lang="en-US" b="1" dirty="0" smtClean="0">
                <a:solidFill>
                  <a:schemeClr val="accent1"/>
                </a:solidFill>
              </a:rPr>
              <a:t>k</a:t>
            </a:r>
            <a:r>
              <a:rPr lang="en-US" sz="1200" b="0" i="0" u="none" strike="noStrike" kern="1200" baseline="0" dirty="0" smtClean="0">
                <a:solidFill>
                  <a:schemeClr val="tx1"/>
                </a:solidFill>
                <a:latin typeface="+mn-lt"/>
                <a:ea typeface="+mn-ea"/>
                <a:cs typeface="+mn-cs"/>
              </a:rPr>
              <a:t> is merely a constant that depends upon the units employed.  One particularly useful feature of this law is that when log </a:t>
            </a:r>
            <a:r>
              <a:rPr lang="en-US" b="1" dirty="0" smtClean="0">
                <a:solidFill>
                  <a:schemeClr val="accent1"/>
                </a:solidFill>
              </a:rPr>
              <a:t>ψ</a:t>
            </a:r>
            <a:r>
              <a:rPr lang="en-US" sz="1200" b="0" i="0" u="none" strike="noStrike" kern="1200" baseline="0" dirty="0" smtClean="0">
                <a:solidFill>
                  <a:schemeClr val="tx1"/>
                </a:solidFill>
                <a:latin typeface="+mn-lt"/>
                <a:ea typeface="+mn-ea"/>
                <a:cs typeface="+mn-cs"/>
              </a:rPr>
              <a:t> is plotted against log </a:t>
            </a:r>
            <a:r>
              <a:rPr lang="en-US" b="1" dirty="0" smtClean="0">
                <a:solidFill>
                  <a:schemeClr val="accent1"/>
                </a:solidFill>
              </a:rPr>
              <a:t>φ</a:t>
            </a:r>
            <a:r>
              <a:rPr lang="en-US" sz="1200" b="0" i="0" u="none" strike="noStrike" kern="1200" baseline="0" dirty="0" smtClean="0">
                <a:solidFill>
                  <a:schemeClr val="tx1"/>
                </a:solidFill>
                <a:latin typeface="+mn-lt"/>
                <a:ea typeface="+mn-ea"/>
                <a:cs typeface="+mn-cs"/>
              </a:rPr>
              <a:t>, the resulting power function is a straight line.  Most importantly, each of the modalities abiding by the law seems to have a characteristic exponent (n), ranging from 0.3 for brightness to 3.5 for apparent intensity of electric shock (Stevens, 1961).” (Vincent 1978, 232)</a:t>
            </a:r>
          </a:p>
          <a:p>
            <a:pPr marL="628650" lvl="1" indent="-171450">
              <a:buFont typeface="Arial" panose="020B0604020202020204" pitchFamily="34" charset="0"/>
              <a:buChar char="•"/>
            </a:pPr>
            <a:r>
              <a:rPr lang="en-US" baseline="0" dirty="0" smtClean="0"/>
              <a:t>Note that the slope is described by the formula as “exponential,” rather than “arithmetic.”</a:t>
            </a:r>
          </a:p>
          <a:p>
            <a:pPr marL="628650" lvl="1" indent="-171450">
              <a:buFont typeface="Arial" panose="020B0604020202020204" pitchFamily="34" charset="0"/>
              <a:buChar char="•"/>
            </a:pPr>
            <a:r>
              <a:rPr lang="en-US" baseline="0" dirty="0" smtClean="0"/>
              <a:t>Note also that in this formula the exponent is a variable.  It is worth noting that it can be greater than 1.0, but can also be less than 1.0.</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baseline="0" dirty="0" smtClean="0"/>
              <a:t>Vincent goes on to explain that this research was expanded in the 1950s to include “</a:t>
            </a:r>
            <a:r>
              <a:rPr lang="en-US" sz="1200" b="0" i="0" u="none" strike="noStrike" kern="1200" baseline="0" dirty="0" smtClean="0">
                <a:solidFill>
                  <a:schemeClr val="tx1"/>
                </a:solidFill>
                <a:latin typeface="+mn-lt"/>
                <a:ea typeface="+mn-ea"/>
                <a:cs typeface="+mn-cs"/>
              </a:rPr>
              <a:t>stimuli that could be described only on a nominal (nonmetric) scale—attitudes, verbal statements, occupations, crimes, punishment, and musical selections, to name just a few (Stevens, 1966).” (Vincent 1978, 232).  Where metrics could be scaled, the psychophysical power law seemed to hold.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“Given this background, it seemed worthwhile to bring the psychophysical tools to bear on the matter of scaling the difficulty of learning a foreign language.” (Vincent 1978, 232).</a:t>
            </a:r>
            <a:endParaRPr lang="en-US" baseline="0" dirty="0" smtClean="0"/>
          </a:p>
          <a:p>
            <a:pPr marL="171450" indent="-171450">
              <a:buFont typeface="Arial" panose="020B0604020202020204" pitchFamily="34" charset="0"/>
              <a:buChar char="•"/>
            </a:pPr>
            <a:r>
              <a:rPr lang="en-US" baseline="0" dirty="0" smtClean="0"/>
              <a:t>Vincent proceeded to study Language School (LS) instructors’ judgments (sic!) as to the difficulty of attaining any particular level of proficiency based on the FSI (now ILR) scale.  The results, based on two differing techniques, yielded a flaring (“exponential” in later parlance) result when one directly graphed perceived difficulty against proficiency levels expressed as an ordinal scale (0 – 5).  Interestingly, his results did indeed conform to the </a:t>
            </a:r>
            <a:r>
              <a:rPr lang="en-US" sz="1200" b="0" i="0" u="none" strike="noStrike" kern="1200" baseline="0" dirty="0" smtClean="0">
                <a:solidFill>
                  <a:schemeClr val="tx1"/>
                </a:solidFill>
                <a:latin typeface="+mn-lt"/>
                <a:ea typeface="+mn-ea"/>
                <a:cs typeface="+mn-cs"/>
              </a:rPr>
              <a:t>psychophysical power law (though I was not able to fully follow the statistical process through which they were derived, as Vincent described them only by reference to other sources--Stevens 1960, Ekman 1961, Mashhour 1961, and </a:t>
            </a:r>
            <a:r>
              <a:rPr lang="en-US" sz="1200" b="0" i="0" u="none" strike="noStrike" kern="1200" baseline="0" dirty="0" err="1" smtClean="0">
                <a:solidFill>
                  <a:schemeClr val="tx1"/>
                </a:solidFill>
                <a:latin typeface="+mn-lt"/>
                <a:ea typeface="+mn-ea"/>
                <a:cs typeface="+mn-cs"/>
              </a:rPr>
              <a:t>Forgerson</a:t>
            </a:r>
            <a:r>
              <a:rPr lang="en-US" sz="1200" b="0" i="0" u="none" strike="noStrike" kern="1200" baseline="0" dirty="0" smtClean="0">
                <a:solidFill>
                  <a:schemeClr val="tx1"/>
                </a:solidFill>
                <a:latin typeface="+mn-lt"/>
                <a:ea typeface="+mn-ea"/>
                <a:cs typeface="+mn-cs"/>
              </a:rPr>
              <a:t> 1958—whom the researchers followed), “Where </a:t>
            </a:r>
            <a:r>
              <a:rPr lang="en-US" b="1" dirty="0" smtClean="0">
                <a:solidFill>
                  <a:schemeClr val="accent1"/>
                </a:solidFill>
              </a:rPr>
              <a:t>ψ</a:t>
            </a:r>
            <a:r>
              <a:rPr lang="en-US" sz="1200" b="0" i="0" u="none" strike="noStrike" kern="1200" baseline="0" dirty="0" smtClean="0">
                <a:solidFill>
                  <a:schemeClr val="tx1"/>
                </a:solidFill>
                <a:latin typeface="+mn-lt"/>
                <a:ea typeface="+mn-ea"/>
                <a:cs typeface="+mn-cs"/>
              </a:rPr>
              <a:t> refers to estimated difficulty, </a:t>
            </a:r>
            <a:r>
              <a:rPr lang="en-US" b="1" dirty="0" smtClean="0">
                <a:solidFill>
                  <a:schemeClr val="accent1"/>
                </a:solidFill>
              </a:rPr>
              <a:t>k</a:t>
            </a:r>
            <a:r>
              <a:rPr lang="en-US" sz="1200" b="0" i="0" u="none" strike="noStrike" kern="1200" baseline="0" dirty="0" smtClean="0">
                <a:solidFill>
                  <a:schemeClr val="tx1"/>
                </a:solidFill>
                <a:latin typeface="+mn-lt"/>
                <a:ea typeface="+mn-ea"/>
                <a:cs typeface="+mn-cs"/>
              </a:rPr>
              <a:t> is a constant with a value of .01 or .03, depending on the psychophysical technique, </a:t>
            </a:r>
            <a:r>
              <a:rPr lang="en-US" b="1" dirty="0" smtClean="0">
                <a:solidFill>
                  <a:schemeClr val="accent1"/>
                </a:solidFill>
              </a:rPr>
              <a:t>φ</a:t>
            </a:r>
            <a:r>
              <a:rPr lang="en-US" sz="1200" b="0" i="0" u="none" strike="noStrike" kern="1200" baseline="0" dirty="0" smtClean="0">
                <a:solidFill>
                  <a:schemeClr val="tx1"/>
                </a:solidFill>
                <a:latin typeface="+mn-lt"/>
                <a:ea typeface="+mn-ea"/>
                <a:cs typeface="+mn-cs"/>
              </a:rPr>
              <a:t> is duration of training, </a:t>
            </a:r>
            <a:r>
              <a:rPr lang="en-US" b="1" dirty="0" smtClean="0">
                <a:solidFill>
                  <a:schemeClr val="accent1"/>
                </a:solidFill>
              </a:rPr>
              <a:t>φ</a:t>
            </a:r>
            <a:r>
              <a:rPr lang="en-US" b="1" baseline="-25000" dirty="0" smtClean="0">
                <a:solidFill>
                  <a:schemeClr val="accent1"/>
                </a:solidFill>
              </a:rPr>
              <a:t>0</a:t>
            </a:r>
            <a:r>
              <a:rPr lang="en-US" sz="1200" b="0" i="0" u="none" strike="noStrike" kern="1200" baseline="0" dirty="0" smtClean="0">
                <a:solidFill>
                  <a:schemeClr val="tx1"/>
                </a:solidFill>
                <a:latin typeface="+mn-lt"/>
                <a:ea typeface="+mn-ea"/>
                <a:cs typeface="+mn-cs"/>
              </a:rPr>
              <a:t> is a constant with a value of 37 for magnitude estimation and 0 for ratio estimation, and </a:t>
            </a:r>
            <a:r>
              <a:rPr lang="en-US" b="1" u="sng" dirty="0" smtClean="0">
                <a:solidFill>
                  <a:schemeClr val="accent1"/>
                </a:solidFill>
              </a:rPr>
              <a:t>n</a:t>
            </a:r>
            <a:r>
              <a:rPr lang="en-US" sz="1200" b="0" i="0" u="none" strike="noStrike" kern="1200" baseline="0" dirty="0" smtClean="0">
                <a:solidFill>
                  <a:schemeClr val="tx1"/>
                </a:solidFill>
                <a:latin typeface="+mn-lt"/>
                <a:ea typeface="+mn-ea"/>
                <a:cs typeface="+mn-cs"/>
              </a:rPr>
              <a:t> = 1.00 for magnitude estimation and 1.03 for ratio estimation.” (Vincent 1978, 235)  This function graphs to a straight or nearly straight line, where the X axis is expressed in what appears to be a logarithmic progression.  The two equations are:</a:t>
            </a:r>
          </a:p>
          <a:p>
            <a:pPr marL="628650" lvl="1" indent="-171450">
              <a:buFont typeface="Arial" panose="020B0604020202020204" pitchFamily="34" charset="0"/>
              <a:buChar char="•"/>
            </a:pPr>
            <a:r>
              <a:rPr lang="en-US" b="0" i="0" u="none" strike="noStrike" kern="1200" baseline="0" dirty="0" smtClean="0">
                <a:solidFill>
                  <a:schemeClr val="tx1"/>
                </a:solidFill>
                <a:latin typeface="+mn-lt"/>
                <a:ea typeface="+mn-ea"/>
                <a:cs typeface="+mn-cs"/>
              </a:rPr>
              <a:t>Magnitude estimation:	</a:t>
            </a:r>
            <a:r>
              <a:rPr lang="en-US" sz="1200" b="0" i="0" u="none" strike="noStrike" kern="1200" baseline="0" dirty="0" smtClean="0">
                <a:solidFill>
                  <a:schemeClr val="tx1"/>
                </a:solidFill>
                <a:latin typeface="+mn-lt"/>
                <a:ea typeface="+mn-ea"/>
                <a:cs typeface="+mn-cs"/>
              </a:rPr>
              <a:t>.03 (Hours in training - 37 hours)</a:t>
            </a:r>
            <a:r>
              <a:rPr lang="en-US" sz="1200" b="0" i="0" u="none" strike="noStrike" kern="1200" baseline="30000" dirty="0" smtClean="0">
                <a:solidFill>
                  <a:schemeClr val="tx1"/>
                </a:solidFill>
                <a:latin typeface="+mn-lt"/>
                <a:ea typeface="+mn-ea"/>
                <a:cs typeface="+mn-cs"/>
              </a:rPr>
              <a:t>1.00</a:t>
            </a:r>
            <a:endParaRPr lang="en-US" sz="1200" b="0" i="0" u="none" strike="noStrike" kern="1200" baseline="0" dirty="0" smtClean="0">
              <a:solidFill>
                <a:schemeClr val="tx1"/>
              </a:solidFill>
              <a:latin typeface="+mn-lt"/>
              <a:ea typeface="+mn-ea"/>
              <a:cs typeface="+mn-cs"/>
            </a:endParaRPr>
          </a:p>
          <a:p>
            <a:pPr marL="628650" lvl="1" indent="-171450">
              <a:buFont typeface="Arial" panose="020B0604020202020204" pitchFamily="34" charset="0"/>
              <a:buChar char="•"/>
            </a:pPr>
            <a:r>
              <a:rPr lang="en-US" b="0" i="0" u="none" strike="noStrike" kern="1200" baseline="0" dirty="0" smtClean="0">
                <a:solidFill>
                  <a:schemeClr val="tx1"/>
                </a:solidFill>
                <a:latin typeface="+mn-lt"/>
                <a:ea typeface="+mn-ea"/>
                <a:cs typeface="+mn-cs"/>
              </a:rPr>
              <a:t>Ratio estimation:</a:t>
            </a:r>
            <a:r>
              <a:rPr lang="en-US" sz="1200" b="0" i="0" u="none" strike="noStrike" kern="1200" baseline="0" dirty="0" smtClean="0">
                <a:solidFill>
                  <a:schemeClr val="tx1"/>
                </a:solidFill>
                <a:latin typeface="+mn-lt"/>
                <a:ea typeface="+mn-ea"/>
                <a:cs typeface="+mn-cs"/>
              </a:rPr>
              <a:t>		.01 (Hours in training)</a:t>
            </a:r>
            <a:r>
              <a:rPr lang="en-US" sz="1200" b="0" i="0" u="none" strike="noStrike" kern="1200" baseline="30000" dirty="0" smtClean="0">
                <a:solidFill>
                  <a:schemeClr val="tx1"/>
                </a:solidFill>
                <a:latin typeface="+mn-lt"/>
                <a:ea typeface="+mn-ea"/>
                <a:cs typeface="+mn-cs"/>
              </a:rPr>
              <a:t>1.03</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baseline="0" dirty="0" smtClean="0"/>
              <a:t>Interestingly, these results for observers’ </a:t>
            </a:r>
            <a:r>
              <a:rPr lang="en-US" i="1" baseline="0" dirty="0" smtClean="0"/>
              <a:t>judgments </a:t>
            </a:r>
            <a:r>
              <a:rPr lang="en-US" baseline="0" dirty="0" smtClean="0"/>
              <a:t>of difficulty to achieve particular proficiency levels were directly proportional to database records of </a:t>
            </a:r>
            <a:r>
              <a:rPr lang="en-US" i="1" baseline="0" dirty="0" smtClean="0"/>
              <a:t>actual training time </a:t>
            </a:r>
            <a:r>
              <a:rPr lang="en-US" baseline="0" dirty="0" smtClean="0"/>
              <a:t>required to reach particular proficiency levels up through Level 3+ (which is not entirely surprising if one assumes that the actual basis of observers’ </a:t>
            </a:r>
            <a:r>
              <a:rPr lang="en-US" i="1" baseline="0" dirty="0" smtClean="0"/>
              <a:t>judgments </a:t>
            </a:r>
            <a:r>
              <a:rPr lang="en-US" baseline="0" dirty="0" smtClean="0"/>
              <a:t>of difficulty would typically have been their recollection of students’ </a:t>
            </a:r>
            <a:r>
              <a:rPr lang="en-US" i="1" baseline="0" dirty="0" smtClean="0"/>
              <a:t>actual training times </a:t>
            </a:r>
            <a:r>
              <a:rPr lang="en-US" baseline="0" dirty="0" smtClean="0"/>
              <a:t>required to reach particular proficiency levels, ARC).  </a:t>
            </a:r>
          </a:p>
          <a:p>
            <a:pPr marL="171450" indent="-171450">
              <a:buFont typeface="Arial" panose="020B0604020202020204" pitchFamily="34" charset="0"/>
              <a:buChar char="•"/>
            </a:pPr>
            <a:r>
              <a:rPr lang="en-US" baseline="0" dirty="0" smtClean="0"/>
              <a:t>LS databases on training times to particular proficiency levels contained data up to and including Level 3+.  For this reason, “</a:t>
            </a:r>
            <a:r>
              <a:rPr lang="en-US" sz="1200" b="0" i="0" u="none" strike="noStrike" kern="1200" baseline="0" dirty="0" smtClean="0">
                <a:solidFill>
                  <a:schemeClr val="tx1"/>
                </a:solidFill>
                <a:latin typeface="+mn-lt"/>
                <a:ea typeface="+mn-ea"/>
                <a:cs typeface="+mn-cs"/>
              </a:rPr>
              <a:t>[t]he power functions were calculated exclusively on the basis of training duration data found in the 0 through 3+ FSI categories; training durations associated with the 4, 4+, and 5 levels were then projected on the basis of the resulting power functions (and shown as filled data points in Figure 1).</a:t>
            </a:r>
            <a:r>
              <a:rPr lang="en-US" baseline="0" dirty="0" smtClean="0"/>
              <a:t>” </a:t>
            </a:r>
          </a:p>
          <a:p>
            <a:pPr marL="171450" indent="-171450">
              <a:buFont typeface="Arial" panose="020B0604020202020204" pitchFamily="34" charset="0"/>
              <a:buChar char="•"/>
            </a:pPr>
            <a:r>
              <a:rPr lang="en-US" baseline="0" dirty="0" smtClean="0"/>
              <a:t>Today it is unclear whether Clifford’s 1980 paper cited Vincent (1978) as a source, but Clifford appears to have been present at the conference at which Vincent presented his work. Lowe (1985b, 25) strongly suggests but does not explicitly claim this connection.</a:t>
            </a:r>
          </a:p>
          <a:p>
            <a:pPr marL="171450" indent="-171450">
              <a:buFont typeface="Arial" panose="020B0604020202020204" pitchFamily="34" charset="0"/>
              <a:buChar char="•"/>
            </a:pPr>
            <a:r>
              <a:rPr lang="en-US" baseline="0" dirty="0" smtClean="0"/>
              <a:t>My sense is that Clifford probably saw that these results appeared to dovetail with long-standing observations by USG language professionals concerning the course of L2 proficiency development, and that they suggested a graphic representation which he proceeded to formulate the following year (1979 according to Clifford, personal communication).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Literature: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Lowe, </a:t>
            </a:r>
            <a:r>
              <a:rPr lang="en-US" baseline="0" dirty="0" err="1" smtClean="0"/>
              <a:t>Pardee</a:t>
            </a:r>
            <a:r>
              <a:rPr lang="en-US" baseline="0" dirty="0" smtClean="0"/>
              <a:t>, Jr.  (1985b).  “The ILR Proficiency Scale as a Synthesizing Research Principle: The View from the Mountain.” In James, Charles J., Ed.  (1985).  </a:t>
            </a:r>
            <a:r>
              <a:rPr lang="en-US" i="1" baseline="0" dirty="0" smtClean="0"/>
              <a:t>Foreign Language Proficiency in the Classroom and Beyond</a:t>
            </a:r>
            <a:r>
              <a:rPr lang="en-US" baseline="0" dirty="0" smtClean="0"/>
              <a:t>.  Lincolnwood, Illinois: National Textbook Company (in conjunction with the American Council on the Teaching of Foreign Languages), pp. 9-54.</a:t>
            </a:r>
          </a:p>
          <a:p>
            <a:pPr marL="171450" indent="-171450" rtl="0">
              <a:buFont typeface="Arial" panose="020B0604020202020204" pitchFamily="34" charset="0"/>
              <a:buChar char="•"/>
            </a:pPr>
            <a:r>
              <a:rPr lang="en-US" sz="1200" kern="1200" dirty="0" smtClean="0">
                <a:solidFill>
                  <a:schemeClr val="tx1"/>
                </a:solidFill>
                <a:effectLst/>
                <a:latin typeface="+mn-lt"/>
                <a:ea typeface="+mn-ea"/>
                <a:cs typeface="+mn-cs"/>
              </a:rPr>
              <a:t>Vincent, Robert J. "Psychophysical Scaling of the Language Proficiency Interview: A Preliminary Report," pp. 229-53, in John L. D. Clark, ed., </a:t>
            </a:r>
            <a:r>
              <a:rPr lang="en-US" sz="1200" i="1" kern="1200" dirty="0" smtClean="0">
                <a:solidFill>
                  <a:schemeClr val="tx1"/>
                </a:solidFill>
                <a:effectLst/>
                <a:latin typeface="+mn-lt"/>
                <a:ea typeface="+mn-ea"/>
                <a:cs typeface="+mn-cs"/>
              </a:rPr>
              <a:t>Direct Testing of Speaking Proficiency: Theory and Application.</a:t>
            </a:r>
            <a:r>
              <a:rPr lang="en-US" sz="1200" kern="1200" dirty="0" smtClean="0">
                <a:solidFill>
                  <a:schemeClr val="tx1"/>
                </a:solidFill>
                <a:effectLst/>
                <a:latin typeface="+mn-lt"/>
                <a:ea typeface="+mn-ea"/>
                <a:cs typeface="+mn-cs"/>
              </a:rPr>
              <a:t>  Proceedings of a Two-Day Conference conducted by Educational Testing Service in cooperation with the U.S. Interagency Language Roundtable and the Georgetown University Round Table on Languages and Linguistics, March 1978.</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26</a:t>
            </a:fld>
            <a:endParaRPr lang="en-US" altLang="en-US">
              <a:solidFill>
                <a:prstClr val="black"/>
              </a:solidFill>
            </a:endParaRPr>
          </a:p>
        </p:txBody>
      </p:sp>
    </p:spTree>
    <p:extLst>
      <p:ext uri="{BB962C8B-B14F-4D97-AF65-F5344CB8AC3E}">
        <p14:creationId xmlns:p14="http://schemas.microsoft.com/office/powerpoint/2010/main" val="2651216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concept of the inverted</a:t>
            </a:r>
            <a:r>
              <a:rPr lang="en-US" baseline="0" dirty="0" smtClean="0"/>
              <a:t> pyramid (as a visual presentation) originated with Ray Clifford in 1979 (Clifford, personal communication).</a:t>
            </a:r>
          </a:p>
          <a:p>
            <a:pPr marL="171450" indent="-171450">
              <a:buFont typeface="Arial" panose="020B0604020202020204" pitchFamily="34" charset="0"/>
              <a:buChar char="•"/>
            </a:pPr>
            <a:r>
              <a:rPr lang="en-US" baseline="0" dirty="0" smtClean="0"/>
              <a:t>The inverted pyramid appears to have been first presented visually by Clifford in an unpublished conference paper in 1980 (apparently not available; I’ve asked).</a:t>
            </a:r>
          </a:p>
          <a:p>
            <a:pPr marL="171450" indent="-171450" rtl="0">
              <a:buFont typeface="Arial" panose="020B0604020202020204" pitchFamily="34" charset="0"/>
              <a:buChar char="•"/>
            </a:pPr>
            <a:r>
              <a:rPr lang="en-US" baseline="0" dirty="0" smtClean="0"/>
              <a:t>(The original depiction may have differed in one respect from that presented in his 1980 paper.)</a:t>
            </a:r>
          </a:p>
          <a:p>
            <a:pPr marL="171450" indent="-171450" rtl="0">
              <a:buFont typeface="Arial" panose="020B0604020202020204" pitchFamily="34" charset="0"/>
              <a:buChar char="•"/>
            </a:pPr>
            <a:r>
              <a:rPr lang="en-US" baseline="0" dirty="0" smtClean="0"/>
              <a:t>Clifford’s 1980 depiction was republished by </a:t>
            </a:r>
            <a:r>
              <a:rPr lang="en-US" baseline="0" dirty="0" err="1" smtClean="0"/>
              <a:t>Pardee</a:t>
            </a:r>
            <a:r>
              <a:rPr lang="en-US" baseline="0" dirty="0" smtClean="0"/>
              <a:t> Lowe, Jr., in two 1985 publications. (1985a and 1985b).</a:t>
            </a:r>
          </a:p>
          <a:p>
            <a:pPr marL="171450" indent="-171450">
              <a:buFont typeface="Arial" panose="020B0604020202020204" pitchFamily="34" charset="0"/>
              <a:buChar char="•"/>
            </a:pPr>
            <a:r>
              <a:rPr lang="en-US" baseline="0" dirty="0" smtClean="0"/>
              <a:t>The facets of the pyramid corresponded to the performance domains relevant to measuring oral proficiency posited by Clifford and colleagues at that time.  </a:t>
            </a:r>
          </a:p>
          <a:p>
            <a:pPr marL="171450" indent="-171450">
              <a:buFont typeface="Arial" panose="020B0604020202020204" pitchFamily="34" charset="0"/>
              <a:buChar char="•"/>
            </a:pPr>
            <a:r>
              <a:rPr lang="en-US" baseline="0" dirty="0" smtClean="0"/>
              <a:t>What are explicitly depicted by the pyramid appear to be domains of performance, rather than times to proficiency level.  </a:t>
            </a:r>
          </a:p>
          <a:p>
            <a:pPr marL="171450" indent="-171450">
              <a:buFont typeface="Arial" panose="020B0604020202020204" pitchFamily="34" charset="0"/>
              <a:buChar char="•"/>
            </a:pPr>
            <a:r>
              <a:rPr lang="en-US" baseline="0" dirty="0" smtClean="0"/>
              <a:t>The slope is “exponential,” rather than linear (“arithmetic”).</a:t>
            </a:r>
          </a:p>
          <a:p>
            <a:pPr marL="171450" indent="-171450">
              <a:buFont typeface="Arial" panose="020B0604020202020204" pitchFamily="34" charset="0"/>
              <a:buChar char="•"/>
            </a:pPr>
            <a:r>
              <a:rPr lang="en-US" baseline="0" dirty="0" smtClean="0"/>
              <a:t>We can’t see today whether Clifford, in his 1980 paper. cited Vincent (1978), but Clifford was apparently present at the conference at which Vincent presented his work.</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Literature: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Clifford, Ray.  (1980).  “Testing Oral Language Proficiency: A Dynamic Model.”  Unpublished paper presented at the Second Language Testing Symposium of the </a:t>
            </a:r>
            <a:r>
              <a:rPr lang="en-US" sz="1200" kern="1200" dirty="0" err="1" smtClean="0">
                <a:solidFill>
                  <a:schemeClr val="tx1"/>
                </a:solidFill>
                <a:effectLst/>
                <a:latin typeface="+mn-lt"/>
                <a:ea typeface="+mn-ea"/>
                <a:cs typeface="+mn-cs"/>
              </a:rPr>
              <a:t>Interuniversitäre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Sprachtestgruppe</a:t>
            </a:r>
            <a:r>
              <a:rPr lang="en-US" sz="1200" kern="1200" dirty="0" smtClean="0">
                <a:solidFill>
                  <a:schemeClr val="tx1"/>
                </a:solidFill>
                <a:effectLst/>
                <a:latin typeface="+mn-lt"/>
                <a:ea typeface="+mn-ea"/>
                <a:cs typeface="+mn-cs"/>
              </a:rPr>
              <a:t>, Darmstadt, Germany, May 1980.  (Cited from Lowe, 1985a, 1985b)</a:t>
            </a:r>
            <a:endParaRPr lang="en-US" baseline="0" dirty="0" smtClean="0"/>
          </a:p>
          <a:p>
            <a:pPr marL="171450" indent="-171450">
              <a:buFont typeface="Arial" panose="020B0604020202020204" pitchFamily="34" charset="0"/>
              <a:buChar char="•"/>
            </a:pPr>
            <a:r>
              <a:rPr lang="en-US" baseline="0" dirty="0" smtClean="0"/>
              <a:t>Lowe, </a:t>
            </a:r>
            <a:r>
              <a:rPr lang="en-US" baseline="0" dirty="0" err="1" smtClean="0"/>
              <a:t>Pardee</a:t>
            </a:r>
            <a:r>
              <a:rPr lang="en-US" baseline="0" dirty="0" smtClean="0"/>
              <a:t>, Jr.  (1985a).  “Proficiency-Based Curriculum Design: Principles Derived from Government Experience.”   </a:t>
            </a:r>
            <a:r>
              <a:rPr lang="en-US" i="1" baseline="0" dirty="0" smtClean="0"/>
              <a:t>Die </a:t>
            </a:r>
            <a:r>
              <a:rPr lang="en-US" i="1" baseline="0" dirty="0" err="1" smtClean="0"/>
              <a:t>Unterrichtspraxis</a:t>
            </a:r>
            <a:r>
              <a:rPr lang="en-US" i="1" baseline="0" dirty="0" smtClean="0"/>
              <a:t> / Teaching German</a:t>
            </a:r>
            <a:r>
              <a:rPr lang="en-US" baseline="0" dirty="0" smtClean="0"/>
              <a:t>, Vol. 18, No. 2 (Autumn, 1985), pp. 233-245.  https://www.jstor.org/stable/3530456.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Lowe, </a:t>
            </a:r>
            <a:r>
              <a:rPr lang="en-US" baseline="0" dirty="0" err="1" smtClean="0"/>
              <a:t>Pardee</a:t>
            </a:r>
            <a:r>
              <a:rPr lang="en-US" baseline="0" dirty="0" smtClean="0"/>
              <a:t>, Jr.  (1985b).  “The ILR Proficiency Scale as a Synthesizing Research Principle: The View from the Mountain.” In James, Charles J., Ed.  (1985).  </a:t>
            </a:r>
            <a:r>
              <a:rPr lang="en-US" i="1" baseline="0" dirty="0" smtClean="0"/>
              <a:t>Foreign Language Proficiency in the Classroom and Beyond</a:t>
            </a:r>
            <a:r>
              <a:rPr lang="en-US" baseline="0" dirty="0" smtClean="0"/>
              <a:t>.  Lincolnwood, Illinois: National Textbook Company (in conjunction with the American Council on the Teaching of Foreign Languages), pp. 9-54.</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27</a:t>
            </a:fld>
            <a:endParaRPr lang="en-US" altLang="en-US">
              <a:solidFill>
                <a:prstClr val="black"/>
              </a:solidFill>
            </a:endParaRPr>
          </a:p>
        </p:txBody>
      </p:sp>
    </p:spTree>
    <p:extLst>
      <p:ext uri="{BB962C8B-B14F-4D97-AF65-F5344CB8AC3E}">
        <p14:creationId xmlns:p14="http://schemas.microsoft.com/office/powerpoint/2010/main" val="2651216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Lowe’s 1985b depiction of the ILR Scale inverted pyramid shows development in two respects.</a:t>
            </a:r>
          </a:p>
          <a:p>
            <a:pPr marL="628650" lvl="1" indent="-171450">
              <a:buFont typeface="Arial" panose="020B0604020202020204" pitchFamily="34" charset="0"/>
              <a:buChar char="•"/>
            </a:pPr>
            <a:r>
              <a:rPr lang="en-US" baseline="0" dirty="0" smtClean="0"/>
              <a:t>It encloses the flaring (“exponential”) slope of the pyramid in straight lines which connect Level 0 with the top of the Level 5 range.  The reason for this is not discussed in this work or other studies with which I am familiar.  We may speculate that this was done in order to produce a more easy-to-view or easy-to-examine representation, or it may have been done in view of researchers’ uncertainty as to the “actual” slope of the pyramid.  This latter suggestion seems unlikely to be correct, however, as Lowe states in the same paper that (emphasis added; see Lowe 1985b, p. 25), “[a] complicating factor in discussing the scale is </a:t>
            </a:r>
            <a:r>
              <a:rPr lang="en-US" i="1" baseline="0" dirty="0" smtClean="0"/>
              <a:t>its exponential growth, which Vincent (57) established </a:t>
            </a:r>
            <a:r>
              <a:rPr lang="en-US" baseline="0" dirty="0" smtClean="0"/>
              <a:t>through a study in psychophysical scaling with Language School raters and which Clifford depicts graphically in his Inverted Pyramid (Figure 3).” </a:t>
            </a:r>
          </a:p>
          <a:p>
            <a:pPr marL="628650" lvl="1" indent="-171450">
              <a:buFont typeface="Arial" panose="020B0604020202020204" pitchFamily="34" charset="0"/>
              <a:buChar char="•"/>
            </a:pPr>
            <a:r>
              <a:rPr lang="en-US" baseline="0" dirty="0" smtClean="0"/>
              <a:t>Lowe’s Figure 3 (1985b) enclosed the lower ranges of proficiency (Level 0 – 2+) in a box, apparently to indicate the partially compensatory nature of those lower levels, in distinction to the entirely </a:t>
            </a:r>
            <a:r>
              <a:rPr lang="en-US" baseline="0" dirty="0" err="1" smtClean="0"/>
              <a:t>noncompensatory</a:t>
            </a:r>
            <a:r>
              <a:rPr lang="en-US" baseline="0" dirty="0" smtClean="0"/>
              <a:t> nature of the upper levels of proficiency (ILR 3 and above).  [The following quote is also included below in the “What Causes the Inverted Pyramid?” slide].  Lowe (1985b, pp. 20-25): “Earlier both Lowe (46) and Clifford (16) had questioned the traditional set of five Foreign Service Institute factors and the way in which they had been regarded as contributing to the global score. Lowe referred to them as the </a:t>
            </a:r>
            <a:r>
              <a:rPr lang="en-US" i="1" baseline="0" dirty="0" smtClean="0"/>
              <a:t>static model </a:t>
            </a:r>
            <a:r>
              <a:rPr lang="en-US" baseline="0" dirty="0" smtClean="0"/>
              <a:t>since the now abandoned weighting table statically applied the weightings of the Level 2+/3 border to all levels throughout the scale. Clifford proposed a </a:t>
            </a:r>
            <a:r>
              <a:rPr lang="en-US" i="1" baseline="0" dirty="0" smtClean="0"/>
              <a:t>dynamic model </a:t>
            </a:r>
            <a:r>
              <a:rPr lang="en-US" baseline="0" dirty="0" smtClean="0"/>
              <a:t>which would recognize the uniquely </a:t>
            </a:r>
            <a:r>
              <a:rPr lang="en-US" baseline="0" dirty="0" err="1" smtClean="0"/>
              <a:t>noncompensatory</a:t>
            </a:r>
            <a:r>
              <a:rPr lang="en-US" baseline="0" dirty="0" smtClean="0"/>
              <a:t> nature of the ILR scale's upper end (Level 3 and higher) and the gradually more compensatory nature of Level 2+ downwards. He also pointed out that even at the lower end, a </a:t>
            </a:r>
            <a:r>
              <a:rPr lang="en-US" baseline="0" dirty="0" err="1" smtClean="0"/>
              <a:t>noncompensatory</a:t>
            </a:r>
            <a:r>
              <a:rPr lang="en-US" baseline="0" dirty="0" smtClean="0"/>
              <a:t> core exists. (See Figure 5.) The </a:t>
            </a:r>
            <a:r>
              <a:rPr lang="en-US" baseline="0" dirty="0" err="1" smtClean="0"/>
              <a:t>noncompensatory</a:t>
            </a:r>
            <a:r>
              <a:rPr lang="en-US" baseline="0" dirty="0" smtClean="0"/>
              <a:t> core means that despite the fact that Levels 0+ through 2+ often permit compensation, strong vocabulary may offset weaker grammar, some features remain essential and may not be compensated for.”</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Literature: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Lowe, </a:t>
            </a:r>
            <a:r>
              <a:rPr lang="en-US" baseline="0" dirty="0" err="1" smtClean="0"/>
              <a:t>Pardee</a:t>
            </a:r>
            <a:r>
              <a:rPr lang="en-US" baseline="0" dirty="0" smtClean="0"/>
              <a:t>, Jr.  (1985b).  “The ILR Proficiency Scale as a Synthesizing Research Principle: The View from the Mountain.” In James, Charles J., Ed.  (1985).  </a:t>
            </a:r>
            <a:r>
              <a:rPr lang="en-US" i="1" baseline="0" dirty="0" smtClean="0"/>
              <a:t>Foreign Language Proficiency in the Classroom and Beyond</a:t>
            </a:r>
            <a:r>
              <a:rPr lang="en-US" baseline="0" dirty="0" smtClean="0"/>
              <a:t>.  Lincolnwood, Illinois: National Textbook Company (in conjunction with the American Council on the Teaching of Foreign Languages), pp. 9-54.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28</a:t>
            </a:fld>
            <a:endParaRPr lang="en-US" altLang="en-US">
              <a:solidFill>
                <a:prstClr val="black"/>
              </a:solidFill>
            </a:endParaRPr>
          </a:p>
        </p:txBody>
      </p:sp>
    </p:spTree>
    <p:extLst>
      <p:ext uri="{BB962C8B-B14F-4D97-AF65-F5344CB8AC3E}">
        <p14:creationId xmlns:p14="http://schemas.microsoft.com/office/powerpoint/2010/main" val="2651216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smtClean="0"/>
              <a:t>The evolution of the depiction of the inverted pyramid continues in this preliminary</a:t>
            </a:r>
            <a:r>
              <a:rPr lang="en-US" baseline="0" dirty="0" smtClean="0"/>
              <a:t> depiction of the ACTFL inverted pyramid published by Lowe (1985b, one year before the official “promulgation” of the ACTFL Proficiency Guidelines).  This depiction was presumably authored within the context of the joint academic/USG committee that developed the original “official” (1986) ACTFL Proficiency Guidelines.</a:t>
            </a:r>
          </a:p>
          <a:p>
            <a:pPr marL="171450" indent="-171450">
              <a:buFont typeface="Arial" panose="020B0604020202020204" pitchFamily="34" charset="0"/>
              <a:buChar char="•"/>
            </a:pPr>
            <a:r>
              <a:rPr lang="en-US" baseline="0" dirty="0" smtClean="0"/>
              <a:t>Note the de-emphasizing of the presumed exponential rate of proficiency development.  The reason for this is not discussed, but…</a:t>
            </a:r>
          </a:p>
          <a:p>
            <a:pPr marL="171450" indent="-171450">
              <a:buFont typeface="Arial" panose="020B0604020202020204" pitchFamily="34" charset="0"/>
              <a:buChar char="•"/>
            </a:pPr>
            <a:r>
              <a:rPr lang="en-US" baseline="0" dirty="0" smtClean="0"/>
              <a:t>This feature may be related to one striking difference between the USG (ILR) and academic (ACTFL) conceptions; emphasis on upper (USG) vs. lower (academic) ranges of proficiency.</a:t>
            </a:r>
          </a:p>
          <a:p>
            <a:pPr marL="628650" lvl="1" indent="-171450">
              <a:buFont typeface="Arial" panose="020B0604020202020204" pitchFamily="34" charset="0"/>
              <a:buChar char="•"/>
            </a:pPr>
            <a:r>
              <a:rPr lang="en-US" dirty="0" smtClean="0"/>
              <a:t>This difference was acknowledged (within the committee, presumably) as recognizing</a:t>
            </a:r>
            <a:r>
              <a:rPr lang="en-US" baseline="0" dirty="0" smtClean="0"/>
              <a:t> the differing realities and requirements at the time between these two broad environments (viz., USG and academia/education). Halleck (1990, 49), </a:t>
            </a:r>
            <a:r>
              <a:rPr lang="en-US" baseline="0" dirty="0" err="1" smtClean="0"/>
              <a:t>Liskin-Gasparro</a:t>
            </a:r>
            <a:r>
              <a:rPr lang="en-US" baseline="0" dirty="0" smtClean="0"/>
              <a:t> (1984, 477-478), Lowe (1983, 232-233; 1985b, 13, 32).</a:t>
            </a:r>
          </a:p>
          <a:p>
            <a:pPr marL="628650" lvl="1" indent="-171450">
              <a:buFont typeface="Arial" panose="020B0604020202020204" pitchFamily="34" charset="0"/>
              <a:buChar char="•"/>
            </a:pPr>
            <a:r>
              <a:rPr lang="en-US" baseline="0" dirty="0" smtClean="0"/>
              <a:t>The ACTFL scale provided more granularity at the lower levels of proficiency, while the FSI/ILR scale focused more on the upper ranges of proficiency.</a:t>
            </a:r>
          </a:p>
          <a:p>
            <a:pPr marL="628650" lvl="1" indent="-171450">
              <a:buFont typeface="Arial" panose="020B0604020202020204" pitchFamily="34" charset="0"/>
              <a:buChar char="•"/>
            </a:pPr>
            <a:r>
              <a:rPr lang="en-US" baseline="0" dirty="0" smtClean="0"/>
              <a:t>The ACTFL scale originally indicated Superior as a ceiling, rather than a range.  Later (2012), Distinguished was (re-)added, but again as a ceiling, rather than a range, with Superior not broken down into sub-ranges, as is the case with the lower proficiency levels.  In contrast to this, ILR recognizes (not </a:t>
            </a:r>
            <a:r>
              <a:rPr lang="en-US" baseline="0" dirty="0" err="1" smtClean="0"/>
              <a:t>unproblematical</a:t>
            </a:r>
            <a:r>
              <a:rPr lang="en-US" baseline="0" dirty="0" smtClean="0"/>
              <a:t>, to be sure) Levels 4 and 5, with intermediate testing results possible at Levels 3+ and (potentially?) 4+. </a:t>
            </a: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Literature: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Halleck, Gene Bronstein.  (1990).  </a:t>
            </a:r>
            <a:r>
              <a:rPr lang="en-US" sz="1200" i="1" kern="1200" dirty="0" smtClean="0">
                <a:solidFill>
                  <a:schemeClr val="tx1"/>
                </a:solidFill>
                <a:effectLst/>
                <a:latin typeface="+mn-lt"/>
                <a:ea typeface="+mn-ea"/>
                <a:cs typeface="+mn-cs"/>
              </a:rPr>
              <a:t>Assessing the oral proficiency of Chinese speakers of English as a Foreign Language: Holistic rating versus the objective measure of syntactic maturity</a:t>
            </a:r>
            <a:r>
              <a:rPr lang="en-US" sz="1200" kern="1200" dirty="0" smtClean="0">
                <a:solidFill>
                  <a:schemeClr val="tx1"/>
                </a:solidFill>
                <a:effectLst/>
                <a:latin typeface="+mn-lt"/>
                <a:ea typeface="+mn-ea"/>
                <a:cs typeface="+mn-cs"/>
              </a:rPr>
              <a:t>.  Pennsylvania State University doctoral dissertation.</a:t>
            </a: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Liskin-Gasparo</a:t>
            </a:r>
            <a:r>
              <a:rPr lang="en-US" sz="1200" kern="1200" dirty="0" smtClean="0">
                <a:solidFill>
                  <a:schemeClr val="tx1"/>
                </a:solidFill>
                <a:effectLst/>
                <a:latin typeface="+mn-lt"/>
                <a:ea typeface="+mn-ea"/>
                <a:cs typeface="+mn-cs"/>
              </a:rPr>
              <a:t>, Judith E. (1984). “The ACTFL Proficiency Guidelines: Gateway to Testing and Curriculum.” </a:t>
            </a:r>
            <a:r>
              <a:rPr lang="en-US" sz="1200" i="1" kern="1200" dirty="0" smtClean="0">
                <a:solidFill>
                  <a:schemeClr val="tx1"/>
                </a:solidFill>
                <a:effectLst/>
                <a:latin typeface="+mn-lt"/>
                <a:ea typeface="+mn-ea"/>
                <a:cs typeface="+mn-cs"/>
              </a:rPr>
              <a:t>Foreign Language Annals</a:t>
            </a:r>
            <a:r>
              <a:rPr lang="en-US" sz="1200" kern="1200" dirty="0" smtClean="0">
                <a:solidFill>
                  <a:schemeClr val="tx1"/>
                </a:solidFill>
                <a:effectLst/>
                <a:latin typeface="+mn-lt"/>
                <a:ea typeface="+mn-ea"/>
                <a:cs typeface="+mn-cs"/>
              </a:rPr>
              <a:t>; Oct 1, 1984; 17(5), 475-489.</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Lowe, </a:t>
            </a:r>
            <a:r>
              <a:rPr lang="en-US" sz="1200" kern="1200" dirty="0" err="1" smtClean="0">
                <a:solidFill>
                  <a:schemeClr val="tx1"/>
                </a:solidFill>
                <a:effectLst/>
                <a:latin typeface="+mn-lt"/>
                <a:ea typeface="+mn-ea"/>
                <a:cs typeface="+mn-cs"/>
              </a:rPr>
              <a:t>Pardee</a:t>
            </a:r>
            <a:r>
              <a:rPr lang="en-US" sz="1200" kern="1200" dirty="0" smtClean="0">
                <a:solidFill>
                  <a:schemeClr val="tx1"/>
                </a:solidFill>
                <a:effectLst/>
                <a:latin typeface="+mn-lt"/>
                <a:ea typeface="+mn-ea"/>
                <a:cs typeface="+mn-cs"/>
              </a:rPr>
              <a:t>, Jr. (1983). </a:t>
            </a:r>
            <a:r>
              <a:rPr lang="en-US" sz="1200" kern="1200" dirty="0" err="1" smtClean="0">
                <a:solidFill>
                  <a:schemeClr val="tx1"/>
                </a:solidFill>
                <a:effectLst/>
                <a:latin typeface="+mn-lt"/>
                <a:ea typeface="+mn-ea"/>
                <a:cs typeface="+mn-cs"/>
              </a:rPr>
              <a:t>Pardee</a:t>
            </a:r>
            <a:r>
              <a:rPr lang="en-US" sz="1200" kern="1200" dirty="0" smtClean="0">
                <a:solidFill>
                  <a:schemeClr val="tx1"/>
                </a:solidFill>
                <a:effectLst/>
                <a:latin typeface="+mn-lt"/>
                <a:ea typeface="+mn-ea"/>
                <a:cs typeface="+mn-cs"/>
              </a:rPr>
              <a:t> Lowe, Jr.  (1983). The ILR Oral Interview: Origins, Applications, Pitfalls, and Implications.  Die </a:t>
            </a:r>
            <a:r>
              <a:rPr lang="en-US" sz="1200" kern="1200" dirty="0" err="1" smtClean="0">
                <a:solidFill>
                  <a:schemeClr val="tx1"/>
                </a:solidFill>
                <a:effectLst/>
                <a:latin typeface="+mn-lt"/>
                <a:ea typeface="+mn-ea"/>
                <a:cs typeface="+mn-cs"/>
              </a:rPr>
              <a:t>Unterrichtspraxis</a:t>
            </a:r>
            <a:r>
              <a:rPr lang="en-US" sz="1200" kern="1200" dirty="0" smtClean="0">
                <a:solidFill>
                  <a:schemeClr val="tx1"/>
                </a:solidFill>
                <a:effectLst/>
                <a:latin typeface="+mn-lt"/>
                <a:ea typeface="+mn-ea"/>
                <a:cs typeface="+mn-cs"/>
              </a:rPr>
              <a:t> / Teaching German, Vol. 16, No. 2, pp. 230-244. Stable URL: https://www.jstor.org/stable/3530138</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Lowe, </a:t>
            </a:r>
            <a:r>
              <a:rPr lang="en-US" sz="1200" kern="1200" dirty="0" err="1" smtClean="0">
                <a:solidFill>
                  <a:schemeClr val="tx1"/>
                </a:solidFill>
                <a:effectLst/>
                <a:latin typeface="+mn-lt"/>
                <a:ea typeface="+mn-ea"/>
                <a:cs typeface="+mn-cs"/>
              </a:rPr>
              <a:t>Pardee</a:t>
            </a:r>
            <a:r>
              <a:rPr lang="en-US" sz="1200" kern="1200" dirty="0" smtClean="0">
                <a:solidFill>
                  <a:schemeClr val="tx1"/>
                </a:solidFill>
                <a:effectLst/>
                <a:latin typeface="+mn-lt"/>
                <a:ea typeface="+mn-ea"/>
                <a:cs typeface="+mn-cs"/>
              </a:rPr>
              <a:t>, Jr.  (1985b).  “The ILR Proficiency Scale as a Synthesizing Research Principle: The View from the Mountain.” In James, Charles J., Ed.  (1985).  </a:t>
            </a:r>
            <a:r>
              <a:rPr lang="en-US" sz="1200" i="1" kern="1200" dirty="0" smtClean="0">
                <a:solidFill>
                  <a:schemeClr val="tx1"/>
                </a:solidFill>
                <a:effectLst/>
                <a:latin typeface="+mn-lt"/>
                <a:ea typeface="+mn-ea"/>
                <a:cs typeface="+mn-cs"/>
              </a:rPr>
              <a:t>Foreign Language Proficiency in the Classroom and Beyond</a:t>
            </a:r>
            <a:r>
              <a:rPr lang="en-US" sz="1200" kern="1200" dirty="0" smtClean="0">
                <a:solidFill>
                  <a:schemeClr val="tx1"/>
                </a:solidFill>
                <a:effectLst/>
                <a:latin typeface="+mn-lt"/>
                <a:ea typeface="+mn-ea"/>
                <a:cs typeface="+mn-cs"/>
              </a:rPr>
              <a:t>.  Lincolnwood, Illinois: National Textbook Company (in conjunction with the American Council on the Teaching of Foreign Languages), pp. 9-54.</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29</a:t>
            </a:fld>
            <a:endParaRPr lang="en-US" altLang="en-US">
              <a:solidFill>
                <a:prstClr val="black"/>
              </a:solidFill>
            </a:endParaRPr>
          </a:p>
        </p:txBody>
      </p:sp>
    </p:spTree>
    <p:extLst>
      <p:ext uri="{BB962C8B-B14F-4D97-AF65-F5344CB8AC3E}">
        <p14:creationId xmlns:p14="http://schemas.microsoft.com/office/powerpoint/2010/main" val="2651216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brings up to the present ACTFL</a:t>
            </a:r>
            <a:r>
              <a:rPr lang="en-US" baseline="0" dirty="0" smtClean="0"/>
              <a:t> depiction of the inverted pyramid (or to graphically equivalent intermediate representations, as, for example, in Halleck, 1990, 144).*  We can note:</a:t>
            </a:r>
          </a:p>
          <a:p>
            <a:pPr marL="628650" lvl="1" indent="-171450">
              <a:buFont typeface="Arial" panose="020B0604020202020204" pitchFamily="34" charset="0"/>
              <a:buChar char="•"/>
            </a:pPr>
            <a:r>
              <a:rPr lang="en-US" baseline="0" dirty="0" smtClean="0"/>
              <a:t>The subsequent inclusion of the “Distinguished” level, which corresponds to ILR 4 and higher.</a:t>
            </a:r>
          </a:p>
          <a:p>
            <a:pPr marL="628650" lvl="1" indent="-171450">
              <a:buFont typeface="Arial" panose="020B0604020202020204" pitchFamily="34" charset="0"/>
              <a:buChar char="•"/>
            </a:pPr>
            <a:r>
              <a:rPr lang="en-US" baseline="0" dirty="0" smtClean="0"/>
              <a:t>The Distinguished level is now indicated as a ceiling, while Superior is now indicated as a volume.</a:t>
            </a:r>
          </a:p>
          <a:p>
            <a:pPr marL="628650" lvl="1" indent="-171450">
              <a:buFont typeface="Arial" panose="020B0604020202020204" pitchFamily="34" charset="0"/>
              <a:buChar char="•"/>
            </a:pPr>
            <a:r>
              <a:rPr lang="en-US" baseline="0" dirty="0" smtClean="0"/>
              <a:t>The Superior level is not divided into “low,” “mid” and “high” sub-levels.</a:t>
            </a:r>
          </a:p>
          <a:p>
            <a:pPr marL="628650" lvl="1" indent="-171450">
              <a:buFont typeface="Arial" panose="020B0604020202020204" pitchFamily="34" charset="0"/>
              <a:buChar char="•"/>
            </a:pPr>
            <a:r>
              <a:rPr lang="en-US" baseline="0" dirty="0" smtClean="0"/>
              <a:t>The facets of the pyramid are no longer labeled.  No significance of the six facets is indicated.</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dirty="0" smtClean="0"/>
              <a:t>*An</a:t>
            </a:r>
            <a:r>
              <a:rPr lang="en-US" baseline="0" dirty="0" smtClean="0"/>
              <a:t> interesting “hybrid” drawing is presented by </a:t>
            </a:r>
            <a:r>
              <a:rPr lang="en-US" baseline="0" dirty="0" err="1" smtClean="0"/>
              <a:t>Liskin-Gasparro</a:t>
            </a:r>
            <a:r>
              <a:rPr lang="en-US" baseline="0" dirty="0" smtClean="0"/>
              <a:t> (1984, 477), in which she presents all six ILR ranges (0, 1, 2, 3, 4, 5), but labeled with the ACTFL designations (Novice, Intermediate, Advanced, Superior).  The upper three ILR ranges are bracketed together and are collectively named “Superior.”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Literature: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“General Preface to the ACTFL Proficiency Guidelines</a:t>
            </a:r>
            <a:r>
              <a:rPr lang="en-US" sz="1200" kern="1200" baseline="0" dirty="0" smtClean="0">
                <a:solidFill>
                  <a:schemeClr val="tx1"/>
                </a:solidFill>
                <a:effectLst/>
                <a:latin typeface="+mn-lt"/>
                <a:ea typeface="+mn-ea"/>
                <a:cs typeface="+mn-cs"/>
              </a:rPr>
              <a:t> 2012.”  Retrieved from: </a:t>
            </a:r>
            <a:r>
              <a:rPr lang="en-US" sz="1200" kern="1200" dirty="0" smtClean="0">
                <a:solidFill>
                  <a:schemeClr val="tx1"/>
                </a:solidFill>
                <a:effectLst/>
                <a:latin typeface="+mn-lt"/>
                <a:ea typeface="+mn-ea"/>
                <a:cs typeface="+mn-cs"/>
              </a:rPr>
              <a:t>https://www.actfl.org/publications/guidelines-and-manuals/actfl-proficiency-guidelines-2012</a:t>
            </a: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Halleck, Gene Bronstein.  (1990).  </a:t>
            </a:r>
            <a:r>
              <a:rPr lang="en-US" sz="1200" i="1" kern="1200" dirty="0" smtClean="0">
                <a:solidFill>
                  <a:schemeClr val="tx1"/>
                </a:solidFill>
                <a:effectLst/>
                <a:latin typeface="+mn-lt"/>
                <a:ea typeface="+mn-ea"/>
                <a:cs typeface="+mn-cs"/>
              </a:rPr>
              <a:t>Assessing the oral proficiency of Chinese speakers of English as a Foreign Language: Holistic rating versus the objective measure of syntactic maturity</a:t>
            </a:r>
            <a:r>
              <a:rPr lang="en-US" sz="1200" kern="1200" dirty="0" smtClean="0">
                <a:solidFill>
                  <a:schemeClr val="tx1"/>
                </a:solidFill>
                <a:effectLst/>
                <a:latin typeface="+mn-lt"/>
                <a:ea typeface="+mn-ea"/>
                <a:cs typeface="+mn-cs"/>
              </a:rPr>
              <a:t>.  Pennsylvania State University doctoral dissertation.</a:t>
            </a: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Liskin-Gasparo</a:t>
            </a:r>
            <a:r>
              <a:rPr lang="en-US" sz="1200" kern="1200" dirty="0" smtClean="0">
                <a:solidFill>
                  <a:schemeClr val="tx1"/>
                </a:solidFill>
                <a:effectLst/>
                <a:latin typeface="+mn-lt"/>
                <a:ea typeface="+mn-ea"/>
                <a:cs typeface="+mn-cs"/>
              </a:rPr>
              <a:t>, Judith E. (1984). “The ACTFL Proficiency Guidelines: Gateway to Testing and Curriculum.” </a:t>
            </a:r>
            <a:r>
              <a:rPr lang="en-US" sz="1200" i="1" kern="1200" dirty="0" smtClean="0">
                <a:solidFill>
                  <a:schemeClr val="tx1"/>
                </a:solidFill>
                <a:effectLst/>
                <a:latin typeface="+mn-lt"/>
                <a:ea typeface="+mn-ea"/>
                <a:cs typeface="+mn-cs"/>
              </a:rPr>
              <a:t>Foreign Language Annals</a:t>
            </a:r>
            <a:r>
              <a:rPr lang="en-US" sz="1200" kern="1200" dirty="0" smtClean="0">
                <a:solidFill>
                  <a:schemeClr val="tx1"/>
                </a:solidFill>
                <a:effectLst/>
                <a:latin typeface="+mn-lt"/>
                <a:ea typeface="+mn-ea"/>
                <a:cs typeface="+mn-cs"/>
              </a:rPr>
              <a:t>; Oct 1, 1984; 17(5), 475-489.</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30</a:t>
            </a:fld>
            <a:endParaRPr lang="en-US" altLang="en-US">
              <a:solidFill>
                <a:prstClr val="black"/>
              </a:solidFill>
            </a:endParaRPr>
          </a:p>
        </p:txBody>
      </p:sp>
    </p:spTree>
    <p:extLst>
      <p:ext uri="{BB962C8B-B14F-4D97-AF65-F5344CB8AC3E}">
        <p14:creationId xmlns:p14="http://schemas.microsoft.com/office/powerpoint/2010/main" val="2651216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depiction, as can be seen, explicitly ascribes its conception to ACTFL.</a:t>
            </a:r>
            <a:endParaRPr lang="en-US" baseline="0" dirty="0" smtClean="0"/>
          </a:p>
          <a:p>
            <a:pPr marL="171450" indent="-171450">
              <a:buFont typeface="Arial" panose="020B0604020202020204" pitchFamily="34" charset="0"/>
              <a:buChar char="•"/>
            </a:pPr>
            <a:r>
              <a:rPr lang="en-US" baseline="0" dirty="0" smtClean="0"/>
              <a:t>Nevertheless, it appears to recognize, or suggest, implicitly (I found no discussion of this at the </a:t>
            </a:r>
            <a:r>
              <a:rPr lang="en-US" baseline="0" dirty="0" err="1" smtClean="0"/>
              <a:t>Babbel</a:t>
            </a:r>
            <a:r>
              <a:rPr lang="en-US" baseline="0" dirty="0" smtClean="0"/>
              <a:t> site, nor references to such discussion) that the ACTFL six-faceted depiction is no longer motivated.  The author has therefore (presumably) taken the initiative to remove this suggestion/implication of exactly six facets of (i.e., domains of performance relevant to) language proficiency.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Literature: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Lyons, Dylan.  (2018).  “How (And Why) To Determine Your Level Of Language Proficiency.”  </a:t>
            </a:r>
            <a:r>
              <a:rPr lang="en-US" sz="1200" i="1" kern="1200" dirty="0" err="1" smtClean="0">
                <a:solidFill>
                  <a:schemeClr val="tx1"/>
                </a:solidFill>
                <a:effectLst/>
                <a:latin typeface="+mn-lt"/>
                <a:ea typeface="+mn-ea"/>
                <a:cs typeface="+mn-cs"/>
              </a:rPr>
              <a:t>Babbel</a:t>
            </a:r>
            <a:r>
              <a:rPr lang="en-US" sz="1200" i="1" kern="1200" dirty="0" smtClean="0">
                <a:solidFill>
                  <a:schemeClr val="tx1"/>
                </a:solidFill>
                <a:effectLst/>
                <a:latin typeface="+mn-lt"/>
                <a:ea typeface="+mn-ea"/>
                <a:cs typeface="+mn-cs"/>
              </a:rPr>
              <a:t> Magazine</a:t>
            </a:r>
            <a:r>
              <a:rPr lang="en-US" sz="1200" kern="1200" dirty="0" smtClean="0">
                <a:solidFill>
                  <a:schemeClr val="tx1"/>
                </a:solidFill>
                <a:effectLst/>
                <a:latin typeface="+mn-lt"/>
                <a:ea typeface="+mn-ea"/>
                <a:cs typeface="+mn-cs"/>
              </a:rPr>
              <a:t>.  &lt; https://www.babbel.com/en/magazine/how-and-why-to-determine-language-proficiency&gt;.</a:t>
            </a: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31</a:t>
            </a:fld>
            <a:endParaRPr lang="en-US" altLang="en-US">
              <a:solidFill>
                <a:prstClr val="black"/>
              </a:solidFill>
            </a:endParaRPr>
          </a:p>
        </p:txBody>
      </p:sp>
    </p:spTree>
    <p:extLst>
      <p:ext uri="{BB962C8B-B14F-4D97-AF65-F5344CB8AC3E}">
        <p14:creationId xmlns:p14="http://schemas.microsoft.com/office/powerpoint/2010/main" val="2651216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depiction of an inverted pyramid was proposed in </a:t>
            </a:r>
            <a:r>
              <a:rPr lang="en-US" dirty="0" err="1" smtClean="0"/>
              <a:t>Savignon</a:t>
            </a:r>
            <a:r>
              <a:rPr lang="en-US" dirty="0" smtClean="0"/>
              <a:t> (1983)</a:t>
            </a:r>
            <a:r>
              <a:rPr lang="en-US" baseline="0" dirty="0" smtClean="0"/>
              <a:t>.  It appears to have arisen independently of the representation proposed originally by Clifford which evolved into the current ACTFL depiction.</a:t>
            </a:r>
          </a:p>
          <a:p>
            <a:pPr marL="171450" indent="-171450">
              <a:buFont typeface="Arial" panose="020B0604020202020204" pitchFamily="34" charset="0"/>
              <a:buChar char="•"/>
            </a:pPr>
            <a:r>
              <a:rPr lang="en-US" baseline="0" dirty="0" smtClean="0"/>
              <a:t>It fits into a conception of communicative competence that parallel’s that of proficiency.</a:t>
            </a:r>
          </a:p>
          <a:p>
            <a:pPr marL="171450" indent="-171450">
              <a:buFont typeface="Arial" panose="020B0604020202020204" pitchFamily="34" charset="0"/>
              <a:buChar char="•"/>
            </a:pPr>
            <a:r>
              <a:rPr lang="en-US" baseline="0" dirty="0" smtClean="0"/>
              <a:t>This inverted pyramid is three-faceted.  As is readily discernable, the facets of </a:t>
            </a:r>
            <a:r>
              <a:rPr lang="en-US" baseline="0" dirty="0" err="1" smtClean="0"/>
              <a:t>Savignon’s</a:t>
            </a:r>
            <a:r>
              <a:rPr lang="en-US" baseline="0" dirty="0" smtClean="0"/>
              <a:t> inverted pyramid of communicative competence have some similarities (“grammatical” and “sociocultural” facets) to those of Clifford’s inverted pyramid of language proficiency. There are also significant differences.  In </a:t>
            </a:r>
            <a:r>
              <a:rPr lang="en-US" baseline="0" dirty="0" err="1" smtClean="0"/>
              <a:t>Savignon’s</a:t>
            </a:r>
            <a:r>
              <a:rPr lang="en-US" baseline="0" dirty="0" smtClean="0"/>
              <a:t> conception, “contexts” are indicated in an intersecting dimension, while it is not entirely clear how her facets relate to those of Clifford’s model, except perhaps in regard to “sociocultural.”</a:t>
            </a:r>
          </a:p>
          <a:p>
            <a:pPr marL="171450" indent="-171450" rtl="0">
              <a:buFont typeface="Arial" panose="020B0604020202020204" pitchFamily="34" charset="0"/>
              <a:buChar char="•"/>
            </a:pPr>
            <a:r>
              <a:rPr lang="en-US" baseline="0" dirty="0" smtClean="0"/>
              <a:t>One striking characteristic of </a:t>
            </a:r>
            <a:r>
              <a:rPr lang="en-US" baseline="0" dirty="0" err="1" smtClean="0"/>
              <a:t>Savignon’s</a:t>
            </a:r>
            <a:r>
              <a:rPr lang="en-US" baseline="0" dirty="0" smtClean="0"/>
              <a:t> model with which we might strongly disagree today is that related to “strategic” competence.  </a:t>
            </a:r>
            <a:r>
              <a:rPr lang="en-US" baseline="0" dirty="0" err="1" smtClean="0"/>
              <a:t>Savignon</a:t>
            </a:r>
            <a:r>
              <a:rPr lang="en-US" baseline="0" dirty="0" smtClean="0"/>
              <a:t> considered this to be one area in which learners began language study already with, or quickly developed, those strategies that would serve them throughout their study.  There is, however, a significant body of literature (originating no later than the 1970s in regard to cognitive style and other aspects of learning style in general education that has direct relevance to L2 learning), which argues for an opposite approach (or which implies an opposite approach), emphasizing the need for learners to develop an ever broader range of strategies in order to achieve ever higher levels of L2 proficiency, but especially in order to achieve ILR 3 (Superior) and especially ILR 4 (Distinguished) proficiency.  </a:t>
            </a:r>
            <a:br>
              <a:rPr lang="en-US" baseline="0" dirty="0" smtClean="0"/>
            </a:br>
            <a:endParaRPr lang="en-US" baseline="0" dirty="0" smtClean="0"/>
          </a:p>
          <a:p>
            <a:pPr marL="0" indent="0">
              <a:buFont typeface="Arial" panose="020B0604020202020204" pitchFamily="34" charset="0"/>
              <a:buNone/>
            </a:pPr>
            <a:r>
              <a:rPr lang="en-US" baseline="0" dirty="0" smtClean="0"/>
              <a:t>Literature (add </a:t>
            </a:r>
            <a:r>
              <a:rPr lang="en-US" baseline="0" dirty="0" err="1" smtClean="0"/>
              <a:t>Messick</a:t>
            </a:r>
            <a:r>
              <a:rPr lang="en-US" baseline="0" dirty="0" smtClean="0"/>
              <a:t>, Ramirez et al., Oxford and Leaver):</a:t>
            </a:r>
          </a:p>
          <a:p>
            <a:pPr marL="171450" indent="-171450" rtl="0">
              <a:buFont typeface="Arial" panose="020B0604020202020204" pitchFamily="34" charset="0"/>
              <a:buChar char="•"/>
            </a:pPr>
            <a:r>
              <a:rPr lang="en-US" baseline="0" dirty="0" err="1" smtClean="0"/>
              <a:t>Savignon</a:t>
            </a:r>
            <a:r>
              <a:rPr lang="en-US" baseline="0" dirty="0" smtClean="0"/>
              <a:t>, S. (1983).  Communicative competence: Theory and classroom practice. Reading, MA: Addison-Wesley,</a:t>
            </a:r>
          </a:p>
          <a:p>
            <a:pPr marL="171450" indent="-171450">
              <a:buFont typeface="Arial" panose="020B0604020202020204" pitchFamily="34" charset="0"/>
              <a:buChar char="•"/>
            </a:pPr>
            <a:r>
              <a:rPr lang="en-US" baseline="0" dirty="0" err="1" smtClean="0"/>
              <a:t>Savignon</a:t>
            </a:r>
            <a:r>
              <a:rPr lang="en-US" baseline="0" dirty="0" smtClean="0"/>
              <a:t>, S. (1997).  Communicative competence: Theory and classroom practice (2nd ed.). New York: McGraw-Hill.</a:t>
            </a:r>
          </a:p>
          <a:p>
            <a:pPr marL="171450" indent="-171450">
              <a:buFont typeface="Arial" panose="020B0604020202020204" pitchFamily="34" charset="0"/>
              <a:buChar char="•"/>
            </a:pPr>
            <a:r>
              <a:rPr lang="en-US" baseline="0" dirty="0" err="1" smtClean="0"/>
              <a:t>Savignon</a:t>
            </a:r>
            <a:r>
              <a:rPr lang="en-US" baseline="0" dirty="0" smtClean="0"/>
              <a:t>, Sandra J., ed.  (2002).  “Communicative Language Teaching: Linguistic Theory and Classroom Practice.”  In </a:t>
            </a:r>
            <a:r>
              <a:rPr lang="en-US" baseline="0" dirty="0" err="1" smtClean="0"/>
              <a:t>Savignon</a:t>
            </a:r>
            <a:r>
              <a:rPr lang="en-US" baseline="0" dirty="0" smtClean="0"/>
              <a:t>, Sandra J., ed.  </a:t>
            </a:r>
            <a:r>
              <a:rPr lang="en-US" i="1" baseline="0" dirty="0" smtClean="0"/>
              <a:t>Interpreting Communicative Language Teaching: Contexts and Concerns in Teacher Education</a:t>
            </a:r>
            <a:r>
              <a:rPr lang="en-US" baseline="0" dirty="0" smtClean="0"/>
              <a:t>. New Haven, CT: Yale University Press, 1-27.</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32</a:t>
            </a:fld>
            <a:endParaRPr lang="en-US" altLang="en-US">
              <a:solidFill>
                <a:prstClr val="black"/>
              </a:solidFill>
            </a:endParaRPr>
          </a:p>
        </p:txBody>
      </p:sp>
    </p:spTree>
    <p:extLst>
      <p:ext uri="{BB962C8B-B14F-4D97-AF65-F5344CB8AC3E}">
        <p14:creationId xmlns:p14="http://schemas.microsoft.com/office/powerpoint/2010/main" val="2651216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The discussion of these two questions is explicated through the following slide.</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endParaRPr lang="en-US" baseline="0" dirty="0" smtClean="0"/>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endParaRPr lang="en-US" dirty="0" smtClean="0"/>
          </a:p>
          <a:p>
            <a:pPr marL="171450" indent="-171450" eaLnBrk="1" hangingPunct="1">
              <a:spcBef>
                <a:spcPct val="0"/>
              </a:spcBef>
              <a:spcAft>
                <a:spcPts val="1225"/>
              </a:spcAft>
              <a:buFont typeface="Arial" panose="020B0604020202020204" pitchFamily="34" charset="0"/>
              <a:buChar char="•"/>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33</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Expanding quantity of content/learning vs. expanding quantity of time: both concepts have been invoked since the origin of the concept.  The straightforward assumption would be that expanding quantities of content/learning imply expanding time-to-next-proficiency-level, but this is not obvious.  Other explanations are possible:</a:t>
            </a:r>
          </a:p>
          <a:p>
            <a:pPr marL="628650" lvl="1" indent="-171450">
              <a:buFont typeface="Arial" panose="020B0604020202020204" pitchFamily="34" charset="0"/>
              <a:buChar char="•"/>
            </a:pPr>
            <a:r>
              <a:rPr lang="en-US" baseline="0" dirty="0" smtClean="0"/>
              <a:t>Vincent: suggests an inverted pyramid of both “difficulty” (apparently implying content/learning) </a:t>
            </a:r>
            <a:r>
              <a:rPr lang="en-US" u="sng" baseline="0" dirty="0" smtClean="0"/>
              <a:t>and</a:t>
            </a:r>
            <a:r>
              <a:rPr lang="en-US" baseline="0" dirty="0" smtClean="0"/>
              <a:t> time to proficiency level</a:t>
            </a:r>
          </a:p>
          <a:p>
            <a:pPr marL="628650" lvl="1" indent="-171450">
              <a:buFont typeface="Arial" panose="020B0604020202020204" pitchFamily="34" charset="0"/>
              <a:buChar char="•"/>
            </a:pPr>
            <a:r>
              <a:rPr lang="en-US" baseline="0" dirty="0" smtClean="0"/>
              <a:t>Clifford, Lowe and original ACTFL inverted pyramid: these are labeled to describe an expanding quantity of content/learning, and appear to </a:t>
            </a:r>
            <a:r>
              <a:rPr lang="en-US" u="sng" baseline="0" dirty="0" smtClean="0"/>
              <a:t>imply</a:t>
            </a:r>
            <a:r>
              <a:rPr lang="en-US" baseline="0" dirty="0" smtClean="0"/>
              <a:t> expanding time-to-next proficiency-level</a:t>
            </a:r>
          </a:p>
          <a:p>
            <a:pPr marL="628650" lvl="1" indent="-171450">
              <a:buFont typeface="Arial" panose="020B0604020202020204" pitchFamily="34" charset="0"/>
              <a:buChar char="•"/>
            </a:pPr>
            <a:r>
              <a:rPr lang="en-US" baseline="0" dirty="0" smtClean="0"/>
              <a:t>Current ACTFL inverted pyramid: this depiction is unspecified in this regard</a:t>
            </a:r>
          </a:p>
          <a:p>
            <a:pPr marL="171450" indent="-171450">
              <a:buFont typeface="Arial" panose="020B0604020202020204" pitchFamily="34" charset="0"/>
              <a:buChar char="•"/>
            </a:pPr>
            <a:r>
              <a:rPr lang="en-US" baseline="0" dirty="0" smtClean="0"/>
              <a:t>Number and identity of facets: this depends on one’s conception as to how many performance domains contribute to global proficiency in any given skill (L/R/S/W)</a:t>
            </a:r>
          </a:p>
          <a:p>
            <a:pPr marL="628650" lvl="1" indent="-171450">
              <a:buFont typeface="Arial" panose="020B0604020202020204" pitchFamily="34" charset="0"/>
              <a:buChar char="•"/>
            </a:pPr>
            <a:r>
              <a:rPr lang="en-US" baseline="0" dirty="0" smtClean="0"/>
              <a:t>Clifford and Lowe’s conception worked with six domains of oral proficiency</a:t>
            </a:r>
          </a:p>
          <a:p>
            <a:pPr marL="628650" lvl="1" indent="-171450">
              <a:buFont typeface="Arial" panose="020B0604020202020204" pitchFamily="34" charset="0"/>
              <a:buChar char="•"/>
            </a:pPr>
            <a:r>
              <a:rPr lang="en-US" baseline="0" dirty="0" smtClean="0"/>
              <a:t>Other conceptions include the functional trisection of oral proficiency (note the relation of this conception to that of the three-faceted characteristic of criterion-referenced tests; see Clifford, 2016) and </a:t>
            </a:r>
            <a:r>
              <a:rPr lang="en-US" baseline="0" dirty="0" err="1" smtClean="0"/>
              <a:t>quintasection</a:t>
            </a:r>
            <a:r>
              <a:rPr lang="en-US" baseline="0" dirty="0" smtClean="0"/>
              <a:t> of reading proficiency (discussed, e.g., by Lowe 1985a, 1985b), and </a:t>
            </a:r>
            <a:r>
              <a:rPr lang="en-US" baseline="0" dirty="0" err="1" smtClean="0"/>
              <a:t>Savignon’s</a:t>
            </a:r>
            <a:r>
              <a:rPr lang="en-US" baseline="0" dirty="0" smtClean="0"/>
              <a:t> conception (add citations).</a:t>
            </a:r>
          </a:p>
          <a:p>
            <a:pPr marL="171450" indent="-171450">
              <a:buFont typeface="Arial" panose="020B0604020202020204" pitchFamily="34" charset="0"/>
              <a:buChar char="•"/>
            </a:pPr>
            <a:r>
              <a:rPr lang="en-US" baseline="0" dirty="0" smtClean="0"/>
              <a:t>Regularity (symmetry) of the pyramid’s shape: this has been largely assumed, and has apparently not been systematically researched.  No reason has been suggested for this to be assumed.  In fact, there is a considerable body of experience suggesting that typically (not universally!), reading tends to develop faster than listening, with speaking lagging behind both (e.g., long DLIFLC experience, </a:t>
            </a:r>
            <a:r>
              <a:rPr lang="en-US" i="1" baseline="0" dirty="0" smtClean="0"/>
              <a:t>inter alia </a:t>
            </a:r>
            <a:r>
              <a:rPr lang="en-US" baseline="0" dirty="0" smtClean="0"/>
              <a:t>encoded into the graduation requirement of 2/2/1+).  Should this be factored into the inverted pyramid shape?</a:t>
            </a:r>
          </a:p>
          <a:p>
            <a:pPr marL="171450" indent="-171450" rtl="0">
              <a:buFont typeface="Arial" panose="020B0604020202020204" pitchFamily="34" charset="0"/>
              <a:buChar char="•"/>
            </a:pPr>
            <a:r>
              <a:rPr lang="en-US" baseline="0" dirty="0" smtClean="0"/>
              <a:t>Slope:</a:t>
            </a:r>
          </a:p>
          <a:p>
            <a:pPr marL="628650" lvl="1" indent="-171450">
              <a:buFont typeface="Arial" panose="020B0604020202020204" pitchFamily="34" charset="0"/>
              <a:buChar char="•"/>
            </a:pPr>
            <a:r>
              <a:rPr lang="en-US" baseline="0" dirty="0" smtClean="0"/>
              <a:t>Some research and non-systematic observations suggest something like exponential growth (claimed explicitly by Vincent and adopted by Lowe), but results to date are limited and mixed.</a:t>
            </a:r>
          </a:p>
          <a:p>
            <a:pPr marL="628650" lvl="1" indent="-171450">
              <a:buFont typeface="Arial" panose="020B0604020202020204" pitchFamily="34" charset="0"/>
              <a:buChar char="•"/>
            </a:pPr>
            <a:r>
              <a:rPr lang="en-US" baseline="0" dirty="0" smtClean="0"/>
              <a:t>It is an assumption that the slope and its acceleration (if any) remain constant.  One could conceive of other shapes: e.g., first expanding then contracting.  The limited amount of research into the attainment of superior and distinguished proficiency levels makes it difficult to state anything concrete about this.  However, the results of Davidson and Shaw (2019) suggest that this latter possibility (first gradual expansion between Levels 0+ and 2), then contraction (between Levels 2 and 3) of time to next proficiency level) may be a reality, at least in the particular context that they examined.  It should be borne in mind that they attempted to explain their results in terms of the inverted pyramid hypothesis of ever-expanding difficulty to achieve successive proficiency levels.  They thus suggested that, in some sense, readiness for achievement of higher levels may be offsetting the actual difficulty of reaching ever higher levels (though they don’t use quite these words).  In other words, the learner who is trying to move from ILR 2 (Advanced ) to ILR 3 (Superior) is no longer the same learner who previously attempted to move from ILR 0/0+ (Novice) to ILR 1 (Intermediate) and on to ILR 2 (Advanced).  Presumably this conception, if further articulated, would view these more advanced learners as having an expanded learning capacity in multiple respects (e.g., learning strategies that span the range of those typical of learners with opposite “native” learning styles, or expanded sociocultural awareness and competencies; this is, incidentally, precisely why we question </a:t>
            </a:r>
            <a:r>
              <a:rPr lang="en-US" baseline="0" dirty="0" err="1" smtClean="0"/>
              <a:t>Savignon’s</a:t>
            </a:r>
            <a:r>
              <a:rPr lang="en-US" baseline="0" dirty="0" smtClean="0"/>
              <a:t> depiction of strategic competence as not expanding at successive proficiency levels).  </a:t>
            </a:r>
            <a:r>
              <a:rPr lang="en-US" sz="1200" kern="1200" dirty="0" smtClean="0">
                <a:solidFill>
                  <a:schemeClr val="tx1"/>
                </a:solidFill>
                <a:effectLst/>
                <a:latin typeface="+mn-lt"/>
                <a:ea typeface="+mn-ea"/>
                <a:cs typeface="+mn-cs"/>
              </a:rPr>
              <a:t>If this is true, it might mean that there is, after all, no direct and inevitable correlation between the two senses of the inverted pyramid; that is, time-to-next-proficiency-level may not be inevitably directly proportional to the amount of learning (however measured) that separates each proficiency level from the next higher proficiency level.  There is, of course, yet another possible explanation: that the approaches to learning utilized in the study-abroad programs that were examined by Davidson and Shaw may share certain characteristics with the type of open architecture curricular</a:t>
            </a:r>
            <a:r>
              <a:rPr lang="en-US" sz="1200" kern="1200" baseline="0" dirty="0" smtClean="0">
                <a:solidFill>
                  <a:schemeClr val="tx1"/>
                </a:solidFill>
                <a:effectLst/>
                <a:latin typeface="+mn-lt"/>
                <a:ea typeface="+mn-ea"/>
                <a:cs typeface="+mn-cs"/>
              </a:rPr>
              <a:t> model </a:t>
            </a:r>
            <a:r>
              <a:rPr lang="en-US" sz="1200" kern="1200" dirty="0" smtClean="0">
                <a:solidFill>
                  <a:schemeClr val="tx1"/>
                </a:solidFill>
                <a:effectLst/>
                <a:latin typeface="+mn-lt"/>
                <a:ea typeface="+mn-ea"/>
                <a:cs typeface="+mn-cs"/>
              </a:rPr>
              <a:t>that, according to our hypothesis, should be useful in overcoming the inverted pyramid.  Other cohort results reported by Davidson and Shaw (p. 232) do seem to show the</a:t>
            </a:r>
            <a:r>
              <a:rPr lang="en-US" sz="1200" kern="1200" baseline="0" dirty="0" smtClean="0">
                <a:solidFill>
                  <a:schemeClr val="tx1"/>
                </a:solidFill>
                <a:effectLst/>
                <a:latin typeface="+mn-lt"/>
                <a:ea typeface="+mn-ea"/>
                <a:cs typeface="+mn-cs"/>
              </a:rPr>
              <a:t> inverted pyramid as continuing into the ILR 2 – 3 (Advanced to Superior) learning range, but the smaller delta for students with incoming ILR 2 (Advanced) proficiency in relation to the deltas for students with incoming ILR 0+ – 1+ (Novice – Intermediate) is relatively small, in no sense “exponential,” and does not bring into question the explanations suggested for the previous data.</a:t>
            </a:r>
            <a:endParaRPr lang="en-US" baseline="0" dirty="0" smtClean="0"/>
          </a:p>
          <a:p>
            <a:pPr marL="628650" lvl="1" indent="-171450">
              <a:buFont typeface="Arial" panose="020B0604020202020204" pitchFamily="34" charset="0"/>
              <a:buChar char="•"/>
            </a:pPr>
            <a:r>
              <a:rPr lang="en-US" baseline="0" dirty="0" smtClean="0"/>
              <a:t>It is an assumption (i.e., it is not obvious) that the inverted pyramid (if any) is a universal of L2 learning.  To the contrary, it is not only possible but probable that it depends in part on individual learner variables (e.g., the tortoises and hares effect; see below) as well as on instructional/curricular approaches.  The latter is in fact the main topic of this paper.</a:t>
            </a:r>
          </a:p>
          <a:p>
            <a:pPr marL="628650" lvl="1" indent="-171450">
              <a:buFont typeface="Arial" panose="020B0604020202020204" pitchFamily="34" charset="0"/>
              <a:buChar char="•"/>
            </a:pPr>
            <a:r>
              <a:rPr lang="en-US" baseline="0" dirty="0" smtClean="0"/>
              <a:t>Lowe (1985b, p. 25): “A complicating factor in discussing the scale is its exponential growth, which Vincent (57) established through a study in psychophysical scaling with Language School raters and which Clifford depicts graphically in his Inverted Pyramid (Figure 3).”</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A further issue: does the inverted pyramid apply equally and have equal shape and other parameters, regardless of the languages involved (both L1 and L2)?  There is a small amount of literature that suggests that this may not be the case, at least universally.  The </a:t>
            </a:r>
            <a:r>
              <a:rPr lang="en-US" sz="1200" kern="1200" dirty="0" smtClean="0">
                <a:solidFill>
                  <a:schemeClr val="tx1"/>
                </a:solidFill>
                <a:effectLst/>
                <a:latin typeface="+mn-lt"/>
                <a:ea typeface="+mn-ea"/>
                <a:cs typeface="+mn-cs"/>
              </a:rPr>
              <a:t>LTI Site (&lt; </a:t>
            </a:r>
            <a:r>
              <a:rPr lang="en-US" sz="1200" b="1" kern="1200" dirty="0" smtClean="0">
                <a:solidFill>
                  <a:schemeClr val="tx1"/>
                </a:solidFill>
                <a:effectLst/>
                <a:latin typeface="+mn-lt"/>
                <a:ea typeface="+mn-ea"/>
                <a:cs typeface="+mn-cs"/>
              </a:rPr>
              <a:t>https://www.languagetesting.com/how-long-does-it-take</a:t>
            </a:r>
            <a:r>
              <a:rPr lang="en-US" sz="1200" kern="1200" dirty="0" smtClean="0">
                <a:solidFill>
                  <a:schemeClr val="tx1"/>
                </a:solidFill>
                <a:effectLst/>
                <a:latin typeface="+mn-lt"/>
                <a:ea typeface="+mn-ea"/>
                <a:cs typeface="+mn-cs"/>
              </a:rPr>
              <a:t> &gt;) gives one indication that there might be a less than perfectly shaped (neither entirely linear not entirely exponential) inverted pyramid, though it provides a complete comparison (i.e., </a:t>
            </a:r>
            <a:r>
              <a:rPr lang="en-US" sz="1200" kern="1200" dirty="0" err="1" smtClean="0">
                <a:solidFill>
                  <a:schemeClr val="tx1"/>
                </a:solidFill>
                <a:effectLst/>
                <a:latin typeface="+mn-lt"/>
                <a:ea typeface="+mn-ea"/>
                <a:cs typeface="+mn-cs"/>
              </a:rPr>
              <a:t>Int</a:t>
            </a:r>
            <a:r>
              <a:rPr lang="en-US" sz="1200" kern="1200" dirty="0" smtClean="0">
                <a:solidFill>
                  <a:schemeClr val="tx1"/>
                </a:solidFill>
                <a:effectLst/>
                <a:latin typeface="+mn-lt"/>
                <a:ea typeface="+mn-ea"/>
                <a:cs typeface="+mn-cs"/>
              </a:rPr>
              <a:t> Low &gt; </a:t>
            </a:r>
            <a:r>
              <a:rPr lang="en-US" sz="1200" kern="1200" dirty="0" err="1" smtClean="0">
                <a:solidFill>
                  <a:schemeClr val="tx1"/>
                </a:solidFill>
                <a:effectLst/>
                <a:latin typeface="+mn-lt"/>
                <a:ea typeface="+mn-ea"/>
                <a:cs typeface="+mn-cs"/>
              </a:rPr>
              <a:t>Adv</a:t>
            </a:r>
            <a:r>
              <a:rPr lang="en-US" sz="1200" kern="1200" dirty="0" smtClean="0">
                <a:solidFill>
                  <a:schemeClr val="tx1"/>
                </a:solidFill>
                <a:effectLst/>
                <a:latin typeface="+mn-lt"/>
                <a:ea typeface="+mn-ea"/>
                <a:cs typeface="+mn-cs"/>
              </a:rPr>
              <a:t> Low &gt; Superior) only for Level 4 languages for learners with average aptitude, with no indication (other than a reference) as to how measurements (including aptitude) were taken.  The reference provided is to “</a:t>
            </a:r>
            <a:r>
              <a:rPr lang="en-US" sz="1200" b="1" kern="1200" dirty="0" smtClean="0">
                <a:solidFill>
                  <a:schemeClr val="tx1"/>
                </a:solidFill>
                <a:effectLst/>
                <a:latin typeface="+mn-lt"/>
                <a:ea typeface="+mn-ea"/>
                <a:cs typeface="+mn-cs"/>
              </a:rPr>
              <a:t>Judith E. </a:t>
            </a:r>
            <a:r>
              <a:rPr lang="en-US" sz="1200" b="1" kern="1200" dirty="0" err="1" smtClean="0">
                <a:solidFill>
                  <a:schemeClr val="tx1"/>
                </a:solidFill>
                <a:effectLst/>
                <a:latin typeface="+mn-lt"/>
                <a:ea typeface="+mn-ea"/>
                <a:cs typeface="+mn-cs"/>
              </a:rPr>
              <a:t>Liskin-Gasparro</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ETS Oral Proficiency Testing Manual</a:t>
            </a:r>
            <a:r>
              <a:rPr lang="en-US" sz="1200" b="1" kern="1200" dirty="0" smtClean="0">
                <a:solidFill>
                  <a:schemeClr val="tx1"/>
                </a:solidFill>
                <a:effectLst/>
                <a:latin typeface="+mn-lt"/>
                <a:ea typeface="+mn-ea"/>
                <a:cs typeface="+mn-cs"/>
              </a:rPr>
              <a:t>. Princeton, N.J.: Educational Testing Service, 1982</a:t>
            </a:r>
            <a:r>
              <a:rPr lang="en-US" sz="1200" kern="1200" dirty="0" smtClean="0">
                <a:solidFill>
                  <a:schemeClr val="tx1"/>
                </a:solidFill>
                <a:effectLst/>
                <a:latin typeface="+mn-lt"/>
                <a:ea typeface="+mn-ea"/>
                <a:cs typeface="+mn-cs"/>
              </a:rPr>
              <a:t>.”</a:t>
            </a: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Literature (partial)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Clifford, Ray. (2016). A Rationale for Criterion-Referenced Proficiency Testing.  Foreign Language Annals, 49(2), 224–234.  DOI: 10.1111/flan.12201</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Davidson, Dan E., &amp; Jane Robin Shaw. (2019). A Cross-Linguistic and Cross-Skill Perspective on L2 Development in Study Abroad. In: P. </a:t>
            </a:r>
            <a:r>
              <a:rPr lang="en-US" baseline="0" dirty="0" err="1" smtClean="0"/>
              <a:t>Winke</a:t>
            </a:r>
            <a:r>
              <a:rPr lang="en-US" baseline="0" dirty="0" smtClean="0"/>
              <a:t>,  &amp; S. </a:t>
            </a:r>
            <a:r>
              <a:rPr lang="en-US" baseline="0" dirty="0" err="1" smtClean="0"/>
              <a:t>Gass</a:t>
            </a:r>
            <a:r>
              <a:rPr lang="en-US" baseline="0" dirty="0" smtClean="0"/>
              <a:t>, (Eds.), Foreign Language Proficiency in Higher Education (pp. 217-242). Springer, Cham.  (Educational Linguistics, vol.  37). https://doi.org/10.1007/978-3-030-01006-5_12</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34</a:t>
            </a:fld>
            <a:endParaRPr lang="en-US" altLang="en-US">
              <a:solidFill>
                <a:prstClr val="black"/>
              </a:solidFill>
            </a:endParaRPr>
          </a:p>
        </p:txBody>
      </p:sp>
    </p:spTree>
    <p:extLst>
      <p:ext uri="{BB962C8B-B14F-4D97-AF65-F5344CB8AC3E}">
        <p14:creationId xmlns:p14="http://schemas.microsoft.com/office/powerpoint/2010/main" val="265121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pPr/>
              <a:t>7</a:t>
            </a:fld>
            <a:endParaRPr lang="en-US" altLang="en-US"/>
          </a:p>
        </p:txBody>
      </p:sp>
    </p:spTree>
    <p:extLst>
      <p:ext uri="{BB962C8B-B14F-4D97-AF65-F5344CB8AC3E}">
        <p14:creationId xmlns:p14="http://schemas.microsoft.com/office/powerpoint/2010/main" val="3743894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See the following slide for notes.</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35</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Generally, the research is limited.</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Three types of studies have suggested some form of validation:</a:t>
            </a:r>
          </a:p>
          <a:p>
            <a:pPr marL="6286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Studies in connection with classroom instruction at the home institution: Vincent (1978), Meredith (1990).</a:t>
            </a:r>
          </a:p>
          <a:p>
            <a:pPr marL="6286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Studies in connection with proficiency attainment during study abroad programs: Brecht, Davidson &amp; Ginsberg (1993, 1995); Davidson and Shaw (2019); (possibly</a:t>
            </a:r>
            <a:r>
              <a:rPr lang="en-US" sz="1200" kern="1200" dirty="0" smtClean="0">
                <a:solidFill>
                  <a:schemeClr val="tx1"/>
                </a:solidFill>
                <a:effectLst/>
                <a:latin typeface="+mn-lt"/>
                <a:ea typeface="+mn-ea"/>
                <a:cs typeface="+mn-cs"/>
              </a:rPr>
              <a:t> bring in </a:t>
            </a:r>
            <a:r>
              <a:rPr lang="en-US" sz="1200" kern="1200" dirty="0" err="1" smtClean="0">
                <a:solidFill>
                  <a:schemeClr val="tx1"/>
                </a:solidFill>
                <a:effectLst/>
                <a:latin typeface="+mn-lt"/>
                <a:ea typeface="+mn-ea"/>
                <a:cs typeface="+mn-cs"/>
              </a:rPr>
              <a:t>Reschke</a:t>
            </a:r>
            <a:r>
              <a:rPr lang="en-US" sz="1200" kern="1200" dirty="0" smtClean="0">
                <a:solidFill>
                  <a:schemeClr val="tx1"/>
                </a:solidFill>
                <a:effectLst/>
                <a:latin typeface="+mn-lt"/>
                <a:ea typeface="+mn-ea"/>
                <a:cs typeface="+mn-cs"/>
              </a:rPr>
              <a:t>, 1984 and </a:t>
            </a:r>
            <a:r>
              <a:rPr lang="en-US" sz="1200" kern="1200" dirty="0" err="1" smtClean="0">
                <a:solidFill>
                  <a:schemeClr val="tx1"/>
                </a:solidFill>
                <a:effectLst/>
                <a:latin typeface="+mn-lt"/>
                <a:ea typeface="+mn-ea"/>
                <a:cs typeface="+mn-cs"/>
              </a:rPr>
              <a:t>Liskin-Gasparro</a:t>
            </a:r>
            <a:r>
              <a:rPr lang="en-US" sz="1200" kern="1200" dirty="0" smtClean="0">
                <a:solidFill>
                  <a:schemeClr val="tx1"/>
                </a:solidFill>
                <a:effectLst/>
                <a:latin typeface="+mn-lt"/>
                <a:ea typeface="+mn-ea"/>
                <a:cs typeface="+mn-cs"/>
              </a:rPr>
              <a:t>, 1987).</a:t>
            </a:r>
            <a:endParaRPr lang="en-US" baseline="0" dirty="0" smtClean="0"/>
          </a:p>
          <a:p>
            <a:pPr marL="6286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Studies that are indirectly suggestive of an inverted pyramid by showing that even among undergraduate language majors, few reach ILR 3 (Superior) or above during a four-year degree program: Carroll (1967); </a:t>
            </a:r>
            <a:r>
              <a:rPr lang="en-US" sz="1200" kern="1200" dirty="0" err="1" smtClean="0">
                <a:solidFill>
                  <a:schemeClr val="tx1"/>
                </a:solidFill>
                <a:effectLst/>
                <a:latin typeface="+mn-lt"/>
                <a:ea typeface="+mn-ea"/>
                <a:cs typeface="+mn-cs"/>
              </a:rPr>
              <a:t>Watzinger</a:t>
            </a:r>
            <a:r>
              <a:rPr lang="en-US" sz="1200" kern="1200" dirty="0" smtClean="0">
                <a:solidFill>
                  <a:schemeClr val="tx1"/>
                </a:solidFill>
                <a:effectLst/>
                <a:latin typeface="+mn-lt"/>
                <a:ea typeface="+mn-ea"/>
                <a:cs typeface="+mn-cs"/>
              </a:rPr>
              <a:t>-Tharp, Rubio, and Tharp (2018); </a:t>
            </a:r>
            <a:r>
              <a:rPr lang="en-US" sz="1200" kern="1200" dirty="0" err="1" smtClean="0">
                <a:solidFill>
                  <a:schemeClr val="tx1"/>
                </a:solidFill>
                <a:effectLst/>
                <a:latin typeface="+mn-lt"/>
                <a:ea typeface="+mn-ea"/>
                <a:cs typeface="+mn-cs"/>
              </a:rPr>
              <a:t>Winke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Gass</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Heidrich</a:t>
            </a:r>
            <a:r>
              <a:rPr lang="en-US" sz="1200" kern="1200" dirty="0" smtClean="0">
                <a:solidFill>
                  <a:schemeClr val="tx1"/>
                </a:solidFill>
                <a:effectLst/>
                <a:latin typeface="+mn-lt"/>
                <a:ea typeface="+mn-ea"/>
                <a:cs typeface="+mn-cs"/>
              </a:rPr>
              <a:t> (2019.</a:t>
            </a:r>
            <a:endParaRPr lang="en-US" baseline="0" dirty="0" smtClean="0"/>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[Note also the (equally limited) literature criticizing the concept of the inverted pyramid, e.g., </a:t>
            </a:r>
            <a:r>
              <a:rPr lang="en-US" baseline="0" dirty="0" err="1" smtClean="0"/>
              <a:t>Lantolf</a:t>
            </a:r>
            <a:r>
              <a:rPr lang="en-US" baseline="0" dirty="0" smtClean="0"/>
              <a:t> &amp; Frawley (1985).  By now this is largely dated.]</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One question: does the inverted pyramid exist for (almost) all learners, or is it a tendency that is manifested in many learners but not in others?  The tortoises and hares phenomenon (Leaver, multiple publications, e.g., Leaver &amp; </a:t>
            </a:r>
            <a:r>
              <a:rPr lang="en-US" baseline="0" dirty="0" err="1" smtClean="0"/>
              <a:t>Corin</a:t>
            </a:r>
            <a:r>
              <a:rPr lang="en-US" baseline="0" dirty="0" smtClean="0"/>
              <a:t>, in press), taken together with Davidson and Shaw’s (2019) finding of an expanding- then contracting-shaped curve of proficiency gain by level during study abroad, suggests the need for further study.</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Another issues: does the inverted pyramid apply equally, having identical shape and other parameters, regardless of the languages involved (both L1 and L2)?  There is a small amount of literature that suggests that this may not be the case. </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Yet another issue: how does one measure or quantify time-to-next-proficiency-level?  Knowing when a learner attained particular proficiency levels is difficult in the extreme.  Moreover, how does one measure time to proficiency level?  Should one look at calendar time, course hours, or actual time-on-task?  Should one take into consideration gaps between courses, intensity of study (e.g., taking multiple course vs. just one course during a particular term, 5 day per week courses differently from 3 day per week courses, in-country activities differently from home institution activities; should we factor in out-of-class course-related activities [e.g., homework or personal initiative]; how does one quantify time on task during study abroad?).  Decisions are required.  Also, does one (or, how does one) factor in the “in-between” (“plus” or “low vs. mid vs. high”) ratings?  Etc.</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endParaRPr lang="en-US" baseline="0" dirty="0" smtClean="0"/>
          </a:p>
          <a:p>
            <a:pPr marL="0" marR="0" indent="0" algn="l" defTabSz="914400" rtl="0" eaLnBrk="1" fontAlgn="base" latinLnBrk="0" hangingPunct="1">
              <a:lnSpc>
                <a:spcPct val="100000"/>
              </a:lnSpc>
              <a:spcBef>
                <a:spcPct val="0"/>
              </a:spcBef>
              <a:spcAft>
                <a:spcPts val="1225"/>
              </a:spcAft>
              <a:buClrTx/>
              <a:buSzTx/>
              <a:buFont typeface="Arial" panose="020B0604020202020204" pitchFamily="34" charset="0"/>
              <a:buNone/>
              <a:tabLst/>
              <a:defRPr/>
            </a:pPr>
            <a:r>
              <a:rPr lang="en-US" baseline="0" dirty="0" smtClean="0"/>
              <a:t>Literature:</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Brecht, Richard, Davidson, Dan, &amp; Ginsberg, Ralph B. (1993). Predictors of Foreign Language Gain during Study Abroad. The National Foreign Language Center and the American Council of Teachers of Russian.  (NFLC Occasional Papers.)</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Brecht, R., Davidson, D., &amp; Ginsberg, R. (1995). Predictors of foreign language gain during study abroad. In B. F. Freed (Ed.), Second language acquisition in a study abroad context (pp. 37–66). Amsterdam, Netherlands: John Benjamins.</a:t>
            </a:r>
            <a:endParaRPr lang="en-US" baseline="0" dirty="0" smtClean="0"/>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Carroll, John B. (1967). </a:t>
            </a:r>
            <a:r>
              <a:rPr lang="en-US" sz="1200" i="1" kern="1200" dirty="0" smtClean="0">
                <a:solidFill>
                  <a:schemeClr val="tx1"/>
                </a:solidFill>
                <a:effectLst/>
                <a:latin typeface="+mn-lt"/>
                <a:ea typeface="+mn-ea"/>
                <a:cs typeface="+mn-cs"/>
              </a:rPr>
              <a:t>Foreign Language Attainments of Language Majors in the Senior Year: A Survey Conducted in U.S. Colleges and Universities </a:t>
            </a:r>
            <a:r>
              <a:rPr lang="en-US" sz="1200" kern="1200" dirty="0" smtClean="0">
                <a:solidFill>
                  <a:schemeClr val="tx1"/>
                </a:solidFill>
                <a:effectLst/>
                <a:latin typeface="+mn-lt"/>
                <a:ea typeface="+mn-ea"/>
                <a:cs typeface="+mn-cs"/>
              </a:rPr>
              <a:t>(Cambridge, Mass.: Harvard University.</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Davidson, Dan E. and Shaw, Jane Robin.  (2019).  “A Cross-Linguistic and Cross-Skill Perspective on L2 Development in Study Abroad.”  In: </a:t>
            </a:r>
            <a:r>
              <a:rPr lang="en-US" sz="1200" kern="1200" dirty="0" err="1" smtClean="0">
                <a:solidFill>
                  <a:schemeClr val="tx1"/>
                </a:solidFill>
                <a:effectLst/>
                <a:latin typeface="+mn-lt"/>
                <a:ea typeface="+mn-ea"/>
                <a:cs typeface="+mn-cs"/>
              </a:rPr>
              <a:t>Winke</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Gass</a:t>
            </a:r>
            <a:r>
              <a:rPr lang="en-US" sz="1200" kern="1200" dirty="0" smtClean="0">
                <a:solidFill>
                  <a:schemeClr val="tx1"/>
                </a:solidFill>
                <a:effectLst/>
                <a:latin typeface="+mn-lt"/>
                <a:ea typeface="+mn-ea"/>
                <a:cs typeface="+mn-cs"/>
              </a:rPr>
              <a:t> S. (</a:t>
            </a:r>
            <a:r>
              <a:rPr lang="en-US" sz="1200" kern="1200" dirty="0" err="1" smtClean="0">
                <a:solidFill>
                  <a:schemeClr val="tx1"/>
                </a:solidFill>
                <a:effectLst/>
                <a:latin typeface="+mn-lt"/>
                <a:ea typeface="+mn-ea"/>
                <a:cs typeface="+mn-cs"/>
              </a:rPr>
              <a:t>eds</a:t>
            </a:r>
            <a:r>
              <a:rPr lang="en-US" sz="1200" kern="1200" dirty="0" smtClean="0">
                <a:solidFill>
                  <a:schemeClr val="tx1"/>
                </a:solidFill>
                <a:effectLst/>
                <a:latin typeface="+mn-lt"/>
                <a:ea typeface="+mn-ea"/>
                <a:cs typeface="+mn-cs"/>
              </a:rPr>
              <a:t>) Foreign Language Proficiency in Higher Education, 217-242. Educational Linguistics, </a:t>
            </a:r>
            <a:r>
              <a:rPr lang="en-US" sz="1200" kern="1200" dirty="0" err="1" smtClean="0">
                <a:solidFill>
                  <a:schemeClr val="tx1"/>
                </a:solidFill>
                <a:effectLst/>
                <a:latin typeface="+mn-lt"/>
                <a:ea typeface="+mn-ea"/>
                <a:cs typeface="+mn-cs"/>
              </a:rPr>
              <a:t>vol</a:t>
            </a:r>
            <a:r>
              <a:rPr lang="en-US" sz="1200" kern="1200" dirty="0" smtClean="0">
                <a:solidFill>
                  <a:schemeClr val="tx1"/>
                </a:solidFill>
                <a:effectLst/>
                <a:latin typeface="+mn-lt"/>
                <a:ea typeface="+mn-ea"/>
                <a:cs typeface="+mn-cs"/>
              </a:rPr>
              <a:t> 37. Springer, Cham.  </a:t>
            </a:r>
            <a:r>
              <a:rPr lang="en-US" sz="1200" u="sng" kern="1200" dirty="0" smtClean="0">
                <a:solidFill>
                  <a:schemeClr val="tx1"/>
                </a:solidFill>
                <a:effectLst/>
                <a:latin typeface="+mn-lt"/>
                <a:ea typeface="+mn-ea"/>
                <a:cs typeface="+mn-cs"/>
                <a:hlinkClick r:id="rId3"/>
              </a:rPr>
              <a:t>https://doi.org/10.1007/978-3-030-01006-5_12</a:t>
            </a:r>
            <a:endParaRPr lang="en-US" sz="1200" kern="120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Lantolf</a:t>
            </a:r>
            <a:r>
              <a:rPr lang="en-US" sz="1200" kern="1200" dirty="0" smtClean="0">
                <a:solidFill>
                  <a:schemeClr val="tx1"/>
                </a:solidFill>
                <a:effectLst/>
                <a:latin typeface="+mn-lt"/>
                <a:ea typeface="+mn-ea"/>
                <a:cs typeface="+mn-cs"/>
              </a:rPr>
              <a:t>, J. P. and W. Frawley. (1985).  “Oral proficiency testing: A critical analysis.” </a:t>
            </a:r>
            <a:r>
              <a:rPr lang="en-US" sz="1200" i="1" kern="1200" dirty="0" smtClean="0">
                <a:solidFill>
                  <a:schemeClr val="tx1"/>
                </a:solidFill>
                <a:effectLst/>
                <a:latin typeface="+mn-lt"/>
                <a:ea typeface="+mn-ea"/>
                <a:cs typeface="+mn-cs"/>
              </a:rPr>
              <a:t>The Modern Language Journal</a:t>
            </a:r>
            <a:r>
              <a:rPr lang="en-US" sz="1200" kern="1200" dirty="0" smtClean="0">
                <a:solidFill>
                  <a:schemeClr val="tx1"/>
                </a:solidFill>
                <a:effectLst/>
                <a:latin typeface="+mn-lt"/>
                <a:ea typeface="+mn-ea"/>
                <a:cs typeface="+mn-cs"/>
              </a:rPr>
              <a:t>, 69: 337-345.</a:t>
            </a:r>
          </a:p>
          <a:p>
            <a:pPr marL="171450" marR="0" lvl="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dirty="0" smtClean="0"/>
              <a:t>Leaver, Betty Lou &amp; </a:t>
            </a:r>
            <a:r>
              <a:rPr lang="en-US" dirty="0" err="1" smtClean="0"/>
              <a:t>Corin</a:t>
            </a:r>
            <a:r>
              <a:rPr lang="en-US" dirty="0" smtClean="0"/>
              <a:t>, Andrew R. (in press). Fields of the Mind: An Integral Learning Styles Component of the E&amp;L Cognitive Styles Construct.  </a:t>
            </a:r>
            <a:r>
              <a:rPr lang="en-US" i="1" dirty="0" smtClean="0"/>
              <a:t>Russian Language Journal</a:t>
            </a:r>
            <a:r>
              <a:rPr lang="en-US" dirty="0" smtClean="0"/>
              <a:t>.</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Liskin-Gasparro</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Judith E. (1982). </a:t>
            </a:r>
            <a:r>
              <a:rPr lang="en-US" sz="1200" i="1" kern="1200" baseline="0" dirty="0" smtClean="0">
                <a:solidFill>
                  <a:schemeClr val="tx1"/>
                </a:solidFill>
                <a:effectLst/>
                <a:latin typeface="+mn-lt"/>
                <a:ea typeface="+mn-ea"/>
                <a:cs typeface="+mn-cs"/>
              </a:rPr>
              <a:t>ETS Oral Proficiency Testing Manual</a:t>
            </a:r>
            <a:r>
              <a:rPr lang="en-US" sz="1200" kern="1200" baseline="0" dirty="0" smtClean="0">
                <a:solidFill>
                  <a:schemeClr val="tx1"/>
                </a:solidFill>
                <a:effectLst/>
                <a:latin typeface="+mn-lt"/>
                <a:ea typeface="+mn-ea"/>
                <a:cs typeface="+mn-cs"/>
              </a:rPr>
              <a:t>. Princeton, N.J.: Educational Testing Service.</a:t>
            </a:r>
            <a:endParaRPr lang="en-US" sz="1200" kern="120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Liskin-Gasparro</a:t>
            </a:r>
            <a:r>
              <a:rPr lang="en-US" sz="1200" kern="1200" dirty="0" smtClean="0">
                <a:solidFill>
                  <a:schemeClr val="tx1"/>
                </a:solidFill>
                <a:effectLst/>
                <a:latin typeface="+mn-lt"/>
                <a:ea typeface="+mn-ea"/>
                <a:cs typeface="+mn-cs"/>
              </a:rPr>
              <a:t>, Judith. (1987).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Testing and Teaching for Oral Proficiency. Boston: </a:t>
            </a:r>
            <a:r>
              <a:rPr lang="en-US" sz="1200" kern="1200" dirty="0" err="1" smtClean="0">
                <a:solidFill>
                  <a:schemeClr val="tx1"/>
                </a:solidFill>
                <a:effectLst/>
                <a:latin typeface="+mn-lt"/>
                <a:ea typeface="+mn-ea"/>
                <a:cs typeface="+mn-cs"/>
              </a:rPr>
              <a:t>Heinle</a:t>
            </a:r>
            <a:r>
              <a:rPr lang="en-US" sz="1200" kern="1200" dirty="0" smtClean="0">
                <a:solidFill>
                  <a:schemeClr val="tx1"/>
                </a:solidFill>
                <a:effectLst/>
                <a:latin typeface="+mn-lt"/>
                <a:ea typeface="+mn-ea"/>
                <a:cs typeface="+mn-cs"/>
              </a:rPr>
              <a:t>.</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Meredith, Alan.  (1990).  “The Oral Proficiency Interview in Real Life: Sharpening the Scale.”  </a:t>
            </a:r>
            <a:r>
              <a:rPr lang="en-US" sz="1200" i="1" kern="1200" dirty="0" smtClean="0">
                <a:solidFill>
                  <a:schemeClr val="tx1"/>
                </a:solidFill>
                <a:effectLst/>
                <a:latin typeface="+mn-lt"/>
                <a:ea typeface="+mn-ea"/>
                <a:cs typeface="+mn-cs"/>
              </a:rPr>
              <a:t>The Modern Language Journal</a:t>
            </a:r>
            <a:r>
              <a:rPr lang="en-US" sz="1200" kern="1200" dirty="0" smtClean="0">
                <a:solidFill>
                  <a:schemeClr val="tx1"/>
                </a:solidFill>
                <a:effectLst/>
                <a:latin typeface="+mn-lt"/>
                <a:ea typeface="+mn-ea"/>
                <a:cs typeface="+mn-cs"/>
              </a:rPr>
              <a:t>, Vol. 74, No. 3 (Autumn, 1990), pp. 288-296.  https://www.jstor.org/stable/327625</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Vincent, Robert. (1978).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Vincent, Robert J. "Psychophysical Scaling of the Language Proficiency Interview: A Preliminary Report," pp. 229-53, in John L. D. Clark, ed., </a:t>
            </a:r>
            <a:r>
              <a:rPr lang="en-US" sz="1200" i="1" kern="1200" dirty="0" smtClean="0">
                <a:solidFill>
                  <a:schemeClr val="tx1"/>
                </a:solidFill>
                <a:effectLst/>
                <a:latin typeface="+mn-lt"/>
                <a:ea typeface="+mn-ea"/>
                <a:cs typeface="+mn-cs"/>
              </a:rPr>
              <a:t>Direct Testing of Speaking Proficiency: Theory and Application.</a:t>
            </a:r>
            <a:r>
              <a:rPr lang="en-US" sz="1200" kern="1200" dirty="0" smtClean="0">
                <a:solidFill>
                  <a:schemeClr val="tx1"/>
                </a:solidFill>
                <a:effectLst/>
                <a:latin typeface="+mn-lt"/>
                <a:ea typeface="+mn-ea"/>
                <a:cs typeface="+mn-cs"/>
              </a:rPr>
              <a:t>  Proceedings of a Two-Day Conference conducted by Educational Testing Service in cooperation with the U.S. Interagency Language Roundtable and the Georgetown University Round Table on Languages and Linguistics, March 1978.</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Watzinger</a:t>
            </a:r>
            <a:r>
              <a:rPr lang="en-US" sz="1200" kern="1200" dirty="0" smtClean="0">
                <a:solidFill>
                  <a:schemeClr val="tx1"/>
                </a:solidFill>
                <a:effectLst/>
                <a:latin typeface="+mn-lt"/>
                <a:ea typeface="+mn-ea"/>
                <a:cs typeface="+mn-cs"/>
              </a:rPr>
              <a:t>-Tharp, Johanna, Rubio, Fernando, and Tharp, Douglas S. (2018).  “Linguistic performance of dual language immersion students. </a:t>
            </a:r>
            <a:r>
              <a:rPr lang="en-US" sz="1200" i="1" kern="1200" dirty="0" smtClean="0">
                <a:solidFill>
                  <a:schemeClr val="tx1"/>
                </a:solidFill>
                <a:effectLst/>
                <a:latin typeface="+mn-lt"/>
                <a:ea typeface="+mn-ea"/>
                <a:cs typeface="+mn-cs"/>
              </a:rPr>
              <a:t>Foreign Language Annals</a:t>
            </a:r>
            <a:r>
              <a:rPr lang="en-US" sz="1200" kern="1200" dirty="0" smtClean="0">
                <a:solidFill>
                  <a:schemeClr val="tx1"/>
                </a:solidFill>
                <a:effectLst/>
                <a:latin typeface="+mn-lt"/>
                <a:ea typeface="+mn-ea"/>
                <a:cs typeface="+mn-cs"/>
              </a:rPr>
              <a:t> 51:575–595.  https://doi.org/10.1111/flan.12354</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Winke</a:t>
            </a:r>
            <a:r>
              <a:rPr lang="en-US" sz="1200" kern="1200" dirty="0" smtClean="0">
                <a:solidFill>
                  <a:schemeClr val="tx1"/>
                </a:solidFill>
                <a:effectLst/>
                <a:latin typeface="+mn-lt"/>
                <a:ea typeface="+mn-ea"/>
                <a:cs typeface="+mn-cs"/>
              </a:rPr>
              <a:t>, Paula, </a:t>
            </a:r>
            <a:r>
              <a:rPr lang="en-US" sz="1200" kern="1200" dirty="0" err="1" smtClean="0">
                <a:solidFill>
                  <a:schemeClr val="tx1"/>
                </a:solidFill>
                <a:effectLst/>
                <a:latin typeface="+mn-lt"/>
                <a:ea typeface="+mn-ea"/>
                <a:cs typeface="+mn-cs"/>
              </a:rPr>
              <a:t>Gass</a:t>
            </a:r>
            <a:r>
              <a:rPr lang="en-US" sz="1200" kern="1200" dirty="0" smtClean="0">
                <a:solidFill>
                  <a:schemeClr val="tx1"/>
                </a:solidFill>
                <a:effectLst/>
                <a:latin typeface="+mn-lt"/>
                <a:ea typeface="+mn-ea"/>
                <a:cs typeface="+mn-cs"/>
              </a:rPr>
              <a:t>, Susan M., and </a:t>
            </a:r>
            <a:r>
              <a:rPr lang="en-US" sz="1200" kern="1200" dirty="0" err="1" smtClean="0">
                <a:solidFill>
                  <a:schemeClr val="tx1"/>
                </a:solidFill>
                <a:effectLst/>
                <a:latin typeface="+mn-lt"/>
                <a:ea typeface="+mn-ea"/>
                <a:cs typeface="+mn-cs"/>
              </a:rPr>
              <a:t>Heidrich</a:t>
            </a:r>
            <a:r>
              <a:rPr lang="en-US" sz="1200" kern="1200" dirty="0" smtClean="0">
                <a:solidFill>
                  <a:schemeClr val="tx1"/>
                </a:solidFill>
                <a:effectLst/>
                <a:latin typeface="+mn-lt"/>
                <a:ea typeface="+mn-ea"/>
                <a:cs typeface="+mn-cs"/>
              </a:rPr>
              <a:t>, Emily S.  (2019).  “Modern-Day Foreign Language Majors: Their Goals, Attainment, and Fit Within a Twenty-First Century Curriculum.”  In </a:t>
            </a:r>
            <a:r>
              <a:rPr lang="en-US" sz="1200" kern="1200" dirty="0" err="1" smtClean="0">
                <a:solidFill>
                  <a:schemeClr val="tx1"/>
                </a:solidFill>
                <a:effectLst/>
                <a:latin typeface="+mn-lt"/>
                <a:ea typeface="+mn-ea"/>
                <a:cs typeface="+mn-cs"/>
              </a:rPr>
              <a:t>Winke</a:t>
            </a:r>
            <a:r>
              <a:rPr lang="en-US" sz="1200" kern="1200" dirty="0" smtClean="0">
                <a:solidFill>
                  <a:schemeClr val="tx1"/>
                </a:solidFill>
                <a:effectLst/>
                <a:latin typeface="+mn-lt"/>
                <a:ea typeface="+mn-ea"/>
                <a:cs typeface="+mn-cs"/>
              </a:rPr>
              <a:t>, Paula and </a:t>
            </a:r>
            <a:r>
              <a:rPr lang="en-US" sz="1200" kern="1200" dirty="0" err="1" smtClean="0">
                <a:solidFill>
                  <a:schemeClr val="tx1"/>
                </a:solidFill>
                <a:effectLst/>
                <a:latin typeface="+mn-lt"/>
                <a:ea typeface="+mn-ea"/>
                <a:cs typeface="+mn-cs"/>
              </a:rPr>
              <a:t>Gass</a:t>
            </a:r>
            <a:r>
              <a:rPr lang="en-US" sz="1200" kern="1200" dirty="0" smtClean="0">
                <a:solidFill>
                  <a:schemeClr val="tx1"/>
                </a:solidFill>
                <a:effectLst/>
                <a:latin typeface="+mn-lt"/>
                <a:ea typeface="+mn-ea"/>
                <a:cs typeface="+mn-cs"/>
              </a:rPr>
              <a:t>, Susan M., Eds.  (2019).  </a:t>
            </a:r>
            <a:r>
              <a:rPr lang="en-US" sz="1200" i="1" kern="1200" dirty="0" smtClean="0">
                <a:solidFill>
                  <a:schemeClr val="tx1"/>
                </a:solidFill>
                <a:effectLst/>
                <a:latin typeface="+mn-lt"/>
                <a:ea typeface="+mn-ea"/>
                <a:cs typeface="+mn-cs"/>
              </a:rPr>
              <a:t>Foreign Language Proficiency in Higher Education.</a:t>
            </a:r>
            <a:r>
              <a:rPr lang="en-US" sz="1200" kern="1200" dirty="0" smtClean="0">
                <a:solidFill>
                  <a:schemeClr val="tx1"/>
                </a:solidFill>
                <a:effectLst/>
                <a:latin typeface="+mn-lt"/>
                <a:ea typeface="+mn-ea"/>
                <a:cs typeface="+mn-cs"/>
              </a:rPr>
              <a:t>  Cham, Switzerland: Springer Nature Switzerland AG, 93-113.  </a:t>
            </a:r>
            <a:r>
              <a:rPr lang="en-US" sz="1200" u="sng" kern="1200" dirty="0" smtClean="0">
                <a:solidFill>
                  <a:schemeClr val="tx1"/>
                </a:solidFill>
                <a:effectLst/>
                <a:latin typeface="+mn-lt"/>
                <a:ea typeface="+mn-ea"/>
                <a:cs typeface="+mn-cs"/>
                <a:hlinkClick r:id="rId4"/>
              </a:rPr>
              <a:t>https://doi.org/10.1007/978-3-030-01006-5_6</a:t>
            </a:r>
            <a:endParaRPr lang="en-US" dirty="0" smtClean="0"/>
          </a:p>
          <a:p>
            <a:pPr marL="171450" indent="-171450" eaLnBrk="1" hangingPunct="1">
              <a:spcBef>
                <a:spcPct val="0"/>
              </a:spcBef>
              <a:spcAft>
                <a:spcPts val="1225"/>
              </a:spcAft>
              <a:buFont typeface="Arial" panose="020B0604020202020204" pitchFamily="34" charset="0"/>
              <a:buChar char="•"/>
            </a:pPr>
            <a:endParaRPr lang="en-US" altLang="en-US" dirty="0" smtClean="0"/>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1" baseline="0" dirty="0" smtClean="0"/>
              <a:t>The last point takes us to the next slide…</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endParaRPr lang="en-US" baseline="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36</a:t>
            </a:fld>
            <a:endParaRPr lang="en-US" altLang="en-US" dirty="0"/>
          </a:p>
        </p:txBody>
      </p:sp>
    </p:spTree>
    <p:extLst>
      <p:ext uri="{BB962C8B-B14F-4D97-AF65-F5344CB8AC3E}">
        <p14:creationId xmlns:p14="http://schemas.microsoft.com/office/powerpoint/2010/main" val="2176865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See following slide for notes.</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37</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Answer 1: in line with the common conception, an ever greater quantity of “learning” (however measured) that must be achieved in order to proceed through successive levels of proficiency;</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Answer 2: beyond the (presumably) ever greater sheer quantity of learning, the </a:t>
            </a:r>
            <a:r>
              <a:rPr lang="en-US" b="1" baseline="0" dirty="0" smtClean="0"/>
              <a:t>progressively less compensatory nature of ever higher levels of proficiency</a:t>
            </a:r>
            <a:r>
              <a:rPr lang="en-US" baseline="0" dirty="0" smtClean="0"/>
              <a:t>.  To the extent that this is true, this is one area in which possibilities for treatment to counteract the inverted pyramid are inevitably limited.  This appears to be part of the significance of the box that encloses the lower ranges of proficiency in Lowe’s 1985b depiction of the ILR inverted pyramid.  This box distinguishes the “partially compensatory” lower levels of proficiency from the upper “non-compensatory” (ILR 3 and above) levels.  See Lowe (1985b, pp. 20-25, also cited earlier in the presentation): “Earlier both Lowe … and Clifford … had questioned the traditional set of five Foreign Service Institute factors and the way in which they had been regarded as contributing to the global score. Lowe referred to them as the </a:t>
            </a:r>
            <a:r>
              <a:rPr lang="en-US" i="1" baseline="0" dirty="0" smtClean="0"/>
              <a:t>static model </a:t>
            </a:r>
            <a:r>
              <a:rPr lang="en-US" baseline="0" dirty="0" smtClean="0"/>
              <a:t>since the now abandoned weighting table statically applied the weightings of the Level 2+/3 border to all levels throughout the scale. Clifford proposed a </a:t>
            </a:r>
            <a:r>
              <a:rPr lang="en-US" i="1" baseline="0" dirty="0" smtClean="0"/>
              <a:t>dynamic model </a:t>
            </a:r>
            <a:r>
              <a:rPr lang="en-US" baseline="0" dirty="0" smtClean="0"/>
              <a:t>which would recognize the uniquely </a:t>
            </a:r>
            <a:r>
              <a:rPr lang="en-US" baseline="0" dirty="0" err="1" smtClean="0"/>
              <a:t>noncompensatory</a:t>
            </a:r>
            <a:r>
              <a:rPr lang="en-US" baseline="0" dirty="0" smtClean="0"/>
              <a:t> nature of the ILR scale's upper end (Level 3 and higher) and the gradually more compensatory nature of Level 2+ downwards. He also pointed out that even at the lower end, a </a:t>
            </a:r>
            <a:r>
              <a:rPr lang="en-US" baseline="0" dirty="0" err="1" smtClean="0"/>
              <a:t>noncompensatory</a:t>
            </a:r>
            <a:r>
              <a:rPr lang="en-US" baseline="0" dirty="0" smtClean="0"/>
              <a:t> core exists. (See Figure 5.) The </a:t>
            </a:r>
            <a:r>
              <a:rPr lang="en-US" baseline="0" dirty="0" err="1" smtClean="0"/>
              <a:t>noncompensatory</a:t>
            </a:r>
            <a:r>
              <a:rPr lang="en-US" baseline="0" dirty="0" smtClean="0"/>
              <a:t> core means that despite the fact that Levels 0+ through 2+ often permit compensation, strong vocabulary may offset weaker grammar, some features remain essential and may not be compensated for.”</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Answer 3: learner Variables (implies the potential significance of cohort variables as well)</a:t>
            </a:r>
          </a:p>
          <a:p>
            <a:pPr marL="6286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Readiness for learning issues: some of these may be ephemeral, others stable over time (e.g., </a:t>
            </a:r>
            <a:r>
              <a:rPr lang="en-US" baseline="0" dirty="0" err="1" smtClean="0"/>
              <a:t>Achterberg</a:t>
            </a:r>
            <a:r>
              <a:rPr lang="en-US" baseline="0" dirty="0" smtClean="0"/>
              <a:t>, 1988).</a:t>
            </a:r>
          </a:p>
          <a:p>
            <a:pPr marL="6286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Cognitive style and related matters: it is possible that learners with different individual profiles may have entirely differently shaped “inverted pyramids”; for some learners the shape of the curve of progression from one proficiency level to the next may not look like an inverted pyramid at all.  To use Leaver’s metaphor (add citations to literature, including Leaver, 1986; Leaver, </a:t>
            </a:r>
            <a:r>
              <a:rPr lang="en-US" baseline="0" dirty="0" err="1" smtClean="0"/>
              <a:t>Ehrman</a:t>
            </a:r>
            <a:r>
              <a:rPr lang="en-US" baseline="0" dirty="0" smtClean="0"/>
              <a:t> &amp; </a:t>
            </a:r>
            <a:r>
              <a:rPr lang="en-US" baseline="0" dirty="0" err="1" smtClean="0"/>
              <a:t>Shekhtman</a:t>
            </a:r>
            <a:r>
              <a:rPr lang="en-US" baseline="0" dirty="0" smtClean="0"/>
              <a:t>, 2009; Leaver and </a:t>
            </a:r>
            <a:r>
              <a:rPr lang="en-US" baseline="0" dirty="0" err="1" smtClean="0"/>
              <a:t>Corin</a:t>
            </a:r>
            <a:r>
              <a:rPr lang="en-US" baseline="0" dirty="0" smtClean="0"/>
              <a:t>, in press; </a:t>
            </a:r>
            <a:r>
              <a:rPr lang="en-US" baseline="0" dirty="0" err="1" smtClean="0"/>
              <a:t>Corin</a:t>
            </a:r>
            <a:r>
              <a:rPr lang="en-US" baseline="0" dirty="0" smtClean="0"/>
              <a:t> and Leaver, forthcoming, current draft p. 70), “hares” (typically, synoptic learners) may have an exaggerated inverted pyramid, while “tortoises” (typically </a:t>
            </a:r>
            <a:r>
              <a:rPr lang="en-US" baseline="0" dirty="0" err="1" smtClean="0"/>
              <a:t>ectenic</a:t>
            </a:r>
            <a:r>
              <a:rPr lang="en-US" baseline="0" dirty="0" smtClean="0"/>
              <a:t> learners) may have no inverted pyramid at all, perhaps even a progression more akin to a non-inverted pyramid.</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Answer 4: instructional and curricular approaches (not independent of learner variables, to be sure):</a:t>
            </a:r>
            <a:endParaRPr lang="en-US" dirty="0" smtClean="0"/>
          </a:p>
          <a:p>
            <a:pPr marL="628650" lvl="1" indent="-171450" eaLnBrk="1" hangingPunct="1">
              <a:spcBef>
                <a:spcPct val="0"/>
              </a:spcBef>
              <a:spcAft>
                <a:spcPts val="1225"/>
              </a:spcAft>
              <a:buFont typeface="Arial" panose="020B0604020202020204" pitchFamily="34" charset="0"/>
              <a:buChar char="•"/>
            </a:pPr>
            <a:r>
              <a:rPr lang="en-US" altLang="en-US" dirty="0" smtClean="0"/>
              <a:t>Instruction: instructors’ or</a:t>
            </a:r>
            <a:r>
              <a:rPr lang="en-US" altLang="en-US" baseline="0" dirty="0" smtClean="0"/>
              <a:t> course developers’ i</a:t>
            </a:r>
            <a:r>
              <a:rPr lang="en-US" altLang="en-US" dirty="0" smtClean="0"/>
              <a:t>nsufficient</a:t>
            </a:r>
            <a:r>
              <a:rPr lang="en-US" altLang="en-US" baseline="0" dirty="0" smtClean="0"/>
              <a:t> awareness of differences between learning at lower and higher levels of proficiency; </a:t>
            </a:r>
          </a:p>
          <a:p>
            <a:pPr marL="628650" lvl="1" indent="-171450" eaLnBrk="1" hangingPunct="1">
              <a:spcBef>
                <a:spcPct val="0"/>
              </a:spcBef>
              <a:spcAft>
                <a:spcPts val="1225"/>
              </a:spcAft>
              <a:buFont typeface="Arial" panose="020B0604020202020204" pitchFamily="34" charset="0"/>
              <a:buChar char="•"/>
            </a:pPr>
            <a:r>
              <a:rPr lang="en-US" altLang="en-US" baseline="0" dirty="0" smtClean="0"/>
              <a:t>Curriculum: linear scope and sequence, which creates a non-inverted pyramid of exposure to, and time-on-task with, ever higher-level text and task types and associated linguistic/paralinguistic elements.</a:t>
            </a:r>
            <a:endParaRPr lang="en-US" altLang="en-US" dirty="0" smtClean="0"/>
          </a:p>
          <a:p>
            <a:pPr marL="0" indent="0" eaLnBrk="1" hangingPunct="1">
              <a:spcBef>
                <a:spcPct val="0"/>
              </a:spcBef>
              <a:spcAft>
                <a:spcPts val="1225"/>
              </a:spcAft>
              <a:buFont typeface="Arial" panose="020B0604020202020204" pitchFamily="34" charset="0"/>
              <a:buNone/>
            </a:pPr>
            <a:endParaRPr lang="en-US" altLang="en-US" dirty="0" smtClean="0"/>
          </a:p>
          <a:p>
            <a:pPr marL="0" indent="0" eaLnBrk="1" hangingPunct="1">
              <a:spcBef>
                <a:spcPct val="0"/>
              </a:spcBef>
              <a:spcAft>
                <a:spcPts val="1225"/>
              </a:spcAft>
              <a:buFont typeface="Arial" panose="020B0604020202020204" pitchFamily="34" charset="0"/>
              <a:buNone/>
            </a:pPr>
            <a:r>
              <a:rPr lang="en-US" altLang="en-US" dirty="0" smtClean="0"/>
              <a:t>Some literature related to tortoises and hares:</a:t>
            </a:r>
          </a:p>
          <a:p>
            <a:pPr marL="171450" indent="-171450" eaLnBrk="1" hangingPunct="1">
              <a:spcBef>
                <a:spcPct val="0"/>
              </a:spcBef>
              <a:spcAft>
                <a:spcPts val="1225"/>
              </a:spcAft>
              <a:buFont typeface="Arial" panose="020B0604020202020204" pitchFamily="34" charset="0"/>
              <a:buChar char="•"/>
            </a:pPr>
            <a:r>
              <a:rPr lang="en-US" sz="1200" kern="1200" dirty="0" err="1" smtClean="0">
                <a:solidFill>
                  <a:schemeClr val="tx1"/>
                </a:solidFill>
                <a:effectLst/>
                <a:latin typeface="+mn-lt"/>
                <a:ea typeface="+mn-ea"/>
                <a:cs typeface="+mn-cs"/>
              </a:rPr>
              <a:t>Achterberg</a:t>
            </a:r>
            <a:r>
              <a:rPr lang="en-US" sz="1200" kern="1200" dirty="0" smtClean="0">
                <a:solidFill>
                  <a:schemeClr val="tx1"/>
                </a:solidFill>
                <a:effectLst/>
                <a:latin typeface="+mn-lt"/>
                <a:ea typeface="+mn-ea"/>
                <a:cs typeface="+mn-cs"/>
              </a:rPr>
              <a:t>, C. (1988). Factors that influence learner readiness.  </a:t>
            </a:r>
            <a:r>
              <a:rPr lang="en-US" sz="1200" i="1" kern="1200" dirty="0" smtClean="0">
                <a:solidFill>
                  <a:schemeClr val="tx1"/>
                </a:solidFill>
                <a:effectLst/>
                <a:latin typeface="+mn-lt"/>
                <a:ea typeface="+mn-ea"/>
                <a:cs typeface="+mn-cs"/>
              </a:rPr>
              <a:t>Journal of the American Dietetic Association</a:t>
            </a:r>
            <a:r>
              <a:rPr lang="en-US" sz="1200" kern="1200" dirty="0" smtClean="0">
                <a:solidFill>
                  <a:schemeClr val="tx1"/>
                </a:solidFill>
                <a:effectLst/>
                <a:latin typeface="+mn-lt"/>
                <a:ea typeface="+mn-ea"/>
                <a:cs typeface="+mn-cs"/>
              </a:rPr>
              <a:t> [01 Nov 1988, 88(11):1426-1428].</a:t>
            </a:r>
            <a:endParaRPr lang="en-US" altLang="en-US" dirty="0" smtClean="0"/>
          </a:p>
          <a:p>
            <a:pPr marL="171450" marR="0" lvl="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dirty="0" err="1" smtClean="0"/>
              <a:t>Corin</a:t>
            </a:r>
            <a:r>
              <a:rPr lang="en-US" dirty="0" smtClean="0"/>
              <a:t>, Andrew R. &amp; Leaver, Betty Lou. (forthcoming).  </a:t>
            </a:r>
            <a:r>
              <a:rPr lang="en-US" i="1" dirty="0" smtClean="0"/>
              <a:t>Fields of the Mind: History, Theory, &amp; Application of Cognitive Field Concepts to Language Learning</a:t>
            </a:r>
            <a:r>
              <a:rPr lang="en-US" dirty="0" smtClean="0"/>
              <a:t>.  MSI Press.</a:t>
            </a:r>
          </a:p>
          <a:p>
            <a:pPr marL="171450" indent="-171450" eaLnBrk="1" hangingPunct="1">
              <a:spcBef>
                <a:spcPct val="0"/>
              </a:spcBef>
              <a:spcAft>
                <a:spcPts val="1225"/>
              </a:spcAft>
              <a:buFont typeface="Arial" panose="020B0604020202020204" pitchFamily="34" charset="0"/>
              <a:buChar char="•"/>
            </a:pPr>
            <a:r>
              <a:rPr lang="en-US" altLang="en-US" dirty="0" smtClean="0"/>
              <a:t>Leaver, B. L. (1986) “</a:t>
            </a:r>
            <a:r>
              <a:rPr lang="en-US" altLang="en-US" dirty="0" err="1" smtClean="0"/>
              <a:t>Hemisphericity</a:t>
            </a:r>
            <a:r>
              <a:rPr lang="en-US" altLang="en-US" dirty="0" smtClean="0"/>
              <a:t> of the brain and foreign-language teaching.” </a:t>
            </a:r>
            <a:r>
              <a:rPr lang="en-US" altLang="en-US" i="1" dirty="0" smtClean="0"/>
              <a:t>Folia </a:t>
            </a:r>
            <a:r>
              <a:rPr lang="en-US" altLang="en-US" i="1" dirty="0" err="1" smtClean="0"/>
              <a:t>Slavica</a:t>
            </a:r>
            <a:r>
              <a:rPr lang="en-US" altLang="en-US" i="1" dirty="0" smtClean="0"/>
              <a:t> </a:t>
            </a:r>
            <a:r>
              <a:rPr lang="en-US" altLang="en-US" dirty="0" smtClean="0"/>
              <a:t>8, 76–90.</a:t>
            </a:r>
          </a:p>
          <a:p>
            <a:pPr marL="171450" indent="-171450" eaLnBrk="1" hangingPunct="1">
              <a:spcBef>
                <a:spcPct val="0"/>
              </a:spcBef>
              <a:spcAft>
                <a:spcPts val="1225"/>
              </a:spcAft>
              <a:buFont typeface="Arial" panose="020B0604020202020204" pitchFamily="34" charset="0"/>
              <a:buChar char="•"/>
            </a:pPr>
            <a:r>
              <a:rPr lang="en-US" altLang="en-US" dirty="0" smtClean="0"/>
              <a:t>Betty Lou Leaver, Madeline </a:t>
            </a:r>
            <a:r>
              <a:rPr lang="en-US" altLang="en-US" dirty="0" err="1" smtClean="0"/>
              <a:t>Ehrman</a:t>
            </a:r>
            <a:r>
              <a:rPr lang="en-US" altLang="en-US" dirty="0" smtClean="0"/>
              <a:t> , Boris </a:t>
            </a:r>
            <a:r>
              <a:rPr lang="en-US" altLang="en-US" dirty="0" err="1" smtClean="0"/>
              <a:t>Shekhtman</a:t>
            </a:r>
            <a:r>
              <a:rPr lang="en-US" altLang="en-US" dirty="0" smtClean="0"/>
              <a:t>.  (2005</a:t>
            </a:r>
            <a:r>
              <a:rPr lang="en-US" altLang="en-US" baseline="0" dirty="0" smtClean="0"/>
              <a:t> print/2009 electronic). Achieving Success in Second Language Acquisition.  Cambridge University Press.  See pp. 235-236. </a:t>
            </a:r>
            <a:r>
              <a:rPr lang="en-US" dirty="0" smtClean="0">
                <a:hlinkClick r:id="rId3"/>
              </a:rPr>
              <a:t>https://doi.org/10.1017/CBO9780511610431</a:t>
            </a:r>
            <a:endParaRPr lang="en-US" altLang="en-US" dirty="0" smtClean="0"/>
          </a:p>
          <a:p>
            <a:pPr marL="171450" marR="0" lvl="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dirty="0" smtClean="0"/>
              <a:t>Leaver, Betty Lou &amp; </a:t>
            </a:r>
            <a:r>
              <a:rPr lang="en-US" dirty="0" err="1" smtClean="0"/>
              <a:t>Corin</a:t>
            </a:r>
            <a:r>
              <a:rPr lang="en-US" dirty="0" smtClean="0"/>
              <a:t>, Andrew R. (in press). Fields of the Mind: An Integral Learning Styles Component of the E&amp;L Cognitive Styles Construct.  </a:t>
            </a:r>
            <a:r>
              <a:rPr lang="en-US" i="1" dirty="0" smtClean="0"/>
              <a:t>Russian Language Journal</a:t>
            </a:r>
            <a:r>
              <a:rPr lang="en-US" dirty="0" smtClean="0"/>
              <a:t>.</a:t>
            </a:r>
          </a:p>
          <a:p>
            <a:pPr marL="171450" marR="0" lvl="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dirty="0" smtClean="0"/>
              <a:t>Leaver, Betty Lou, </a:t>
            </a:r>
            <a:r>
              <a:rPr lang="en-US" dirty="0" err="1" smtClean="0"/>
              <a:t>Ehrman</a:t>
            </a:r>
            <a:r>
              <a:rPr lang="en-US" dirty="0" smtClean="0"/>
              <a:t>, Madeline, &amp; </a:t>
            </a:r>
            <a:r>
              <a:rPr lang="en-US" dirty="0" err="1" smtClean="0"/>
              <a:t>Shekhtman</a:t>
            </a:r>
            <a:r>
              <a:rPr lang="en-US" dirty="0" smtClean="0"/>
              <a:t>, Boris.  (2005 print/2009 electronic). </a:t>
            </a:r>
            <a:r>
              <a:rPr lang="en-US" i="1" dirty="0" smtClean="0"/>
              <a:t>Achieving Success in Second Language Acquisition</a:t>
            </a:r>
            <a:r>
              <a:rPr lang="en-US" dirty="0" smtClean="0"/>
              <a:t>.  Cambridge University Press. </a:t>
            </a:r>
            <a:r>
              <a:rPr lang="en-US" u="sng" dirty="0" smtClean="0">
                <a:hlinkClick r:id="rId3"/>
              </a:rPr>
              <a:t>https://doi.org/10.1017/CBO9780511610431</a:t>
            </a:r>
            <a:endParaRPr lang="en-US" dirty="0" smtClean="0"/>
          </a:p>
          <a:p>
            <a:pPr marL="171450" marR="0" lvl="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dirty="0" smtClean="0"/>
              <a:t>Davidson, Dan E., </a:t>
            </a:r>
            <a:r>
              <a:rPr lang="en-US" dirty="0" err="1" smtClean="0"/>
              <a:t>Garas</a:t>
            </a:r>
            <a:r>
              <a:rPr lang="en-US" dirty="0" smtClean="0"/>
              <a:t>, </a:t>
            </a:r>
            <a:r>
              <a:rPr lang="en-US" dirty="0" err="1" smtClean="0"/>
              <a:t>Nadra</a:t>
            </a:r>
            <a:r>
              <a:rPr lang="en-US" dirty="0" smtClean="0"/>
              <a:t>, &amp; </a:t>
            </a:r>
            <a:r>
              <a:rPr lang="en-US" dirty="0" err="1" smtClean="0"/>
              <a:t>Lekic</a:t>
            </a:r>
            <a:r>
              <a:rPr lang="en-US" dirty="0" smtClean="0"/>
              <a:t>, Maria D.  (in press).  Transformative Language Learning in the Overseas Immersion Environment: Exploring Affordances of Intercultural Development.  In Betty Lou Leaver, Dan Davidson &amp; Christine Campbell, (Eds.), </a:t>
            </a:r>
            <a:r>
              <a:rPr lang="en-US" i="1" dirty="0" smtClean="0"/>
              <a:t>Transformative Language Learning and Teaching</a:t>
            </a:r>
            <a:r>
              <a:rPr lang="en-US" dirty="0" smtClean="0"/>
              <a:t>. Submitted to Cambridge University Press.  [</a:t>
            </a:r>
            <a:r>
              <a:rPr lang="en-US" altLang="en-US" dirty="0" smtClean="0"/>
              <a:t>See section on IDI.]  </a:t>
            </a:r>
          </a:p>
          <a:p>
            <a:pPr marL="171450" indent="-171450" eaLnBrk="1" hangingPunct="1">
              <a:spcBef>
                <a:spcPct val="0"/>
              </a:spcBef>
              <a:spcAft>
                <a:spcPts val="1225"/>
              </a:spcAft>
              <a:buFont typeface="Arial" panose="020B0604020202020204" pitchFamily="34" charset="0"/>
              <a:buChar char="•"/>
            </a:pPr>
            <a:r>
              <a:rPr lang="en-US" altLang="en-US" dirty="0" smtClean="0"/>
              <a:t>L</a:t>
            </a:r>
            <a:r>
              <a:rPr lang="en-US" baseline="0" dirty="0" smtClean="0"/>
              <a:t>owe, </a:t>
            </a:r>
            <a:r>
              <a:rPr lang="en-US" baseline="0" dirty="0" err="1" smtClean="0"/>
              <a:t>Pardee</a:t>
            </a:r>
            <a:r>
              <a:rPr lang="en-US" baseline="0" dirty="0" smtClean="0"/>
              <a:t>, Jr.  (1985b).  “The ILR Proficiency Scale as a Synthesizing Research Principle: The View from the Mountain.” In James, Charles J., Ed.  (1985).  </a:t>
            </a:r>
            <a:r>
              <a:rPr lang="en-US" i="1" baseline="0" dirty="0" smtClean="0"/>
              <a:t>Foreign Language Proficiency in the Classroom and Beyond</a:t>
            </a:r>
            <a:r>
              <a:rPr lang="en-US" baseline="0" dirty="0" smtClean="0"/>
              <a:t>.  Lincolnwood, Illinois: National Textbook Company (in conjunction with the American Council on the Teaching of Foreign Languages), pp. 9-54.</a:t>
            </a:r>
            <a:endParaRPr lang="en-US" altLang="en-US" dirty="0" smtClean="0"/>
          </a:p>
          <a:p>
            <a:pPr marL="171450" indent="-171450" eaLnBrk="1" hangingPunct="1">
              <a:spcBef>
                <a:spcPct val="0"/>
              </a:spcBef>
              <a:spcAft>
                <a:spcPts val="1225"/>
              </a:spcAft>
              <a:buFont typeface="Arial" panose="020B0604020202020204" pitchFamily="34" charset="0"/>
              <a:buChar char="•"/>
            </a:pPr>
            <a:r>
              <a:rPr lang="en-US" altLang="en-US" dirty="0" smtClean="0"/>
              <a:t>Numerous further relevant items of literature may be added, particularly in regard to learner individuality.</a:t>
            </a:r>
          </a:p>
          <a:p>
            <a:pPr marL="171450" indent="-171450" eaLnBrk="1" hangingPunct="1">
              <a:spcBef>
                <a:spcPct val="0"/>
              </a:spcBef>
              <a:spcAft>
                <a:spcPts val="1225"/>
              </a:spcAft>
              <a:buFont typeface="Arial" panose="020B0604020202020204" pitchFamily="34" charset="0"/>
              <a:buChar char="•"/>
            </a:pPr>
            <a:endParaRPr lang="en-US" altLang="en-US" dirty="0" smtClean="0"/>
          </a:p>
          <a:p>
            <a:pPr marL="171450" indent="-171450" eaLnBrk="1" hangingPunct="1">
              <a:spcBef>
                <a:spcPct val="0"/>
              </a:spcBef>
              <a:spcAft>
                <a:spcPts val="1225"/>
              </a:spcAft>
              <a:buFont typeface="Arial" panose="020B0604020202020204" pitchFamily="34" charset="0"/>
              <a:buChar char="•"/>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38</a:t>
            </a:fld>
            <a:endParaRPr lang="en-US" altLang="en-US" dirty="0"/>
          </a:p>
        </p:txBody>
      </p:sp>
    </p:spTree>
    <p:extLst>
      <p:ext uri="{BB962C8B-B14F-4D97-AF65-F5344CB8AC3E}">
        <p14:creationId xmlns:p14="http://schemas.microsoft.com/office/powerpoint/2010/main" val="2176865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This slide brings us full circle: back to our original issue discussed in the first several slides.  See notes to following slide.</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39</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This slide brings us full circle: back to our original issue discussed in the first several slides.  Based on the preceding, there appear to be at least two general approaches, and a variety of specific treatments based on them, either individually or in combination.  One is related to instruction, the other to curriculum.  </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Instruction: employ diagnostic instruction at all proficiency levels: </a:t>
            </a:r>
          </a:p>
          <a:p>
            <a:pPr marL="6286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Incorporate awareness of learner and cohort individuality and adapt based on them.  Leverage personality, cognitive style, sensory preferences, motivational profile, educational and personal biographical background.  Treat through both accommodational and confrontational (e.g., strategy-building) approaches.</a:t>
            </a:r>
          </a:p>
          <a:p>
            <a:pPr marL="6286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Strategy building to create hare-like tortoises and tortoise-like hares.</a:t>
            </a:r>
          </a:p>
          <a:p>
            <a:pPr marL="6286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Ensure awareness of, and gradual adaptation to, requirements of learning to achieve upper ranges (3 – 4; e.g., accuracy and sociocultural competence) that differ from those needed to achieve lower ranges (0+ – 2) and build those gradually to avoid a “wall of fossilization” at around ILR 2 for some learners.</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Curriculum and Instruction/Curriculum interface:</a:t>
            </a:r>
          </a:p>
          <a:p>
            <a:pPr marL="6286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Use of and, preferably, reliance on authentic materials, engagement of critical thinking and HOTS, task-, scenario-, project- and content-based learning and immersive (TL-only) environment as early as possible, including FROM DAY 1. All of these approaches counteract the non-inverted pyramid of exposure to and time on task with ever higher-level text and task types and the linguistic and paralinguistic elements typically associated with them..</a:t>
            </a:r>
          </a:p>
          <a:p>
            <a:pPr marL="628650" marR="0" lvl="1"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baseline="0" dirty="0" smtClean="0"/>
              <a:t>Incorporate or transition to open architecture curriculum with vertical spiraling ASAP, to promote the measures listed under the previous point which can counteract the non-inverted pyramid of exposure to ever higher-level text and task types.  The modular open-architecture SBI and SBI-CBI approaches illustrated in this presentation were designed in part to accomplish these goals.</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endParaRPr lang="en-US" baseline="0" dirty="0" smtClean="0"/>
          </a:p>
          <a:p>
            <a:pPr marL="0" marR="0" indent="0" algn="l" defTabSz="914400" rtl="0" eaLnBrk="1" fontAlgn="base" latinLnBrk="0" hangingPunct="1">
              <a:lnSpc>
                <a:spcPct val="100000"/>
              </a:lnSpc>
              <a:spcBef>
                <a:spcPct val="0"/>
              </a:spcBef>
              <a:spcAft>
                <a:spcPts val="1225"/>
              </a:spcAft>
              <a:buClrTx/>
              <a:buSzTx/>
              <a:buFont typeface="Arial" panose="020B0604020202020204" pitchFamily="34" charset="0"/>
              <a:buNone/>
              <a:tabLst/>
              <a:defRPr/>
            </a:pPr>
            <a:r>
              <a:rPr lang="en-US" baseline="0" dirty="0" smtClean="0"/>
              <a:t>.</a:t>
            </a:r>
            <a:endParaRPr lang="en-US" dirty="0" smtClean="0"/>
          </a:p>
          <a:p>
            <a:pPr marL="0" indent="0" eaLnBrk="1" hangingPunct="1">
              <a:spcBef>
                <a:spcPct val="0"/>
              </a:spcBef>
              <a:spcAft>
                <a:spcPts val="1225"/>
              </a:spcAft>
              <a:buFont typeface="Arial" panose="020B0604020202020204" pitchFamily="34" charset="0"/>
              <a:buNone/>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pPr/>
              <a:t>40</a:t>
            </a:fld>
            <a:endParaRPr lang="en-US" altLang="en-US" dirty="0"/>
          </a:p>
        </p:txBody>
      </p:sp>
    </p:spTree>
    <p:extLst>
      <p:ext uri="{BB962C8B-B14F-4D97-AF65-F5344CB8AC3E}">
        <p14:creationId xmlns:p14="http://schemas.microsoft.com/office/powerpoint/2010/main" val="2176865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spcAft>
                <a:spcPts val="1225"/>
              </a:spcAft>
              <a:buFont typeface="Arial" panose="020B0604020202020204" pitchFamily="34" charset="0"/>
              <a:buNone/>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41</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spcAft>
                <a:spcPts val="1225"/>
              </a:spcAft>
              <a:buFont typeface="Arial" panose="020B0604020202020204" pitchFamily="34" charset="0"/>
              <a:buNone/>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42</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spcAft>
                <a:spcPts val="1225"/>
              </a:spcAft>
              <a:buFont typeface="Arial" panose="020B0604020202020204" pitchFamily="34" charset="0"/>
              <a:buNone/>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43</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spcAft>
                <a:spcPts val="1225"/>
              </a:spcAft>
              <a:buFont typeface="Arial" panose="020B0604020202020204" pitchFamily="34" charset="0"/>
              <a:buNone/>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44</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smtClean="0"/>
              <a:t>Introduction: My initial intent had been to provide what would essentially be the oral version of a book chapter that will appear</a:t>
            </a:r>
            <a:r>
              <a:rPr lang="en-US" baseline="0" dirty="0" smtClean="0"/>
              <a:t> late this year (</a:t>
            </a:r>
            <a:r>
              <a:rPr lang="en-US" baseline="0" dirty="0" err="1" smtClean="0"/>
              <a:t>Corin</a:t>
            </a:r>
            <a:r>
              <a:rPr lang="en-US" baseline="0" dirty="0" smtClean="0"/>
              <a:t>, in press).  In that article  I describe an OA curricular model, or “template,”  designed and implemented across multiple languages at Defense Language Institute Foreign Language Center (DLIFLC) for multiple purposes between 2012-2014, together with a confluence of external forces that gave urgency to this effort. I had intended to follow generally the structure of that paper, but with additional emphasis on the relationship between OACD and the so-called inverted pyramid.  I selected this emphasis because it appeared that one of the reasons (not the only reason, but a significant one) why this OACD model had proven effective (in those contexts in which it had been employed, to be sure) is that it was countering the “inverted pyramid effect” in a very specific way.  My intent was thus to explore one reason why we expect modular OACD to generally yield more rapid proficiency gain than “traditional” textbook courses that are organized according to linear scope and sequence.  </a:t>
            </a:r>
          </a:p>
          <a:p>
            <a:pPr marL="171450" indent="-171450" rtl="0">
              <a:buFont typeface="Arial" panose="020B0604020202020204" pitchFamily="34" charset="0"/>
              <a:buChar char="•"/>
            </a:pPr>
            <a:r>
              <a:rPr lang="en-US" baseline="0" dirty="0" smtClean="0"/>
              <a:t>As I began to prepare, I found myself concentrating more and more on attempting to understand the inverted pyramid construct itself, including its history, structure, motivation and validation, since the identification of strategies to counter it (including that explored in this presentation) inevitably depends on a clear understanding of that construct.  </a:t>
            </a:r>
          </a:p>
          <a:p>
            <a:pPr marL="171450" indent="-171450" rtl="0">
              <a:buFont typeface="Arial" panose="020B0604020202020204" pitchFamily="34" charset="0"/>
              <a:buChar char="•"/>
            </a:pPr>
            <a:r>
              <a:rPr lang="en-US" baseline="0" dirty="0" smtClean="0"/>
              <a:t>Today, then, I plan to first examine one way in which modular OACD functions to counter the inverted pyramid through a strategy that I term “vertical spiraling.”  I will then provide two illustrations of different forms of OACD from DLI practice that have  delivered unexpectedly rapid proficiency gains, in part through their adoption of vertical spiraling.  Finally, depending on the time available, I will return to discuss the inverted pyramid from a theoretical perspective.  The goal of this final section will be to question the nature and scope of validity of the inverted pyramid construct in every possible respect, with a view to defining the most realistic perspective within which to address possibilities and opportunities to avoid or counter it.</a:t>
            </a:r>
            <a:endParaRPr lang="en-US" dirty="0" smtClean="0"/>
          </a:p>
          <a:p>
            <a:pPr marL="171450" indent="-171450">
              <a:buFont typeface="Arial" panose="020B0604020202020204" pitchFamily="34" charset="0"/>
              <a:buChar char="•"/>
            </a:pPr>
            <a:r>
              <a:rPr lang="en-US" dirty="0" smtClean="0"/>
              <a:t>Before we begin, let’s examine this very familiar figure</a:t>
            </a:r>
            <a:r>
              <a:rPr lang="en-US" baseline="0" dirty="0" smtClean="0"/>
              <a:t> of the “ACTFL Inverted Pyramid,” noting several of its features.  Note:</a:t>
            </a:r>
          </a:p>
          <a:p>
            <a:pPr marL="628650" lvl="1" indent="-171450">
              <a:buFont typeface="Arial" panose="020B0604020202020204" pitchFamily="34" charset="0"/>
              <a:buChar char="•"/>
            </a:pPr>
            <a:r>
              <a:rPr lang="en-US" baseline="0" dirty="0" smtClean="0"/>
              <a:t>The levels and sub-levels themselves</a:t>
            </a:r>
          </a:p>
          <a:p>
            <a:pPr marL="628650" lvl="1" indent="-171450">
              <a:buFont typeface="Arial" panose="020B0604020202020204" pitchFamily="34" charset="0"/>
              <a:buChar char="•"/>
            </a:pPr>
            <a:r>
              <a:rPr lang="en-US" baseline="0" dirty="0" smtClean="0"/>
              <a:t>Their relationship to the levels of the ILR scale</a:t>
            </a:r>
          </a:p>
          <a:p>
            <a:pPr marL="628650" lvl="1" indent="-171450">
              <a:buFont typeface="Arial" panose="020B0604020202020204" pitchFamily="34" charset="0"/>
              <a:buChar char="•"/>
            </a:pPr>
            <a:r>
              <a:rPr lang="en-US" baseline="0" dirty="0" smtClean="0"/>
              <a:t>The striking depiction of the Distinguished level as a ceiling rather than a volume. </a:t>
            </a:r>
          </a:p>
          <a:p>
            <a:pPr marL="628650" lvl="1" indent="-171450">
              <a:buFont typeface="Arial" panose="020B0604020202020204" pitchFamily="34" charset="0"/>
              <a:buChar char="•"/>
            </a:pPr>
            <a:r>
              <a:rPr lang="en-US" baseline="0" dirty="0" smtClean="0"/>
              <a:t>The six (un-</a:t>
            </a:r>
            <a:r>
              <a:rPr lang="en-US" baseline="0" dirty="0" err="1" smtClean="0"/>
              <a:t>labled</a:t>
            </a:r>
            <a:r>
              <a:rPr lang="en-US" baseline="0" dirty="0" smtClean="0"/>
              <a:t>!) sides of the pyramidal structure.  Why six, and what do they signify?</a:t>
            </a:r>
          </a:p>
          <a:p>
            <a:pPr marL="628650" lvl="1" indent="-171450">
              <a:buFont typeface="Arial" panose="020B0604020202020204" pitchFamily="34" charset="0"/>
              <a:buChar char="•"/>
            </a:pPr>
            <a:r>
              <a:rPr lang="en-US" baseline="0" dirty="0" smtClean="0"/>
              <a:t>The slope of the pyramid’s sides, their regularity (symmetry) and linearity as opposed to a slope with some positive or negative acceleration.</a:t>
            </a:r>
          </a:p>
          <a:p>
            <a:pPr marL="171450" indent="-171450">
              <a:buFont typeface="Arial" panose="020B0604020202020204" pitchFamily="34" charset="0"/>
              <a:buChar char="•"/>
            </a:pPr>
            <a:r>
              <a:rPr lang="en-US" b="0" baseline="0" dirty="0" smtClean="0"/>
              <a:t>These are all potentially weighty matters with significance for: 1) instruction/curriculum, 2) counseling, 3) and strategic decision-making, including program planning and resource allocation.*</a:t>
            </a:r>
          </a:p>
          <a:p>
            <a:pPr marL="171450" indent="-171450" rtl="0">
              <a:buFont typeface="Arial" panose="020B0604020202020204" pitchFamily="34" charset="0"/>
              <a:buChar char="•"/>
            </a:pPr>
            <a:r>
              <a:rPr lang="en-US" baseline="0" dirty="0" smtClean="0"/>
              <a:t>I would suggest that despite its ubiquity in graphic representations of language proficiency, and broad acceptance by many today, practitioners and theoreticians alike, this construct and its implications have to date been the object of relatively little research.  Overall, there appears to be but a sparse literature on the history of the inverted pyramid concept, the nature of its construct, and validation.</a:t>
            </a:r>
          </a:p>
          <a:p>
            <a:pPr marL="171450" indent="-171450">
              <a:buFont typeface="Arial" panose="020B0604020202020204" pitchFamily="34" charset="0"/>
              <a:buChar char="•"/>
            </a:pPr>
            <a:r>
              <a:rPr lang="en-US" baseline="0" dirty="0" smtClean="0"/>
              <a:t>To the extent that time allows, I will go back and examine each of these matters (formulated as questions on the following slide) and address briefly how they affect our striving to enable learners to achieve ILR 3 and higher (Superior and Distinguished) L2 proficiency.</a:t>
            </a:r>
          </a:p>
          <a:p>
            <a:pPr marL="171450" indent="-171450">
              <a:buFont typeface="Arial" panose="020B0604020202020204" pitchFamily="34" charset="0"/>
              <a:buChar char="•"/>
            </a:pPr>
            <a:endParaRPr lang="en-US" baseline="0" dirty="0" smtClean="0"/>
          </a:p>
          <a:p>
            <a:r>
              <a:rPr lang="en-US" baseline="0" dirty="0" smtClean="0"/>
              <a:t>*For just one opinion on this issue from a USG perspective, see how this was phrased by Vincent (1978, 231): “</a:t>
            </a:r>
            <a:r>
              <a:rPr lang="en-US" sz="1200" b="0" i="0" u="none" strike="noStrike" kern="1200" baseline="0" dirty="0" smtClean="0">
                <a:solidFill>
                  <a:schemeClr val="tx1"/>
                </a:solidFill>
                <a:latin typeface="+mn-lt"/>
                <a:ea typeface="+mn-ea"/>
                <a:cs typeface="+mn-cs"/>
              </a:rPr>
              <a:t>How much consensus would there be to a more complicated set of questions? Which is more difficult to achieve, and how much more: reaching a 3 level from a 0+, or a 4 from a 3+?  How long should the average student in each category be enrolled in training? Is it possible to project from known durations of training to situations where, as yet, no data exist?</a:t>
            </a:r>
          </a:p>
          <a:p>
            <a:r>
              <a:rPr lang="en-US" sz="1200" b="0" i="0" u="none" strike="noStrike" kern="1200" baseline="0" dirty="0" smtClean="0">
                <a:solidFill>
                  <a:schemeClr val="tx1"/>
                </a:solidFill>
                <a:latin typeface="+mn-lt"/>
                <a:ea typeface="+mn-ea"/>
                <a:cs typeface="+mn-cs"/>
              </a:rPr>
              <a:t>     These and similar kinds of questions have cropped up time and again during a series of joint research efforts by the Psychological Services Staff (PSS) and the Language School (LS) to predict the speaking efficiency of language students at the conclusion of training.</a:t>
            </a:r>
            <a:r>
              <a:rPr lang="en-US" baseline="0" dirty="0" smtClean="0"/>
              <a:t>”</a:t>
            </a:r>
          </a:p>
          <a:p>
            <a:endParaRPr lang="en-US" baseline="0" dirty="0" smtClean="0"/>
          </a:p>
          <a:p>
            <a:r>
              <a:rPr lang="en-US" baseline="0" dirty="0" smtClean="0"/>
              <a:t>Literature: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Corin</a:t>
            </a:r>
            <a:r>
              <a:rPr lang="en-US" sz="1200" kern="1200" dirty="0" smtClean="0">
                <a:solidFill>
                  <a:schemeClr val="tx1"/>
                </a:solidFill>
                <a:effectLst/>
                <a:latin typeface="+mn-lt"/>
                <a:ea typeface="+mn-ea"/>
                <a:cs typeface="+mn-cs"/>
              </a:rPr>
              <a:t>, A. (in press). Foreign Language Learning Efficiency: Transformative Learning in an Outcomes-Based Environment. In Betty Lou Leaver, Dan Davidson and Christine Campbell, ed., </a:t>
            </a:r>
            <a:r>
              <a:rPr lang="en-US" sz="1200" i="1" kern="1200" dirty="0" smtClean="0">
                <a:solidFill>
                  <a:schemeClr val="tx1"/>
                </a:solidFill>
                <a:effectLst/>
                <a:latin typeface="+mn-lt"/>
                <a:ea typeface="+mn-ea"/>
                <a:cs typeface="+mn-cs"/>
              </a:rPr>
              <a:t>Transformative Language Learning and Teaching</a:t>
            </a:r>
            <a:r>
              <a:rPr lang="en-US" sz="1200" kern="1200" dirty="0" smtClean="0">
                <a:solidFill>
                  <a:schemeClr val="tx1"/>
                </a:solidFill>
                <a:effectLst/>
                <a:latin typeface="+mn-lt"/>
                <a:ea typeface="+mn-ea"/>
                <a:cs typeface="+mn-cs"/>
              </a:rPr>
              <a:t>. Submitted to Cambridge University Press.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Vincent, Robert J. "Psychophysical Scaling of the Language Proficiency Interview: A Preliminary Report," pp. 229-53, in John L. D. Clark, ed., </a:t>
            </a:r>
            <a:r>
              <a:rPr lang="en-US" sz="1200" i="1" kern="1200" dirty="0" smtClean="0">
                <a:solidFill>
                  <a:schemeClr val="tx1"/>
                </a:solidFill>
                <a:effectLst/>
                <a:latin typeface="+mn-lt"/>
                <a:ea typeface="+mn-ea"/>
                <a:cs typeface="+mn-cs"/>
              </a:rPr>
              <a:t>Direct Testing of Speaking Proficiency: Theory and Application.</a:t>
            </a:r>
            <a:r>
              <a:rPr lang="en-US" sz="1200" kern="1200" dirty="0" smtClean="0">
                <a:solidFill>
                  <a:schemeClr val="tx1"/>
                </a:solidFill>
                <a:effectLst/>
                <a:latin typeface="+mn-lt"/>
                <a:ea typeface="+mn-ea"/>
                <a:cs typeface="+mn-cs"/>
              </a:rPr>
              <a:t>  Proceedings of a Two-Day Conference conducted by Educational Testing Service in cooperation with the U.S. Interagency Language Roundtable and the Georgetown University Round Table on Languages and Linguistics, March 1978.</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2651216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spcAft>
                <a:spcPts val="1225"/>
              </a:spcAft>
              <a:buFont typeface="Arial" panose="020B0604020202020204" pitchFamily="34" charset="0"/>
              <a:buNone/>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45</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spcAft>
                <a:spcPts val="1225"/>
              </a:spcAft>
              <a:buFont typeface="Arial" panose="020B0604020202020204" pitchFamily="34" charset="0"/>
              <a:buNone/>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46</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D9C526-6577-44F9-AB2A-03871AE82507}" type="slidenum">
              <a:rPr lang="en-US" altLang="en-US" smtClean="0">
                <a:solidFill>
                  <a:prstClr val="black"/>
                </a:solidFill>
              </a:rPr>
              <a:pPr>
                <a:spcBef>
                  <a:spcPct val="0"/>
                </a:spcBef>
              </a:pPr>
              <a:t>47</a:t>
            </a:fld>
            <a:endParaRPr lang="en-US" altLang="en-US">
              <a:solidFill>
                <a:prstClr val="black"/>
              </a:solidFill>
            </a:endParaRPr>
          </a:p>
        </p:txBody>
      </p:sp>
    </p:spTree>
    <p:extLst>
      <p:ext uri="{BB962C8B-B14F-4D97-AF65-F5344CB8AC3E}">
        <p14:creationId xmlns:p14="http://schemas.microsoft.com/office/powerpoint/2010/main" val="33383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5F0C7-28DE-4167-99AF-1F22A12F5536}"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2810842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5F0C7-28DE-4167-99AF-1F22A12F5536}"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4067892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5F0C7-28DE-4167-99AF-1F22A12F5536}"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097884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5F0C7-28DE-4167-99AF-1F22A12F5536}"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696758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8B2480-2F27-4210-9579-7FD2997945A5}" type="slidenum">
              <a:rPr lang="en-US" altLang="en-US">
                <a:solidFill>
                  <a:prstClr val="black"/>
                </a:solidFill>
                <a:latin typeface="Arial" charset="0"/>
              </a:rPr>
              <a:pPr eaLnBrk="1" hangingPunct="1">
                <a:spcBef>
                  <a:spcPct val="0"/>
                </a:spcBef>
              </a:pPr>
              <a:t>77</a:t>
            </a:fld>
            <a:endParaRPr lang="en-US" altLang="en-US">
              <a:solidFill>
                <a:prstClr val="black"/>
              </a:solidFill>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403989-0E41-4805-AA15-857473FA4B32}" type="slidenum">
              <a:rPr lang="en-US" altLang="en-US">
                <a:solidFill>
                  <a:prstClr val="black"/>
                </a:solidFill>
                <a:latin typeface="Arial" charset="0"/>
              </a:rPr>
              <a:pPr eaLnBrk="1" hangingPunct="1">
                <a:spcBef>
                  <a:spcPct val="0"/>
                </a:spcBef>
              </a:pPr>
              <a:t>78</a:t>
            </a:fld>
            <a:endParaRPr lang="en-US" altLang="en-US">
              <a:solidFill>
                <a:prstClr val="black"/>
              </a:solidFill>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4D3ED8-7BB7-4AA7-B0E6-610DF8DBB055}" type="slidenum">
              <a:rPr lang="en-US" altLang="en-US">
                <a:solidFill>
                  <a:prstClr val="black"/>
                </a:solidFill>
                <a:latin typeface="Arial" charset="0"/>
              </a:rPr>
              <a:pPr eaLnBrk="1" hangingPunct="1">
                <a:spcBef>
                  <a:spcPct val="0"/>
                </a:spcBef>
              </a:pPr>
              <a:t>79</a:t>
            </a:fld>
            <a:endParaRPr lang="en-US" altLang="en-US">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baseline="0" dirty="0" smtClean="0"/>
              <a:t>To the extent that time allows, I will go back and examine each of these matters and address briefly how they affect our striving to enable learners to achieve ILR 3 and higher (Superior and Distinguished) L2 proficiency.</a:t>
            </a:r>
          </a:p>
          <a:p>
            <a:pPr marL="171450" indent="-171450" eaLnBrk="1" hangingPunct="1">
              <a:spcBef>
                <a:spcPct val="0"/>
              </a:spcBef>
              <a:spcAft>
                <a:spcPts val="1225"/>
              </a:spcAft>
              <a:buFont typeface="Arial" panose="020B0604020202020204" pitchFamily="34" charset="0"/>
              <a:buChar char="•"/>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5650" indent="-290513">
              <a:defRPr>
                <a:solidFill>
                  <a:schemeClr val="tx1"/>
                </a:solidFill>
                <a:latin typeface="Arial" panose="020B0604020202020204" pitchFamily="34" charset="0"/>
                <a:ea typeface="MS PGothic" panose="020B0600070205080204" pitchFamily="34" charset="-128"/>
              </a:defRPr>
            </a:lvl2pPr>
            <a:lvl3pPr marL="1163638" indent="-231775">
              <a:defRPr>
                <a:solidFill>
                  <a:schemeClr val="tx1"/>
                </a:solidFill>
                <a:latin typeface="Arial" panose="020B0604020202020204" pitchFamily="34" charset="0"/>
                <a:ea typeface="MS PGothic" panose="020B0600070205080204" pitchFamily="34" charset="-128"/>
              </a:defRPr>
            </a:lvl3pPr>
            <a:lvl4pPr marL="1630363" indent="-231775">
              <a:defRPr>
                <a:solidFill>
                  <a:schemeClr val="tx1"/>
                </a:solidFill>
                <a:latin typeface="Arial" panose="020B0604020202020204" pitchFamily="34" charset="0"/>
                <a:ea typeface="MS PGothic" panose="020B0600070205080204" pitchFamily="34" charset="-128"/>
              </a:defRPr>
            </a:lvl4pPr>
            <a:lvl5pPr marL="2095500" indent="-231775">
              <a:defRPr>
                <a:solidFill>
                  <a:schemeClr val="tx1"/>
                </a:solidFill>
                <a:latin typeface="Arial" panose="020B0604020202020204" pitchFamily="34" charset="0"/>
                <a:ea typeface="MS PGothic"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CA0AB1-6427-4DCF-A397-0101D05717AD}" type="slidenum">
              <a:rPr lang="en-US" altLang="en-US">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21768655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9E03148-35D6-4983-B362-0A32F06F8E7C}" type="slidenum">
              <a:rPr lang="en-US" altLang="en-US">
                <a:solidFill>
                  <a:prstClr val="black"/>
                </a:solidFill>
                <a:latin typeface="Arial" charset="0"/>
              </a:rPr>
              <a:pPr eaLnBrk="1" hangingPunct="1">
                <a:spcBef>
                  <a:spcPct val="0"/>
                </a:spcBef>
              </a:pPr>
              <a:t>80</a:t>
            </a:fld>
            <a:endParaRPr lang="en-US" altLang="en-US">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spcAft>
                <a:spcPts val="1225"/>
              </a:spcAft>
              <a:buFont typeface="Arial" panose="020B0604020202020204" pitchFamily="34" charset="0"/>
              <a:buChar char="•"/>
            </a:pPr>
            <a:r>
              <a:rPr lang="en-US" altLang="en-US" dirty="0" smtClean="0"/>
              <a:t>Before we do that, I want to first present this slide that encapsulates a large part of my argument.  </a:t>
            </a:r>
          </a:p>
          <a:p>
            <a:pPr marL="171450" indent="-171450" eaLnBrk="1" hangingPunct="1">
              <a:spcBef>
                <a:spcPct val="0"/>
              </a:spcBef>
              <a:spcAft>
                <a:spcPts val="1225"/>
              </a:spcAft>
              <a:buFont typeface="Arial" panose="020B0604020202020204" pitchFamily="34" charset="0"/>
              <a:buChar char="•"/>
            </a:pPr>
            <a:r>
              <a:rPr lang="en-US" altLang="en-US" baseline="0" dirty="0" smtClean="0"/>
              <a:t>Let us consider the two pyramids in this figure, only one of which is inverted.  They are both simplifications, but should serve to make an important point.</a:t>
            </a:r>
          </a:p>
          <a:p>
            <a:pPr marL="171450" indent="-171450" rtl="0" eaLnBrk="1" hangingPunct="1">
              <a:spcBef>
                <a:spcPct val="0"/>
              </a:spcBef>
              <a:spcAft>
                <a:spcPts val="1225"/>
              </a:spcAft>
              <a:buFont typeface="Arial" panose="020B0604020202020204" pitchFamily="34" charset="0"/>
              <a:buChar char="•"/>
            </a:pPr>
            <a:r>
              <a:rPr lang="en-US" altLang="en-US" baseline="0" dirty="0" smtClean="0"/>
              <a:t>Linear scope and sequence refers to the sequenced introduction of specific linguistic and paralinguistic elements, task and text types.  It is, more or less, what a traditional textbook does, especially at lower levels of study.</a:t>
            </a:r>
          </a:p>
          <a:p>
            <a:pPr marL="171450" indent="-171450" rtl="0" eaLnBrk="1" hangingPunct="1">
              <a:spcBef>
                <a:spcPct val="0"/>
              </a:spcBef>
              <a:spcAft>
                <a:spcPts val="1225"/>
              </a:spcAft>
              <a:buFont typeface="Arial" panose="020B0604020202020204" pitchFamily="34" charset="0"/>
              <a:buChar char="•"/>
            </a:pPr>
            <a:r>
              <a:rPr lang="en-US" altLang="en-US" baseline="0" dirty="0" smtClean="0"/>
              <a:t>The inherent problem with this approach is that it limits, progressively, the time on task that learners have with progressively higher-level text and task types, as well as with specific linguistic and paralinguistic elements associated primarily with them.  The higher the level of text/task types (including the linguistic/paralinguistic elements typically associated with them), the less time-on-task learners will have with them.  Linear scope and sequence, in this way, would naturally tend to reinforce, if not in part actually to cause, an inverted pyramid of proficiency growth.</a:t>
            </a:r>
          </a:p>
          <a:p>
            <a:pPr marL="171450" indent="-171450" rtl="0" eaLnBrk="1" hangingPunct="1">
              <a:spcBef>
                <a:spcPct val="0"/>
              </a:spcBef>
              <a:spcAft>
                <a:spcPts val="1225"/>
              </a:spcAft>
              <a:buFont typeface="Arial" panose="020B0604020202020204" pitchFamily="34" charset="0"/>
              <a:buChar char="•"/>
            </a:pPr>
            <a:r>
              <a:rPr lang="en-US" altLang="en-US" baseline="0" dirty="0" smtClean="0"/>
              <a:t>Modular open architecture curriculum eliminates most elements of sequencing (albeit not all; see </a:t>
            </a:r>
            <a:r>
              <a:rPr lang="en-US" altLang="en-US" baseline="0" dirty="0" err="1" smtClean="0"/>
              <a:t>Dababneh</a:t>
            </a:r>
            <a:r>
              <a:rPr lang="en-US" altLang="en-US" baseline="0" dirty="0" smtClean="0"/>
              <a:t>, 2018 and </a:t>
            </a:r>
            <a:r>
              <a:rPr lang="en-US" altLang="en-US" baseline="0" dirty="0" err="1" smtClean="0"/>
              <a:t>Corin</a:t>
            </a:r>
            <a:r>
              <a:rPr lang="en-US" altLang="en-US" baseline="0" dirty="0" smtClean="0"/>
              <a:t>, in press), and in so doing mitigates the problematic non-inverted pyramid of time-on-task with ever higher-level text and task types and associated linguistic/paralinguistic elements. </a:t>
            </a:r>
          </a:p>
          <a:p>
            <a:pPr marL="171450" indent="-171450" rtl="0" eaLnBrk="1" hangingPunct="1">
              <a:spcBef>
                <a:spcPct val="0"/>
              </a:spcBef>
              <a:spcAft>
                <a:spcPts val="1225"/>
              </a:spcAft>
              <a:buFont typeface="Arial" panose="020B0604020202020204" pitchFamily="34" charset="0"/>
              <a:buChar char="•"/>
            </a:pPr>
            <a:r>
              <a:rPr lang="en-US" altLang="en-US" baseline="0" dirty="0" smtClean="0"/>
              <a:t>So, aside from other more obvious benefits of open architecture (including, inter alia, easier/more rapid development, deployment and modification to meet learner need), it should also, in principle, promote accelerated attainment of proficiency, especially at the upper ranges.  We will provide two illustrations of success in doing just that by means of such curriculum.  These are successes that were achieved, moreover, in otherwise adverse instructional circumstances.  </a:t>
            </a:r>
          </a:p>
          <a:p>
            <a:pPr marL="171450" indent="-171450" eaLnBrk="1" hangingPunct="1">
              <a:spcBef>
                <a:spcPct val="0"/>
              </a:spcBef>
              <a:spcAft>
                <a:spcPts val="1225"/>
              </a:spcAft>
              <a:buFont typeface="Arial" panose="020B0604020202020204" pitchFamily="34" charset="0"/>
              <a:buChar char="•"/>
            </a:pPr>
            <a:endParaRPr lang="en-US" altLang="en-US" baseline="0" dirty="0" smtClean="0"/>
          </a:p>
          <a:p>
            <a:pPr marL="0" indent="0" eaLnBrk="1" hangingPunct="1">
              <a:spcBef>
                <a:spcPct val="0"/>
              </a:spcBef>
              <a:spcAft>
                <a:spcPts val="1225"/>
              </a:spcAft>
              <a:buFont typeface="Arial" panose="020B0604020202020204" pitchFamily="34" charset="0"/>
              <a:buNone/>
            </a:pPr>
            <a:r>
              <a:rPr lang="en-US" altLang="en-US" baseline="0" dirty="0" smtClean="0"/>
              <a:t>Literature:</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Corin</a:t>
            </a:r>
            <a:r>
              <a:rPr lang="en-US" sz="1200" kern="1200" dirty="0" smtClean="0">
                <a:solidFill>
                  <a:schemeClr val="tx1"/>
                </a:solidFill>
                <a:effectLst/>
                <a:latin typeface="+mn-lt"/>
                <a:ea typeface="+mn-ea"/>
                <a:cs typeface="+mn-cs"/>
              </a:rPr>
              <a:t>, A. (in press). Foreign Language Learning Efficiency: Transformative Learning in an Outcomes-Based Environment. In Betty Lou Leaver, Dan Davidson and Christine Campbell, ed., </a:t>
            </a:r>
            <a:r>
              <a:rPr lang="en-US" sz="1200" i="1" kern="1200" dirty="0" smtClean="0">
                <a:solidFill>
                  <a:schemeClr val="tx1"/>
                </a:solidFill>
                <a:effectLst/>
                <a:latin typeface="+mn-lt"/>
                <a:ea typeface="+mn-ea"/>
                <a:cs typeface="+mn-cs"/>
              </a:rPr>
              <a:t>Transformative Language Learning and Teaching</a:t>
            </a:r>
            <a:r>
              <a:rPr lang="en-US" sz="1200" kern="1200" dirty="0" smtClean="0">
                <a:solidFill>
                  <a:schemeClr val="tx1"/>
                </a:solidFill>
                <a:effectLst/>
                <a:latin typeface="+mn-lt"/>
                <a:ea typeface="+mn-ea"/>
                <a:cs typeface="+mn-cs"/>
              </a:rPr>
              <a:t>. Submitted to Cambridge University Press.</a:t>
            </a:r>
          </a:p>
          <a:p>
            <a:pPr marL="171450" marR="0" indent="-171450" algn="l" defTabSz="914400" rtl="0" eaLnBrk="1" fontAlgn="base" latinLnBrk="0" hangingPunct="1">
              <a:lnSpc>
                <a:spcPct val="100000"/>
              </a:lnSpc>
              <a:spcBef>
                <a:spcPct val="0"/>
              </a:spcBef>
              <a:spcAft>
                <a:spcPts val="1225"/>
              </a:spcAft>
              <a:buClrTx/>
              <a:buSzTx/>
              <a:buFont typeface="Arial" panose="020B0604020202020204" pitchFamily="34" charset="0"/>
              <a:buChar char="•"/>
              <a:tabLst/>
              <a:defRPr/>
            </a:pPr>
            <a:r>
              <a:rPr lang="en-US" sz="1200" dirty="0" err="1" smtClean="0"/>
              <a:t>Dababneh</a:t>
            </a:r>
            <a:r>
              <a:rPr lang="en-US" sz="1200" dirty="0" smtClean="0"/>
              <a:t>, R. (2018). The scenario-based syllabus for the post-basic Arabic program. </a:t>
            </a:r>
            <a:r>
              <a:rPr lang="en-US" sz="1200" i="1" dirty="0" smtClean="0"/>
              <a:t>Dialog</a:t>
            </a:r>
            <a:r>
              <a:rPr lang="en-US" sz="1200" dirty="0" smtClean="0"/>
              <a:t> </a:t>
            </a:r>
            <a:r>
              <a:rPr lang="en-US" sz="1200" i="1" dirty="0" smtClean="0"/>
              <a:t>on Language Instruction</a:t>
            </a:r>
            <a:r>
              <a:rPr lang="en-US" sz="1200" dirty="0" smtClean="0"/>
              <a:t>, 28(1), pp. 13-26.</a:t>
            </a:r>
          </a:p>
          <a:p>
            <a:pPr marL="171450" indent="-171450" eaLnBrk="1" hangingPunct="1">
              <a:spcBef>
                <a:spcPct val="0"/>
              </a:spcBef>
              <a:spcAft>
                <a:spcPts val="1225"/>
              </a:spcAft>
              <a:buFont typeface="Arial" panose="020B0604020202020204" pitchFamily="34" charset="0"/>
              <a:buChar char="•"/>
            </a:pPr>
            <a:endParaRPr lang="en-US" altLang="en-US" baseline="0" dirty="0" smtClean="0"/>
          </a:p>
          <a:p>
            <a:pPr marL="171450" indent="-171450" eaLnBrk="1" hangingPunct="1">
              <a:spcBef>
                <a:spcPct val="0"/>
              </a:spcBef>
              <a:spcAft>
                <a:spcPts val="1225"/>
              </a:spcAft>
              <a:buFont typeface="Arial" panose="020B0604020202020204" pitchFamily="34" charset="0"/>
              <a:buChar char="•"/>
            </a:pPr>
            <a:endParaRPr lang="en-US" altLang="en-US" baseline="0" dirty="0" smtClean="0"/>
          </a:p>
          <a:p>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280564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does this work out?  Let’s first examine</a:t>
            </a:r>
            <a:r>
              <a:rPr lang="en-US" baseline="0" dirty="0" smtClean="0"/>
              <a:t> an (over-simplified, to be sure) schematic of how the non-inverted pyramid works in practice…</a:t>
            </a:r>
          </a:p>
          <a:p>
            <a:r>
              <a:rPr lang="en-US" baseline="0" dirty="0" smtClean="0"/>
              <a:t>Let’s bear in mind that this progression refers not just to task types, but also to the text types associated with them, as well as to the sequenced introduction of vocabulary, phraseology, syntax, discourse structure, socio-cultural elements, etc., associated with ever higher-level text and task types.  </a:t>
            </a:r>
          </a:p>
          <a:p>
            <a:endParaRPr lang="en-US" baseline="0" dirty="0" smtClean="0"/>
          </a:p>
          <a:p>
            <a:r>
              <a:rPr lang="en-US" baseline="0" dirty="0" smtClean="0"/>
              <a:t>Now, let’s say that instead of carrying out your progression between the first and last day of the course, you shorten it to progressing from lowest to highest level between the first and last day of the month, after which you begin the same progression all over again.  Or, instead of abbreviating the progression to monthly cycles, you reduce it to weekly, daily, or even hourly cycles.</a:t>
            </a: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176827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yields a cyclic progression as</a:t>
            </a:r>
            <a:r>
              <a:rPr lang="en-US" baseline="0" dirty="0" smtClean="0"/>
              <a:t> portrayed in this slide.</a:t>
            </a:r>
          </a:p>
          <a:p>
            <a:pPr marL="171450" indent="-171450" rtl="0">
              <a:buFont typeface="Arial" panose="020B0604020202020204" pitchFamily="34" charset="0"/>
              <a:buChar char="•"/>
            </a:pPr>
            <a:r>
              <a:rPr lang="en-US" baseline="0" dirty="0" smtClean="0"/>
              <a:t>I refer to this as vertical spiraling.  It consists of a cyclic repetition of series of tasks/activities of ever-increasing complexity based on authentic materials. In each iteration learners achieve greater skill in performing tasks and working with texts at each level, either within or across differing content areas.  </a:t>
            </a:r>
          </a:p>
          <a:p>
            <a:pPr marL="171450" indent="-171450" rtl="0">
              <a:buFont typeface="Arial" panose="020B0604020202020204" pitchFamily="34" charset="0"/>
              <a:buChar char="•"/>
            </a:pPr>
            <a:r>
              <a:rPr lang="en-US" baseline="0" dirty="0" smtClean="0"/>
              <a:t>Compare this to the “traditional” concept of spiraling as a principle of curricular organization, which is based on a periodic recycling of content areas.  During each iteration, learners achieve greater breadth and depth of understanding.  Here, instead of cycling through content areas, we are cycling through levels of task complexity.</a:t>
            </a:r>
          </a:p>
          <a:p>
            <a:pPr marL="171450" indent="-171450" rtl="0">
              <a:buFont typeface="Arial" panose="020B0604020202020204" pitchFamily="34" charset="0"/>
              <a:buChar char="•"/>
            </a:pPr>
            <a:r>
              <a:rPr lang="en-US" baseline="0" dirty="0" smtClean="0"/>
              <a:t>Within a vertical spiraling approach, learners’ exposure to, and time-on-task with, higher-level text and task types and associated linguistic and paralinguistic elements naturally approaches their exposure to, and time-on-task working with, lower-level text and task types.</a:t>
            </a:r>
          </a:p>
          <a:p>
            <a:pPr marL="171450" indent="-171450" rtl="0">
              <a:buFont typeface="Arial" panose="020B0604020202020204" pitchFamily="34" charset="0"/>
              <a:buChar char="•"/>
            </a:pPr>
            <a:r>
              <a:rPr lang="en-US" baseline="0" dirty="0" smtClean="0"/>
              <a:t>To be sure, during early iterations, learners’ performance with higher-level text and task types is limited, even rudimentary.  The approach seeks to incrementally increase levels of performance at each task level and with texts of each level.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10774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Vertical</a:t>
            </a:r>
            <a:r>
              <a:rPr lang="en-US" baseline="0" dirty="0" smtClean="0"/>
              <a:t> spiraling thus promotes, and explicitly “programs” into the curriculum, a phenomenon (illustrated by Clifford’s [2016, 230] bucket analogy) that occurs during L2 learning presumably regardless of instructional/curricular approach, only less systematically.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Literature: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Clifford, Ray. (2016). A Rationale for Criterion-Referenced Proficiency Testing. </a:t>
            </a:r>
            <a:r>
              <a:rPr lang="en-US" sz="1200" i="1" kern="1200" dirty="0" smtClean="0">
                <a:solidFill>
                  <a:schemeClr val="tx1"/>
                </a:solidFill>
                <a:effectLst/>
                <a:latin typeface="+mn-lt"/>
                <a:ea typeface="+mn-ea"/>
                <a:cs typeface="+mn-cs"/>
              </a:rPr>
              <a:t>Foreign Language Annals</a:t>
            </a:r>
            <a:r>
              <a:rPr lang="en-US" sz="1200" kern="1200" dirty="0" smtClean="0">
                <a:solidFill>
                  <a:schemeClr val="tx1"/>
                </a:solidFill>
                <a:effectLst/>
                <a:latin typeface="+mn-lt"/>
                <a:ea typeface="+mn-ea"/>
                <a:cs typeface="+mn-cs"/>
              </a:rPr>
              <a:t>, Vol. 49, </a:t>
            </a:r>
            <a:r>
              <a:rPr lang="en-US" sz="1200" kern="1200" dirty="0" err="1" smtClean="0">
                <a:solidFill>
                  <a:schemeClr val="tx1"/>
                </a:solidFill>
                <a:effectLst/>
                <a:latin typeface="+mn-lt"/>
                <a:ea typeface="+mn-ea"/>
                <a:cs typeface="+mn-cs"/>
              </a:rPr>
              <a:t>Iss</a:t>
            </a:r>
            <a:r>
              <a:rPr lang="en-US" sz="1200" kern="1200" dirty="0" smtClean="0">
                <a:solidFill>
                  <a:schemeClr val="tx1"/>
                </a:solidFill>
                <a:effectLst/>
                <a:latin typeface="+mn-lt"/>
                <a:ea typeface="+mn-ea"/>
                <a:cs typeface="+mn-cs"/>
              </a:rPr>
              <a:t>. 2, pp. 224–234. DOI: 10.1111/flan.12201</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693EF7-E7CB-4FEB-A2E7-5F7EAAF2AB03}" type="slidenum">
              <a:rPr lang="en-US" altLang="en-US" smtClean="0">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1019066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10" descr="titlepage_Graphic.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0" y="3200400"/>
            <a:ext cx="301148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95403"/>
            <a:ext cx="7772400" cy="1470025"/>
          </a:xfrm>
        </p:spPr>
        <p:txBody>
          <a:bodyPr/>
          <a:lstStyle>
            <a:lvl1pPr>
              <a:defRPr>
                <a:solidFill>
                  <a:srgbClr val="3432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solidFill>
                  <a:srgbClr val="343233"/>
                </a:solidFill>
              </a:defRPr>
            </a:lvl1pPr>
          </a:lstStyle>
          <a:p>
            <a:pPr>
              <a:defRPr/>
            </a:pPr>
            <a:fld id="{88166B47-A5B8-4E0A-AF93-FAE7B578A6FC}" type="datetime1">
              <a:rPr lang="en-US" altLang="en-US"/>
              <a:pPr>
                <a:defRPr/>
              </a:pPr>
              <a:t>5/28/2020</a:t>
            </a:fld>
            <a:endParaRPr lang="en-US" altLang="en-US" dirty="0"/>
          </a:p>
        </p:txBody>
      </p:sp>
    </p:spTree>
    <p:extLst>
      <p:ext uri="{BB962C8B-B14F-4D97-AF65-F5344CB8AC3E}">
        <p14:creationId xmlns:p14="http://schemas.microsoft.com/office/powerpoint/2010/main" val="62634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D75633-7957-46FC-BC2C-3DB18E80210A}" type="datetime1">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D8245C-5E6A-411C-8567-7F7726F2D56F}" type="slidenum">
              <a:rPr lang="en-US" altLang="en-US"/>
              <a:pPr>
                <a:defRPr/>
              </a:pPr>
              <a:t>‹#›</a:t>
            </a:fld>
            <a:endParaRPr lang="en-US" altLang="en-US" dirty="0"/>
          </a:p>
        </p:txBody>
      </p:sp>
    </p:spTree>
    <p:extLst>
      <p:ext uri="{BB962C8B-B14F-4D97-AF65-F5344CB8AC3E}">
        <p14:creationId xmlns:p14="http://schemas.microsoft.com/office/powerpoint/2010/main" val="5641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5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42BB6B-0E40-4D9C-B433-3CFDE3566ED9}" type="datetime1">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814255-279A-4197-B69F-113D22FFFE6F}" type="slidenum">
              <a:rPr lang="en-US" altLang="en-US"/>
              <a:pPr>
                <a:defRPr/>
              </a:pPr>
              <a:t>‹#›</a:t>
            </a:fld>
            <a:endParaRPr lang="en-US" altLang="en-US" dirty="0"/>
          </a:p>
        </p:txBody>
      </p:sp>
    </p:spTree>
    <p:extLst>
      <p:ext uri="{BB962C8B-B14F-4D97-AF65-F5344CB8AC3E}">
        <p14:creationId xmlns:p14="http://schemas.microsoft.com/office/powerpoint/2010/main" val="254709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2051E6E-3AFE-40B3-9065-6F198C5E63EC}" type="datetime1">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5FDB80-CCF1-41EC-9BBC-7F609E089C8D}" type="slidenum">
              <a:rPr lang="en-US" altLang="en-US"/>
              <a:pPr>
                <a:defRPr/>
              </a:pPr>
              <a:t>‹#›</a:t>
            </a:fld>
            <a:endParaRPr lang="en-US" altLang="en-US" dirty="0"/>
          </a:p>
        </p:txBody>
      </p:sp>
    </p:spTree>
    <p:extLst>
      <p:ext uri="{BB962C8B-B14F-4D97-AF65-F5344CB8AC3E}">
        <p14:creationId xmlns:p14="http://schemas.microsoft.com/office/powerpoint/2010/main" val="90273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45" y="2514601"/>
            <a:ext cx="668654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1945" y="4777470"/>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2" y="432390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8" y="4529631"/>
            <a:ext cx="584825"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708"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708"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708"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708"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708"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706"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5/28/2020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FBC1B73-4A1E-47EA-BAE1-45D5FC24472F}" type="datetime1">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A4DE85-D5EF-451D-B1F8-16D6591BF223}" type="slidenum">
              <a:rPr lang="en-US" altLang="en-US"/>
              <a:pPr>
                <a:defRPr/>
              </a:pPr>
              <a:t>‹#›</a:t>
            </a:fld>
            <a:endParaRPr lang="en-US" altLang="en-US" dirty="0"/>
          </a:p>
        </p:txBody>
      </p:sp>
    </p:spTree>
    <p:extLst>
      <p:ext uri="{BB962C8B-B14F-4D97-AF65-F5344CB8AC3E}">
        <p14:creationId xmlns:p14="http://schemas.microsoft.com/office/powerpoint/2010/main" val="2992556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2"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402"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5" name="Date Placeholder 4"/>
          <p:cNvSpPr>
            <a:spLocks noGrp="1"/>
          </p:cNvSpPr>
          <p:nvPr>
            <p:ph type="dt" sz="half" idx="10"/>
          </p:nvPr>
        </p:nvSpPr>
        <p:spPr/>
        <p:txBody>
          <a:bodyPr/>
          <a:lstStyle>
            <a:lvl1pPr defTabSz="914400" eaLnBrk="0" hangingPunct="0">
              <a:defRPr>
                <a:latin typeface="Arial" pitchFamily="34" charset="0"/>
              </a:defRPr>
            </a:lvl1pPr>
          </a:lstStyle>
          <a:p>
            <a:fld id="{C9305988-E5F0-43EF-9B2F-25DE8B25BCBB}" type="datetimeFigureOut">
              <a:rPr lang="en-US" altLang="en-US"/>
              <a:pPr/>
              <a:t>5/28/2020</a:t>
            </a:fld>
            <a:endParaRPr lang="en-US" altLang="en-US"/>
          </a:p>
        </p:txBody>
      </p:sp>
      <p:sp>
        <p:nvSpPr>
          <p:cNvPr id="6" name="Footer Placeholder 5"/>
          <p:cNvSpPr>
            <a:spLocks noGrp="1"/>
          </p:cNvSpPr>
          <p:nvPr>
            <p:ph type="ftr" sz="quarter" idx="11"/>
          </p:nvPr>
        </p:nvSpPr>
        <p:spPr/>
        <p:txBody>
          <a:bodyPr/>
          <a:lstStyle>
            <a:lvl1pPr defTabSz="914400" eaLnBrk="0" hangingPunct="0">
              <a:defRPr>
                <a:latin typeface="Arial" pitchFamily="34" charset="0"/>
              </a:defRPr>
            </a:lvl1pPr>
          </a:lstStyle>
          <a:p>
            <a:endParaRPr lang="en-US" altLang="en-US"/>
          </a:p>
        </p:txBody>
      </p:sp>
      <p:sp>
        <p:nvSpPr>
          <p:cNvPr id="7" name="Slide Number Placeholder 6"/>
          <p:cNvSpPr>
            <a:spLocks noGrp="1"/>
          </p:cNvSpPr>
          <p:nvPr>
            <p:ph type="sldNum" sz="quarter" idx="12"/>
          </p:nvPr>
        </p:nvSpPr>
        <p:spPr/>
        <p:txBody>
          <a:bodyPr/>
          <a:lstStyle>
            <a:lvl1pPr defTabSz="914400" eaLnBrk="0" hangingPunct="0">
              <a:defRPr>
                <a:latin typeface="Arial" pitchFamily="34" charset="0"/>
              </a:defRPr>
            </a:lvl1pPr>
          </a:lstStyle>
          <a:p>
            <a:fld id="{7F94D9F3-F846-4A18-AF3D-8E5F5D4EED83}" type="slidenum">
              <a:rPr lang="en-US" altLang="en-US"/>
              <a:pPr/>
              <a:t>‹#›</a:t>
            </a:fld>
            <a:endParaRPr lang="en-US" altLang="en-US"/>
          </a:p>
        </p:txBody>
      </p:sp>
    </p:spTree>
    <p:extLst>
      <p:ext uri="{BB962C8B-B14F-4D97-AF65-F5344CB8AC3E}">
        <p14:creationId xmlns:p14="http://schemas.microsoft.com/office/powerpoint/2010/main" val="1017993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defTabSz="914400" eaLnBrk="0" hangingPunct="0">
              <a:defRPr>
                <a:latin typeface="Arial" pitchFamily="34" charset="0"/>
              </a:defRPr>
            </a:lvl1pPr>
          </a:lstStyle>
          <a:p>
            <a:fld id="{01F0BB85-F89B-42BC-BF9B-5583CE51283B}" type="datetimeFigureOut">
              <a:rPr lang="en-US" altLang="en-US"/>
              <a:pPr/>
              <a:t>5/28/2020</a:t>
            </a:fld>
            <a:endParaRPr lang="en-US" altLang="en-US"/>
          </a:p>
        </p:txBody>
      </p:sp>
      <p:sp>
        <p:nvSpPr>
          <p:cNvPr id="5" name="Footer Placeholder 4"/>
          <p:cNvSpPr>
            <a:spLocks noGrp="1"/>
          </p:cNvSpPr>
          <p:nvPr>
            <p:ph type="ftr" sz="quarter" idx="11"/>
          </p:nvPr>
        </p:nvSpPr>
        <p:spPr/>
        <p:txBody>
          <a:bodyPr/>
          <a:lstStyle>
            <a:lvl1pPr defTabSz="914400" eaLnBrk="0" hangingPunct="0">
              <a:defRPr>
                <a:latin typeface="Arial" pitchFamily="34" charset="0"/>
              </a:defRPr>
            </a:lvl1pPr>
          </a:lstStyle>
          <a:p>
            <a:endParaRPr lang="en-US" altLang="en-US"/>
          </a:p>
        </p:txBody>
      </p:sp>
      <p:sp>
        <p:nvSpPr>
          <p:cNvPr id="6" name="Slide Number Placeholder 5"/>
          <p:cNvSpPr>
            <a:spLocks noGrp="1"/>
          </p:cNvSpPr>
          <p:nvPr>
            <p:ph type="sldNum" sz="quarter" idx="12"/>
          </p:nvPr>
        </p:nvSpPr>
        <p:spPr/>
        <p:txBody>
          <a:bodyPr/>
          <a:lstStyle>
            <a:lvl1pPr defTabSz="914400" eaLnBrk="0" hangingPunct="0">
              <a:defRPr>
                <a:latin typeface="Arial" pitchFamily="34" charset="0"/>
              </a:defRPr>
            </a:lvl1pPr>
          </a:lstStyle>
          <a:p>
            <a:fld id="{D0D5D526-9E20-4B5B-8E8B-5BA6AEAC2ECD}" type="slidenum">
              <a:rPr lang="en-US" altLang="en-US"/>
              <a:pPr/>
              <a:t>‹#›</a:t>
            </a:fld>
            <a:endParaRPr lang="en-US" altLang="en-US"/>
          </a:p>
        </p:txBody>
      </p:sp>
    </p:spTree>
    <p:extLst>
      <p:ext uri="{BB962C8B-B14F-4D97-AF65-F5344CB8AC3E}">
        <p14:creationId xmlns:p14="http://schemas.microsoft.com/office/powerpoint/2010/main" val="422823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916C0872-A542-4F9F-99DC-F90506D51EA9}" type="slidenum">
              <a:rPr lang="en-US"/>
              <a:pPr>
                <a:defRPr/>
              </a:pPr>
              <a:t>‹#›</a:t>
            </a:fld>
            <a:endParaRPr lang="en-US"/>
          </a:p>
        </p:txBody>
      </p:sp>
    </p:spTree>
    <p:extLst>
      <p:ext uri="{BB962C8B-B14F-4D97-AF65-F5344CB8AC3E}">
        <p14:creationId xmlns:p14="http://schemas.microsoft.com/office/powerpoint/2010/main" val="1935786062"/>
      </p:ext>
    </p:extLst>
  </p:cSld>
  <p:clrMapOvr>
    <a:masterClrMapping/>
  </p:clrMapOvr>
  <p:transition spd="med">
    <p:randomBa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10" descr="titlepage_Graphi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0" y="1936750"/>
            <a:ext cx="301148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95400"/>
            <a:ext cx="7772400" cy="1470025"/>
          </a:xfrm>
        </p:spPr>
        <p:txBody>
          <a:bodyPr/>
          <a:lstStyle>
            <a:lvl1pPr>
              <a:defRPr>
                <a:solidFill>
                  <a:srgbClr val="343233"/>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solidFill>
                  <a:srgbClr val="343233"/>
                </a:solidFill>
              </a:defRPr>
            </a:lvl1pPr>
          </a:lstStyle>
          <a:p>
            <a:pPr>
              <a:defRPr/>
            </a:pPr>
            <a:fld id="{2E928A74-C192-41CE-A651-75B2344CC204}" type="datetime1">
              <a:rPr lang="en-US" altLang="en-US"/>
              <a:pPr>
                <a:defRPr/>
              </a:pPr>
              <a:t>5/28/2020</a:t>
            </a:fld>
            <a:endParaRPr lang="en-US" altLang="en-US"/>
          </a:p>
        </p:txBody>
      </p:sp>
    </p:spTree>
    <p:extLst>
      <p:ext uri="{BB962C8B-B14F-4D97-AF65-F5344CB8AC3E}">
        <p14:creationId xmlns:p14="http://schemas.microsoft.com/office/powerpoint/2010/main" val="745797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F1B9281C-8B83-4B1C-ACA5-7A4C9C34EBF1}" type="datetime1">
              <a:rPr lang="en-US" altLang="en-US"/>
              <a:pPr>
                <a:defRPr/>
              </a:pPr>
              <a:t>5/28/2020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21E02DB-56D9-4EBD-8913-36D1747CA565}" type="slidenum">
              <a:rPr lang="en-US" altLang="en-US"/>
              <a:pPr>
                <a:defRPr/>
              </a:pPr>
              <a:t>‹#›</a:t>
            </a:fld>
            <a:endParaRPr lang="en-US" altLang="en-US"/>
          </a:p>
        </p:txBody>
      </p:sp>
    </p:spTree>
    <p:extLst>
      <p:ext uri="{BB962C8B-B14F-4D97-AF65-F5344CB8AC3E}">
        <p14:creationId xmlns:p14="http://schemas.microsoft.com/office/powerpoint/2010/main" val="2464775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0EEE9-2343-457A-A597-88403393C224}" type="datetime1">
              <a:rPr lang="en-US" altLang="en-US"/>
              <a:pPr>
                <a:defRPr/>
              </a:pPr>
              <a:t>5/28/2020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701D5BB9-E9F4-4BF8-ADBA-AA97852DAA94}" type="slidenum">
              <a:rPr lang="en-US" altLang="en-US"/>
              <a:pPr>
                <a:defRPr/>
              </a:pPr>
              <a:t>‹#›</a:t>
            </a:fld>
            <a:endParaRPr lang="en-US" altLang="en-US"/>
          </a:p>
        </p:txBody>
      </p:sp>
    </p:spTree>
    <p:extLst>
      <p:ext uri="{BB962C8B-B14F-4D97-AF65-F5344CB8AC3E}">
        <p14:creationId xmlns:p14="http://schemas.microsoft.com/office/powerpoint/2010/main" val="3349432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6494E1-6027-4583-8A4D-684995E9CD77}" type="datetime1">
              <a:rPr lang="en-US" altLang="en-US"/>
              <a:pPr>
                <a:defRPr/>
              </a:pPr>
              <a:t>5/28/2020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D3DC723C-FD4D-4623-AD8F-D4414D91CA5E}" type="slidenum">
              <a:rPr lang="en-US" altLang="en-US"/>
              <a:pPr>
                <a:defRPr/>
              </a:pPr>
              <a:t>‹#›</a:t>
            </a:fld>
            <a:endParaRPr lang="en-US" altLang="en-US"/>
          </a:p>
        </p:txBody>
      </p:sp>
    </p:spTree>
    <p:extLst>
      <p:ext uri="{BB962C8B-B14F-4D97-AF65-F5344CB8AC3E}">
        <p14:creationId xmlns:p14="http://schemas.microsoft.com/office/powerpoint/2010/main" val="227321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3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11C0B5-0B22-41CE-BBB5-156D7273587C}" type="datetime1">
              <a:rPr lang="en-US" altLang="en-US"/>
              <a:pPr>
                <a:defRPr/>
              </a:pPr>
              <a:t>5/28/2020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43ED4E-8F57-4234-B05E-D719073F2E48}" type="slidenum">
              <a:rPr lang="en-US" altLang="en-US"/>
              <a:pPr>
                <a:defRPr/>
              </a:pPr>
              <a:t>‹#›</a:t>
            </a:fld>
            <a:endParaRPr lang="en-US" altLang="en-US" dirty="0"/>
          </a:p>
        </p:txBody>
      </p:sp>
    </p:spTree>
    <p:extLst>
      <p:ext uri="{BB962C8B-B14F-4D97-AF65-F5344CB8AC3E}">
        <p14:creationId xmlns:p14="http://schemas.microsoft.com/office/powerpoint/2010/main" val="269623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E72210-3375-48BE-89D5-0195AAEF71C3}" type="datetime1">
              <a:rPr lang="en-US" altLang="en-US"/>
              <a:pPr>
                <a:defRPr/>
              </a:pPr>
              <a:t>5/28/2020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A945AD-BDAD-4C24-9EBE-A9414488D2F5}" type="slidenum">
              <a:rPr lang="en-US" altLang="en-US"/>
              <a:pPr>
                <a:defRPr/>
              </a:pPr>
              <a:t>‹#›</a:t>
            </a:fld>
            <a:endParaRPr lang="en-US" altLang="en-US" dirty="0"/>
          </a:p>
        </p:txBody>
      </p:sp>
    </p:spTree>
    <p:extLst>
      <p:ext uri="{BB962C8B-B14F-4D97-AF65-F5344CB8AC3E}">
        <p14:creationId xmlns:p14="http://schemas.microsoft.com/office/powerpoint/2010/main" val="375092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1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21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1BD4715-6B22-4768-8F8C-ECE4A1FEA60B}" type="datetime1">
              <a:rPr lang="en-US" altLang="en-US"/>
              <a:pPr>
                <a:defRPr/>
              </a:pPr>
              <a:t>5/28/2020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109F230-0BF5-4DFB-8DBC-FB2C4A491576}" type="slidenum">
              <a:rPr lang="en-US" altLang="en-US"/>
              <a:pPr>
                <a:defRPr/>
              </a:pPr>
              <a:t>‹#›</a:t>
            </a:fld>
            <a:endParaRPr lang="en-US" altLang="en-US" dirty="0"/>
          </a:p>
        </p:txBody>
      </p:sp>
    </p:spTree>
    <p:extLst>
      <p:ext uri="{BB962C8B-B14F-4D97-AF65-F5344CB8AC3E}">
        <p14:creationId xmlns:p14="http://schemas.microsoft.com/office/powerpoint/2010/main" val="180542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96D116D-D87B-40D8-A85A-5B64CCDC0A58}" type="datetime1">
              <a:rPr lang="en-US" altLang="en-US"/>
              <a:pPr>
                <a:defRPr/>
              </a:pPr>
              <a:t>5/28/2020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4A67AC7-0F01-44FA-86C8-D4D428564E1B}" type="slidenum">
              <a:rPr lang="en-US" altLang="en-US"/>
              <a:pPr>
                <a:defRPr/>
              </a:pPr>
              <a:t>‹#›</a:t>
            </a:fld>
            <a:endParaRPr lang="en-US" altLang="en-US" dirty="0"/>
          </a:p>
        </p:txBody>
      </p:sp>
    </p:spTree>
    <p:extLst>
      <p:ext uri="{BB962C8B-B14F-4D97-AF65-F5344CB8AC3E}">
        <p14:creationId xmlns:p14="http://schemas.microsoft.com/office/powerpoint/2010/main" val="69837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7F38D5-77FC-40D0-8BD9-87CB2AF949BE}" type="datetime1">
              <a:rPr lang="en-US" altLang="en-US"/>
              <a:pPr>
                <a:defRPr/>
              </a:pPr>
              <a:t>5/28/2020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EDA7530-D3D1-4B76-9E20-76D1D6368227}" type="slidenum">
              <a:rPr lang="en-US" altLang="en-US"/>
              <a:pPr>
                <a:defRPr/>
              </a:pPr>
              <a:t>‹#›</a:t>
            </a:fld>
            <a:endParaRPr lang="en-US" altLang="en-US" dirty="0"/>
          </a:p>
        </p:txBody>
      </p:sp>
    </p:spTree>
    <p:extLst>
      <p:ext uri="{BB962C8B-B14F-4D97-AF65-F5344CB8AC3E}">
        <p14:creationId xmlns:p14="http://schemas.microsoft.com/office/powerpoint/2010/main" val="11973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1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8D95E9-23AD-4EB4-9418-2E140F8C45EA}" type="datetime1">
              <a:rPr lang="en-US" altLang="en-US"/>
              <a:pPr>
                <a:defRPr/>
              </a:pPr>
              <a:t>5/28/2020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63C2E4-399A-491C-BBE6-F173465386E3}" type="slidenum">
              <a:rPr lang="en-US" altLang="en-US"/>
              <a:pPr>
                <a:defRPr/>
              </a:pPr>
              <a:t>‹#›</a:t>
            </a:fld>
            <a:endParaRPr lang="en-US" altLang="en-US" dirty="0"/>
          </a:p>
        </p:txBody>
      </p:sp>
    </p:spTree>
    <p:extLst>
      <p:ext uri="{BB962C8B-B14F-4D97-AF65-F5344CB8AC3E}">
        <p14:creationId xmlns:p14="http://schemas.microsoft.com/office/powerpoint/2010/main" val="107543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F638C90-DE0B-4F23-B38D-B14594BD1542}" type="datetime1">
              <a:rPr lang="en-US" altLang="en-US"/>
              <a:pPr>
                <a:defRPr/>
              </a:pPr>
              <a:t>5/28/2020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FF3693-60FA-413E-BCEC-370054FE662D}" type="slidenum">
              <a:rPr lang="en-US" altLang="en-US"/>
              <a:pPr>
                <a:defRPr/>
              </a:pPr>
              <a:t>‹#›</a:t>
            </a:fld>
            <a:endParaRPr lang="en-US" altLang="en-US" dirty="0"/>
          </a:p>
        </p:txBody>
      </p:sp>
    </p:spTree>
    <p:extLst>
      <p:ext uri="{BB962C8B-B14F-4D97-AF65-F5344CB8AC3E}">
        <p14:creationId xmlns:p14="http://schemas.microsoft.com/office/powerpoint/2010/main" val="3042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3.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6.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7.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8.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9.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7.jpeg"/><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6.xml"/><Relationship Id="rId1" Type="http://schemas.openxmlformats.org/officeDocument/2006/relationships/slideLayout" Target="../slideLayouts/slideLayout23.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7.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D9D9D9"/>
          </a:fgClr>
          <a:bgClr>
            <a:srgbClr val="F5F8FA"/>
          </a:bgClr>
        </a:patt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22"/>
            <a:ext cx="91709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3716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Arial Bold Italic 40pt Black</a:t>
            </a:r>
          </a:p>
        </p:txBody>
      </p:sp>
      <p:sp>
        <p:nvSpPr>
          <p:cNvPr id="1028" name="Text Placeholder 2"/>
          <p:cNvSpPr>
            <a:spLocks noGrp="1"/>
          </p:cNvSpPr>
          <p:nvPr>
            <p:ph type="body" idx="1"/>
          </p:nvPr>
        </p:nvSpPr>
        <p:spPr bwMode="auto">
          <a:xfrm>
            <a:off x="457200" y="1752602"/>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75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anose="020F0502020204030204" pitchFamily="34" charset="0"/>
                <a:cs typeface="Arial" panose="020B0604020202020204" pitchFamily="34" charset="0"/>
              </a:defRPr>
            </a:lvl1pPr>
          </a:lstStyle>
          <a:p>
            <a:pPr>
              <a:defRPr/>
            </a:pPr>
            <a:fld id="{F78A4F5F-4D07-4D68-8D4E-88174BABF5B9}" type="datetime1">
              <a:rPr lang="en-US" altLang="en-US"/>
              <a:pPr>
                <a:defRPr/>
              </a:pPr>
              <a:t>5/28/2020</a:t>
            </a:fld>
            <a:endParaRPr lang="en-US" altLang="en-US" dirty="0"/>
          </a:p>
        </p:txBody>
      </p:sp>
      <p:sp>
        <p:nvSpPr>
          <p:cNvPr id="5" name="Footer Placeholder 4"/>
          <p:cNvSpPr>
            <a:spLocks noGrp="1"/>
          </p:cNvSpPr>
          <p:nvPr>
            <p:ph type="ftr" sz="quarter" idx="3"/>
          </p:nvPr>
        </p:nvSpPr>
        <p:spPr>
          <a:xfrm>
            <a:off x="3124200" y="635675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charset="0"/>
                <a:ea typeface="ＭＳ Ｐゴシック"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7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cs typeface="Arial" panose="020B0604020202020204" pitchFamily="34" charset="0"/>
              </a:defRPr>
            </a:lvl1pPr>
          </a:lstStyle>
          <a:p>
            <a:pPr>
              <a:defRPr/>
            </a:pPr>
            <a:fld id="{931EFA64-1E5B-4FFC-BD38-C636A5E6F34E}" type="slidenum">
              <a:rPr lang="en-US" altLang="en-US"/>
              <a:pPr>
                <a:defRPr/>
              </a:pPr>
              <a:t>‹#›</a:t>
            </a:fld>
            <a:endParaRPr lang="en-US" altLang="en-US" dirty="0"/>
          </a:p>
        </p:txBody>
      </p:sp>
      <p:pic>
        <p:nvPicPr>
          <p:cNvPr id="1032" name="Picture 3" descr="DLI crest.png"/>
          <p:cNvPicPr>
            <a:picLocks noChangeAspect="1"/>
          </p:cNvPicPr>
          <p:nvPr userDrawn="1"/>
        </p:nvPicPr>
        <p:blipFill>
          <a:blip r:embed="rId15" cstate="print"/>
          <a:srcRect/>
          <a:stretch>
            <a:fillRect/>
          </a:stretch>
        </p:blipFill>
        <p:spPr bwMode="auto">
          <a:xfrm>
            <a:off x="304800" y="152400"/>
            <a:ext cx="914400" cy="1219200"/>
          </a:xfrm>
          <a:prstGeom prst="rect">
            <a:avLst/>
          </a:prstGeom>
          <a:noFill/>
          <a:ln>
            <a:noFill/>
          </a:ln>
          <a:effectLst>
            <a:outerShdw blurRad="63500" dist="38100" dir="8100000" algn="tr" rotWithShape="0">
              <a:srgbClr val="000000">
                <a:alpha val="39998"/>
              </a:srgbClr>
            </a:outerShdw>
          </a:effectLst>
          <a:extLst/>
        </p:spPr>
      </p:pic>
      <p:sp>
        <p:nvSpPr>
          <p:cNvPr id="10" name="Title Placeholder 1"/>
          <p:cNvSpPr txBox="1">
            <a:spLocks/>
          </p:cNvSpPr>
          <p:nvPr userDrawn="1"/>
        </p:nvSpPr>
        <p:spPr bwMode="auto">
          <a:xfrm>
            <a:off x="0" y="-76200"/>
            <a:ext cx="9220200" cy="533400"/>
          </a:xfrm>
          <a:prstGeom prst="rect">
            <a:avLst/>
          </a:prstGeom>
          <a:noFill/>
          <a:ln>
            <a:noFill/>
          </a:ln>
          <a:extLst/>
        </p:spPr>
        <p:txBody>
          <a:bodyPr anchor="ctr"/>
          <a:lstStyle>
            <a:lvl1pPr algn="ctr" rtl="0" eaLnBrk="0" fontAlgn="base" hangingPunct="0">
              <a:spcBef>
                <a:spcPct val="0"/>
              </a:spcBef>
              <a:spcAft>
                <a:spcPct val="0"/>
              </a:spcAft>
              <a:defRPr sz="4000" b="1" i="1"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1200" i="0" dirty="0">
                <a:solidFill>
                  <a:srgbClr val="612059"/>
                </a:solidFill>
                <a:latin typeface="Times New Roman"/>
                <a:cs typeface="Times New Roman"/>
              </a:rPr>
              <a:t>DEFENSE LANGUAGE INSTITUTE FOREIGN LANGUAGE CENTER</a:t>
            </a:r>
          </a:p>
        </p:txBody>
      </p:sp>
    </p:spTree>
    <p:extLst>
      <p:ext uri="{BB962C8B-B14F-4D97-AF65-F5344CB8AC3E}">
        <p14:creationId xmlns:p14="http://schemas.microsoft.com/office/powerpoint/2010/main" val="105048011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hf hdr="0" ftr="0"/>
  <p:txStyles>
    <p:titleStyle>
      <a:lvl1pPr algn="ctr" rtl="0" eaLnBrk="0" fontAlgn="base" hangingPunct="0">
        <a:spcBef>
          <a:spcPct val="0"/>
        </a:spcBef>
        <a:spcAft>
          <a:spcPct val="0"/>
        </a:spcAft>
        <a:defRPr sz="3000" b="1" i="1" kern="1200">
          <a:solidFill>
            <a:srgbClr val="343233"/>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3000" b="1" i="1">
          <a:solidFill>
            <a:srgbClr val="343233"/>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3000" b="1" i="1">
          <a:solidFill>
            <a:srgbClr val="343233"/>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3000" b="1" i="1">
          <a:solidFill>
            <a:srgbClr val="343233"/>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3000" b="1" i="1">
          <a:solidFill>
            <a:srgbClr val="343233"/>
          </a:solidFill>
          <a:latin typeface="Arial" charset="0"/>
          <a:ea typeface="MS PGothic" panose="020B0600070205080204" pitchFamily="34" charset="-128"/>
          <a:cs typeface="Arial"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343233"/>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343233"/>
          </a:solidFill>
          <a:latin typeface="+mn-lt"/>
          <a:ea typeface="MS PGothic" panose="020B0600070205080204"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343233"/>
          </a:solidFill>
          <a:latin typeface="+mn-lt"/>
          <a:ea typeface="MS PGothic" panose="020B0600070205080204"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343233"/>
          </a:solidFill>
          <a:latin typeface="+mn-lt"/>
          <a:ea typeface="MS PGothic" panose="020B0600070205080204"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343233"/>
          </a:solidFill>
          <a:latin typeface="+mn-lt"/>
          <a:ea typeface="MS PGothic" panose="020B0600070205080204"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4990"/>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4972"/>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4952"/>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4930"/>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4906"/>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4880"/>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4852"/>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49" y="5934822"/>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8"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B61BEF0D-F0BB-DE4B-95CE-6DB70DBA9567}" type="datetimeFigureOut">
              <a:rPr lang="en-US" dirty="0">
                <a:solidFill>
                  <a:prstClr val="black">
                    <a:tint val="75000"/>
                  </a:prstClr>
                </a:solidFill>
                <a:latin typeface="Century Gothic" panose="020B0502020202020204"/>
                <a:ea typeface="+mn-ea"/>
              </a:rPr>
              <a:pPr defTabSz="457200" eaLnBrk="1" fontAlgn="auto" hangingPunct="1">
                <a:spcBef>
                  <a:spcPts val="0"/>
                </a:spcBef>
                <a:spcAft>
                  <a:spcPts val="0"/>
                </a:spcAft>
              </a:pPr>
              <a:t>5/28/2020</a:t>
            </a:fld>
            <a:endParaRPr lang="en-US" dirty="0">
              <a:solidFill>
                <a:prstClr val="black">
                  <a:tint val="75000"/>
                </a:prstClr>
              </a:solidFill>
              <a:latin typeface="Century Gothic" panose="020B0502020202020204"/>
              <a:ea typeface="+mn-ea"/>
            </a:endParaRPr>
          </a:p>
        </p:txBody>
      </p:sp>
      <p:sp>
        <p:nvSpPr>
          <p:cNvPr id="5" name="Footer Placeholder 4"/>
          <p:cNvSpPr>
            <a:spLocks noGrp="1"/>
          </p:cNvSpPr>
          <p:nvPr>
            <p:ph type="ftr" sz="quarter" idx="3"/>
          </p:nvPr>
        </p:nvSpPr>
        <p:spPr>
          <a:xfrm>
            <a:off x="1941954" y="6135897"/>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entury Gothic" panose="020B0502020202020204"/>
              <a:ea typeface="+mn-ea"/>
            </a:endParaRPr>
          </a:p>
        </p:txBody>
      </p:sp>
      <p:sp>
        <p:nvSpPr>
          <p:cNvPr id="6" name="Slide Number Placeholder 5"/>
          <p:cNvSpPr>
            <a:spLocks noGrp="1"/>
          </p:cNvSpPr>
          <p:nvPr>
            <p:ph type="sldNum" sz="quarter" idx="4"/>
          </p:nvPr>
        </p:nvSpPr>
        <p:spPr bwMode="gray">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eaLnBrk="1" fontAlgn="auto" hangingPunct="1">
              <a:spcBef>
                <a:spcPts val="0"/>
              </a:spcBef>
              <a:spcAft>
                <a:spcPts val="0"/>
              </a:spcAft>
            </a:pPr>
            <a:fld id="{D57F1E4F-1CFF-5643-939E-217C01CDF565}" type="slidenum">
              <a:rPr lang="en-US" dirty="0">
                <a:latin typeface="Century Gothic" panose="020B0502020202020204"/>
                <a:ea typeface="+mn-ea"/>
              </a:rPr>
              <a:pPr defTabSz="457200" eaLnBrk="1" fontAlgn="auto" hangingPunct="1">
                <a:spcBef>
                  <a:spcPts val="0"/>
                </a:spcBef>
                <a:spcAft>
                  <a:spcPts val="0"/>
                </a:spcAft>
              </a:pPr>
              <a:t>‹#›</a:t>
            </a:fld>
            <a:endParaRPr lang="en-US" dirty="0">
              <a:latin typeface="Century Gothic" panose="020B0502020202020204"/>
              <a:ea typeface="+mn-ea"/>
            </a:endParaRPr>
          </a:p>
        </p:txBody>
      </p:sp>
    </p:spTree>
  </p:cSld>
  <p:clrMap bg1="lt1" tx1="dk1" bg2="lt2" tx2="dk2" accent1="accent1" accent2="accent2" accent3="accent3" accent4="accent4" accent5="accent5" accent6="accent6" hlink="hlink" folHlink="folHlink"/>
  <p:sldLayoutIdLst>
    <p:sldLayoutId id="2147484112" r:id="rId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8"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B61BEF0D-F0BB-DE4B-95CE-6DB70DBA9567}" type="datetimeFigureOut">
              <a:rPr lang="en-US" dirty="0">
                <a:solidFill>
                  <a:prstClr val="black">
                    <a:tint val="75000"/>
                  </a:prstClr>
                </a:solidFill>
                <a:latin typeface="Century Gothic" panose="020B0502020202020204"/>
                <a:ea typeface="+mn-ea"/>
              </a:rPr>
              <a:pPr defTabSz="457200" eaLnBrk="1" fontAlgn="auto" hangingPunct="1">
                <a:spcBef>
                  <a:spcPts val="0"/>
                </a:spcBef>
                <a:spcAft>
                  <a:spcPts val="0"/>
                </a:spcAft>
              </a:pPr>
              <a:t>5/28/2020</a:t>
            </a:fld>
            <a:endParaRPr lang="en-US" dirty="0">
              <a:solidFill>
                <a:prstClr val="black">
                  <a:tint val="75000"/>
                </a:prstClr>
              </a:solidFill>
              <a:latin typeface="Century Gothic" panose="020B0502020202020204"/>
              <a:ea typeface="+mn-ea"/>
            </a:endParaRPr>
          </a:p>
        </p:txBody>
      </p:sp>
      <p:sp>
        <p:nvSpPr>
          <p:cNvPr id="5" name="Footer Placeholder 4"/>
          <p:cNvSpPr>
            <a:spLocks noGrp="1"/>
          </p:cNvSpPr>
          <p:nvPr>
            <p:ph type="ftr" sz="quarter" idx="3"/>
          </p:nvPr>
        </p:nvSpPr>
        <p:spPr>
          <a:xfrm>
            <a:off x="1941951" y="6135891"/>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entury Gothic" panose="020B0502020202020204"/>
              <a:ea typeface="+mn-ea"/>
            </a:endParaRPr>
          </a:p>
        </p:txBody>
      </p:sp>
      <p:sp>
        <p:nvSpPr>
          <p:cNvPr id="6" name="Slide Number Placeholder 5"/>
          <p:cNvSpPr>
            <a:spLocks noGrp="1"/>
          </p:cNvSpPr>
          <p:nvPr>
            <p:ph type="sldNum" sz="quarter" idx="4"/>
          </p:nvPr>
        </p:nvSpPr>
        <p:spPr bwMode="gray">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eaLnBrk="1" fontAlgn="auto" hangingPunct="1">
              <a:spcBef>
                <a:spcPts val="0"/>
              </a:spcBef>
              <a:spcAft>
                <a:spcPts val="0"/>
              </a:spcAft>
            </a:pPr>
            <a:fld id="{D57F1E4F-1CFF-5643-939E-217C01CDF565}" type="slidenum">
              <a:rPr lang="en-US" dirty="0">
                <a:latin typeface="Century Gothic" panose="020B0502020202020204"/>
                <a:ea typeface="+mn-ea"/>
              </a:rPr>
              <a:pPr defTabSz="457200" eaLnBrk="1" fontAlgn="auto" hangingPunct="1">
                <a:spcBef>
                  <a:spcPts val="0"/>
                </a:spcBef>
                <a:spcAft>
                  <a:spcPts val="0"/>
                </a:spcAft>
              </a:pPr>
              <a:t>‹#›</a:t>
            </a:fld>
            <a:endParaRPr lang="en-US" dirty="0">
              <a:latin typeface="Century Gothic" panose="020B0502020202020204"/>
              <a:ea typeface="+mn-ea"/>
            </a:endParaRPr>
          </a:p>
        </p:txBody>
      </p:sp>
    </p:spTree>
  </p:cSld>
  <p:clrMap bg1="lt1" tx1="dk1" bg2="lt2" tx2="dk2" accent1="accent1" accent2="accent2" accent3="accent3" accent4="accent4" accent5="accent5" accent6="accent6" hlink="hlink" folHlink="folHlink"/>
  <p:sldLayoutIdLst>
    <p:sldLayoutId id="2147484114" r:id="rId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5062"/>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8"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B61BEF0D-F0BB-DE4B-95CE-6DB70DBA9567}" type="datetimeFigureOut">
              <a:rPr lang="en-US" dirty="0">
                <a:solidFill>
                  <a:prstClr val="black">
                    <a:tint val="75000"/>
                  </a:prstClr>
                </a:solidFill>
                <a:latin typeface="Century Gothic" panose="020B0502020202020204"/>
                <a:ea typeface="+mn-ea"/>
              </a:rPr>
              <a:pPr defTabSz="457200" eaLnBrk="1" fontAlgn="auto" hangingPunct="1">
                <a:spcBef>
                  <a:spcPts val="0"/>
                </a:spcBef>
                <a:spcAft>
                  <a:spcPts val="0"/>
                </a:spcAft>
              </a:pPr>
              <a:t>5/28/2020</a:t>
            </a:fld>
            <a:endParaRPr lang="en-US" dirty="0">
              <a:solidFill>
                <a:prstClr val="black">
                  <a:tint val="75000"/>
                </a:prstClr>
              </a:solidFill>
              <a:latin typeface="Century Gothic" panose="020B0502020202020204"/>
              <a:ea typeface="+mn-ea"/>
            </a:endParaRPr>
          </a:p>
        </p:txBody>
      </p:sp>
      <p:sp>
        <p:nvSpPr>
          <p:cNvPr id="5" name="Footer Placeholder 4"/>
          <p:cNvSpPr>
            <a:spLocks noGrp="1"/>
          </p:cNvSpPr>
          <p:nvPr>
            <p:ph type="ftr" sz="quarter" idx="3"/>
          </p:nvPr>
        </p:nvSpPr>
        <p:spPr>
          <a:xfrm>
            <a:off x="1941947" y="6135883"/>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entury Gothic" panose="020B0502020202020204"/>
              <a:ea typeface="+mn-ea"/>
            </a:endParaRPr>
          </a:p>
        </p:txBody>
      </p:sp>
      <p:sp>
        <p:nvSpPr>
          <p:cNvPr id="6" name="Slide Number Placeholder 5"/>
          <p:cNvSpPr>
            <a:spLocks noGrp="1"/>
          </p:cNvSpPr>
          <p:nvPr>
            <p:ph type="sldNum" sz="quarter" idx="4"/>
          </p:nvPr>
        </p:nvSpPr>
        <p:spPr bwMode="gray">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eaLnBrk="1" fontAlgn="auto" hangingPunct="1">
              <a:spcBef>
                <a:spcPts val="0"/>
              </a:spcBef>
              <a:spcAft>
                <a:spcPts val="0"/>
              </a:spcAft>
            </a:pPr>
            <a:fld id="{D57F1E4F-1CFF-5643-939E-217C01CDF565}" type="slidenum">
              <a:rPr lang="en-US" dirty="0">
                <a:latin typeface="Century Gothic" panose="020B0502020202020204"/>
                <a:ea typeface="+mn-ea"/>
              </a:rPr>
              <a:pPr defTabSz="457200" eaLnBrk="1" fontAlgn="auto" hangingPunct="1">
                <a:spcBef>
                  <a:spcPts val="0"/>
                </a:spcBef>
                <a:spcAft>
                  <a:spcPts val="0"/>
                </a:spcAft>
              </a:pPr>
              <a:t>‹#›</a:t>
            </a:fld>
            <a:endParaRPr lang="en-US" dirty="0">
              <a:latin typeface="Century Gothic" panose="020B0502020202020204"/>
              <a:ea typeface="+mn-ea"/>
            </a:endParaRPr>
          </a:p>
        </p:txBody>
      </p:sp>
    </p:spTree>
  </p:cSld>
  <p:clrMap bg1="lt1" tx1="dk1" bg2="lt2" tx2="dk2" accent1="accent1" accent2="accent2" accent3="accent3" accent4="accent4" accent5="accent5" accent6="accent6" hlink="hlink" folHlink="folHlink"/>
  <p:sldLayoutIdLst>
    <p:sldLayoutId id="2147484116" r:id="rId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8"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B61BEF0D-F0BB-DE4B-95CE-6DB70DBA9567}" type="datetimeFigureOut">
              <a:rPr lang="en-US" dirty="0">
                <a:solidFill>
                  <a:prstClr val="black">
                    <a:tint val="75000"/>
                  </a:prstClr>
                </a:solidFill>
                <a:latin typeface="Century Gothic" panose="020B0502020202020204"/>
                <a:ea typeface="+mn-ea"/>
              </a:rPr>
              <a:pPr defTabSz="457200" eaLnBrk="1" fontAlgn="auto" hangingPunct="1">
                <a:spcBef>
                  <a:spcPts val="0"/>
                </a:spcBef>
                <a:spcAft>
                  <a:spcPts val="0"/>
                </a:spcAft>
              </a:pPr>
              <a:t>5/28/2020</a:t>
            </a:fld>
            <a:endParaRPr lang="en-US" dirty="0">
              <a:solidFill>
                <a:prstClr val="black">
                  <a:tint val="75000"/>
                </a:prstClr>
              </a:solidFill>
              <a:latin typeface="Century Gothic" panose="020B0502020202020204"/>
              <a:ea typeface="+mn-ea"/>
            </a:endParaRPr>
          </a:p>
        </p:txBody>
      </p:sp>
      <p:sp>
        <p:nvSpPr>
          <p:cNvPr id="5" name="Footer Placeholder 4"/>
          <p:cNvSpPr>
            <a:spLocks noGrp="1"/>
          </p:cNvSpPr>
          <p:nvPr>
            <p:ph type="ftr" sz="quarter" idx="3"/>
          </p:nvPr>
        </p:nvSpPr>
        <p:spPr>
          <a:xfrm>
            <a:off x="1941942" y="6135873"/>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entury Gothic" panose="020B0502020202020204"/>
              <a:ea typeface="+mn-ea"/>
            </a:endParaRPr>
          </a:p>
        </p:txBody>
      </p:sp>
      <p:sp>
        <p:nvSpPr>
          <p:cNvPr id="6" name="Slide Number Placeholder 5"/>
          <p:cNvSpPr>
            <a:spLocks noGrp="1"/>
          </p:cNvSpPr>
          <p:nvPr>
            <p:ph type="sldNum" sz="quarter" idx="4"/>
          </p:nvPr>
        </p:nvSpPr>
        <p:spPr bwMode="gray">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eaLnBrk="1" fontAlgn="auto" hangingPunct="1">
              <a:spcBef>
                <a:spcPts val="0"/>
              </a:spcBef>
              <a:spcAft>
                <a:spcPts val="0"/>
              </a:spcAft>
            </a:pPr>
            <a:fld id="{D57F1E4F-1CFF-5643-939E-217C01CDF565}" type="slidenum">
              <a:rPr lang="en-US" dirty="0">
                <a:latin typeface="Century Gothic" panose="020B0502020202020204"/>
                <a:ea typeface="+mn-ea"/>
              </a:rPr>
              <a:pPr defTabSz="457200" eaLnBrk="1" fontAlgn="auto" hangingPunct="1">
                <a:spcBef>
                  <a:spcPts val="0"/>
                </a:spcBef>
                <a:spcAft>
                  <a:spcPts val="0"/>
                </a:spcAft>
              </a:pPr>
              <a:t>‹#›</a:t>
            </a:fld>
            <a:endParaRPr lang="en-US" dirty="0">
              <a:latin typeface="Century Gothic" panose="020B0502020202020204"/>
              <a:ea typeface="+mn-ea"/>
            </a:endParaRPr>
          </a:p>
        </p:txBody>
      </p:sp>
    </p:spTree>
  </p:cSld>
  <p:clrMap bg1="lt1" tx1="dk1" bg2="lt2" tx2="dk2" accent1="accent1" accent2="accent2" accent3="accent3" accent4="accent4" accent5="accent5" accent6="accent6" hlink="hlink" folHlink="folHlink"/>
  <p:sldLayoutIdLst>
    <p:sldLayoutId id="2147484118" r:id="rId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8"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B61BEF0D-F0BB-DE4B-95CE-6DB70DBA9567}" type="datetimeFigureOut">
              <a:rPr lang="en-US" dirty="0">
                <a:solidFill>
                  <a:prstClr val="black">
                    <a:tint val="75000"/>
                  </a:prstClr>
                </a:solidFill>
                <a:latin typeface="Century Gothic" panose="020B0502020202020204"/>
                <a:ea typeface="+mn-ea"/>
              </a:rPr>
              <a:pPr defTabSz="457200" eaLnBrk="1" fontAlgn="auto" hangingPunct="1">
                <a:spcBef>
                  <a:spcPts val="0"/>
                </a:spcBef>
                <a:spcAft>
                  <a:spcPts val="0"/>
                </a:spcAft>
              </a:pPr>
              <a:t>5/28/2020</a:t>
            </a:fld>
            <a:endParaRPr lang="en-US" dirty="0">
              <a:solidFill>
                <a:prstClr val="black">
                  <a:tint val="75000"/>
                </a:prstClr>
              </a:solidFill>
              <a:latin typeface="Century Gothic" panose="020B0502020202020204"/>
              <a:ea typeface="+mn-ea"/>
            </a:endParaRPr>
          </a:p>
        </p:txBody>
      </p:sp>
      <p:sp>
        <p:nvSpPr>
          <p:cNvPr id="5" name="Footer Placeholder 4"/>
          <p:cNvSpPr>
            <a:spLocks noGrp="1"/>
          </p:cNvSpPr>
          <p:nvPr>
            <p:ph type="ftr" sz="quarter" idx="3"/>
          </p:nvPr>
        </p:nvSpPr>
        <p:spPr>
          <a:xfrm>
            <a:off x="1941936" y="6135861"/>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entury Gothic" panose="020B0502020202020204"/>
              <a:ea typeface="+mn-ea"/>
            </a:endParaRPr>
          </a:p>
        </p:txBody>
      </p:sp>
      <p:sp>
        <p:nvSpPr>
          <p:cNvPr id="6" name="Slide Number Placeholder 5"/>
          <p:cNvSpPr>
            <a:spLocks noGrp="1"/>
          </p:cNvSpPr>
          <p:nvPr>
            <p:ph type="sldNum" sz="quarter" idx="4"/>
          </p:nvPr>
        </p:nvSpPr>
        <p:spPr bwMode="gray">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eaLnBrk="1" fontAlgn="auto" hangingPunct="1">
              <a:spcBef>
                <a:spcPts val="0"/>
              </a:spcBef>
              <a:spcAft>
                <a:spcPts val="0"/>
              </a:spcAft>
            </a:pPr>
            <a:fld id="{D57F1E4F-1CFF-5643-939E-217C01CDF565}" type="slidenum">
              <a:rPr lang="en-US" dirty="0">
                <a:latin typeface="Century Gothic" panose="020B0502020202020204"/>
                <a:ea typeface="+mn-ea"/>
              </a:rPr>
              <a:pPr defTabSz="457200" eaLnBrk="1" fontAlgn="auto" hangingPunct="1">
                <a:spcBef>
                  <a:spcPts val="0"/>
                </a:spcBef>
                <a:spcAft>
                  <a:spcPts val="0"/>
                </a:spcAft>
              </a:pPr>
              <a:t>‹#›</a:t>
            </a:fld>
            <a:endParaRPr lang="en-US" dirty="0">
              <a:latin typeface="Century Gothic" panose="020B0502020202020204"/>
              <a:ea typeface="+mn-ea"/>
            </a:endParaRPr>
          </a:p>
        </p:txBody>
      </p:sp>
    </p:spTree>
  </p:cSld>
  <p:clrMap bg1="lt1" tx1="dk1" bg2="lt2" tx2="dk2" accent1="accent1" accent2="accent2" accent3="accent3" accent4="accent4" accent5="accent5" accent6="accent6" hlink="hlink" folHlink="folHlink"/>
  <p:sldLayoutIdLst>
    <p:sldLayoutId id="2147484120" r:id="rId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8"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B61BEF0D-F0BB-DE4B-95CE-6DB70DBA9567}" type="datetimeFigureOut">
              <a:rPr lang="en-US" dirty="0">
                <a:solidFill>
                  <a:prstClr val="black">
                    <a:tint val="75000"/>
                  </a:prstClr>
                </a:solidFill>
                <a:latin typeface="Century Gothic" panose="020B0502020202020204"/>
                <a:ea typeface="+mn-ea"/>
              </a:rPr>
              <a:pPr defTabSz="457200" eaLnBrk="1" fontAlgn="auto" hangingPunct="1">
                <a:spcBef>
                  <a:spcPts val="0"/>
                </a:spcBef>
                <a:spcAft>
                  <a:spcPts val="0"/>
                </a:spcAft>
              </a:pPr>
              <a:t>5/28/2020</a:t>
            </a:fld>
            <a:endParaRPr lang="en-US" dirty="0">
              <a:solidFill>
                <a:prstClr val="black">
                  <a:tint val="75000"/>
                </a:prstClr>
              </a:solidFill>
              <a:latin typeface="Century Gothic" panose="020B0502020202020204"/>
              <a:ea typeface="+mn-ea"/>
            </a:endParaRPr>
          </a:p>
        </p:txBody>
      </p:sp>
      <p:sp>
        <p:nvSpPr>
          <p:cNvPr id="5" name="Footer Placeholder 4"/>
          <p:cNvSpPr>
            <a:spLocks noGrp="1"/>
          </p:cNvSpPr>
          <p:nvPr>
            <p:ph type="ftr" sz="quarter" idx="3"/>
          </p:nvPr>
        </p:nvSpPr>
        <p:spPr>
          <a:xfrm>
            <a:off x="1941929" y="6135847"/>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entury Gothic" panose="020B0502020202020204"/>
              <a:ea typeface="+mn-ea"/>
            </a:endParaRPr>
          </a:p>
        </p:txBody>
      </p:sp>
      <p:sp>
        <p:nvSpPr>
          <p:cNvPr id="6" name="Slide Number Placeholder 5"/>
          <p:cNvSpPr>
            <a:spLocks noGrp="1"/>
          </p:cNvSpPr>
          <p:nvPr>
            <p:ph type="sldNum" sz="quarter" idx="4"/>
          </p:nvPr>
        </p:nvSpPr>
        <p:spPr bwMode="gray">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eaLnBrk="1" fontAlgn="auto" hangingPunct="1">
              <a:spcBef>
                <a:spcPts val="0"/>
              </a:spcBef>
              <a:spcAft>
                <a:spcPts val="0"/>
              </a:spcAft>
            </a:pPr>
            <a:fld id="{D57F1E4F-1CFF-5643-939E-217C01CDF565}" type="slidenum">
              <a:rPr lang="en-US" dirty="0">
                <a:latin typeface="Century Gothic" panose="020B0502020202020204"/>
                <a:ea typeface="+mn-ea"/>
              </a:rPr>
              <a:pPr defTabSz="457200" eaLnBrk="1" fontAlgn="auto" hangingPunct="1">
                <a:spcBef>
                  <a:spcPts val="0"/>
                </a:spcBef>
                <a:spcAft>
                  <a:spcPts val="0"/>
                </a:spcAft>
              </a:pPr>
              <a:t>‹#›</a:t>
            </a:fld>
            <a:endParaRPr lang="en-US" dirty="0">
              <a:latin typeface="Century Gothic" panose="020B0502020202020204"/>
              <a:ea typeface="+mn-ea"/>
            </a:endParaRPr>
          </a:p>
        </p:txBody>
      </p:sp>
    </p:spTree>
  </p:cSld>
  <p:clrMap bg1="lt1" tx1="dk1" bg2="lt2" tx2="dk2" accent1="accent1" accent2="accent2" accent3="accent3" accent4="accent4" accent5="accent5" accent6="accent6" hlink="hlink" folHlink="folHlink"/>
  <p:sldLayoutIdLst>
    <p:sldLayoutId id="2147484122" r:id="rId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5"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eaLnBrk="1" fontAlgn="auto" hangingPunct="1">
              <a:spcBef>
                <a:spcPts val="0"/>
              </a:spcBef>
              <a:spcAft>
                <a:spcPts val="0"/>
              </a:spcAft>
            </a:pPr>
            <a:fld id="{B61BEF0D-F0BB-DE4B-95CE-6DB70DBA9567}" type="datetimeFigureOut">
              <a:rPr lang="en-US" dirty="0">
                <a:solidFill>
                  <a:prstClr val="black">
                    <a:tint val="75000"/>
                  </a:prstClr>
                </a:solidFill>
                <a:latin typeface="Century Gothic" panose="020B0502020202020204"/>
                <a:ea typeface="+mn-ea"/>
              </a:rPr>
              <a:pPr defTabSz="457200" eaLnBrk="1" fontAlgn="auto" hangingPunct="1">
                <a:spcBef>
                  <a:spcPts val="0"/>
                </a:spcBef>
                <a:spcAft>
                  <a:spcPts val="0"/>
                </a:spcAft>
              </a:pPr>
              <a:t>5/28/2020</a:t>
            </a:fld>
            <a:endParaRPr lang="en-US" dirty="0">
              <a:solidFill>
                <a:prstClr val="black">
                  <a:tint val="75000"/>
                </a:prstClr>
              </a:solidFill>
              <a:latin typeface="Century Gothic" panose="020B0502020202020204"/>
              <a:ea typeface="+mn-ea"/>
            </a:endParaRPr>
          </a:p>
        </p:txBody>
      </p:sp>
      <p:sp>
        <p:nvSpPr>
          <p:cNvPr id="5" name="Footer Placeholder 4"/>
          <p:cNvSpPr>
            <a:spLocks noGrp="1"/>
          </p:cNvSpPr>
          <p:nvPr>
            <p:ph type="ftr" sz="quarter" idx="3"/>
          </p:nvPr>
        </p:nvSpPr>
        <p:spPr>
          <a:xfrm>
            <a:off x="1941921" y="6135831"/>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entury Gothic" panose="020B0502020202020204"/>
              <a:ea typeface="+mn-ea"/>
            </a:endParaRPr>
          </a:p>
        </p:txBody>
      </p:sp>
      <p:sp>
        <p:nvSpPr>
          <p:cNvPr id="6" name="Slide Number Placeholder 5"/>
          <p:cNvSpPr>
            <a:spLocks noGrp="1"/>
          </p:cNvSpPr>
          <p:nvPr>
            <p:ph type="sldNum" sz="quarter" idx="4"/>
          </p:nvPr>
        </p:nvSpPr>
        <p:spPr bwMode="gray">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eaLnBrk="1" fontAlgn="auto" hangingPunct="1">
              <a:spcBef>
                <a:spcPts val="0"/>
              </a:spcBef>
              <a:spcAft>
                <a:spcPts val="0"/>
              </a:spcAft>
            </a:pPr>
            <a:fld id="{D57F1E4F-1CFF-5643-939E-217C01CDF565}" type="slidenum">
              <a:rPr lang="en-US" dirty="0">
                <a:latin typeface="Century Gothic" panose="020B0502020202020204"/>
                <a:ea typeface="+mn-ea"/>
              </a:rPr>
              <a:pPr defTabSz="457200" eaLnBrk="1" fontAlgn="auto" hangingPunct="1">
                <a:spcBef>
                  <a:spcPts val="0"/>
                </a:spcBef>
                <a:spcAft>
                  <a:spcPts val="0"/>
                </a:spcAft>
              </a:pPr>
              <a:t>‹#›</a:t>
            </a:fld>
            <a:endParaRPr lang="en-US" dirty="0">
              <a:latin typeface="Century Gothic" panose="020B0502020202020204"/>
              <a:ea typeface="+mn-ea"/>
            </a:endParaRPr>
          </a:p>
        </p:txBody>
      </p:sp>
    </p:spTree>
  </p:cSld>
  <p:clrMap bg1="lt1" tx1="dk1" bg2="lt2" tx2="dk2" accent1="accent1" accent2="accent2" accent3="accent3" accent4="accent4" accent5="accent5" accent6="accent6" hlink="hlink" folHlink="folHlink"/>
  <p:sldLayoutIdLst>
    <p:sldLayoutId id="2147484124" r:id="rId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49284"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549284"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629275" y="6275672"/>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latin typeface="News Gothic MT"/>
              </a:defRPr>
            </a:lvl1pPr>
          </a:lstStyle>
          <a:p>
            <a:fld id="{47CA0431-410C-4AFD-B9A6-59A8C0AC3DDF}" type="datetimeFigureOut">
              <a:rPr lang="en-US" altLang="en-US" smtClean="0">
                <a:ea typeface="ＭＳ Ｐゴシック" pitchFamily="34" charset="-128"/>
              </a:rPr>
              <a:pPr/>
              <a:t>5/28/2020</a:t>
            </a:fld>
            <a:endParaRPr lang="en-US" altLang="en-US" smtClean="0">
              <a:ea typeface="ＭＳ Ｐゴシック" pitchFamily="34" charset="-128"/>
            </a:endParaRPr>
          </a:p>
        </p:txBody>
      </p:sp>
      <p:sp>
        <p:nvSpPr>
          <p:cNvPr id="5" name="Footer Placeholder 4"/>
          <p:cNvSpPr>
            <a:spLocks noGrp="1"/>
          </p:cNvSpPr>
          <p:nvPr>
            <p:ph type="ftr" sz="quarter" idx="3"/>
          </p:nvPr>
        </p:nvSpPr>
        <p:spPr>
          <a:xfrm>
            <a:off x="265114" y="6275672"/>
            <a:ext cx="4840287"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FFFFFF"/>
                </a:solidFill>
                <a:latin typeface="News Gothic MT"/>
              </a:defRPr>
            </a:lvl1pPr>
          </a:lstStyle>
          <a:p>
            <a:endParaRPr lang="en-US" altLang="en-US" smtClean="0">
              <a:ea typeface="ＭＳ Ｐゴシック" pitchFamily="34" charset="-128"/>
            </a:endParaRPr>
          </a:p>
        </p:txBody>
      </p:sp>
      <p:sp>
        <p:nvSpPr>
          <p:cNvPr id="6" name="Slide Number Placeholder 5"/>
          <p:cNvSpPr>
            <a:spLocks noGrp="1"/>
          </p:cNvSpPr>
          <p:nvPr>
            <p:ph type="sldNum" sz="quarter" idx="4"/>
          </p:nvPr>
        </p:nvSpPr>
        <p:spPr>
          <a:xfrm>
            <a:off x="7897813" y="6275672"/>
            <a:ext cx="990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3600">
                <a:solidFill>
                  <a:srgbClr val="FFFFFF"/>
                </a:solidFill>
                <a:latin typeface="News Gothic MT"/>
              </a:defRPr>
            </a:lvl1pPr>
          </a:lstStyle>
          <a:p>
            <a:fld id="{E7569AF8-6670-4656-844A-FA8A7ECA3856}" type="slidenum">
              <a:rPr lang="en-US" altLang="en-US" smtClean="0">
                <a:ea typeface="ＭＳ Ｐゴシック" pitchFamily="34" charset="-128"/>
              </a:rPr>
              <a:pPr/>
              <a:t>‹#›</a:t>
            </a:fld>
            <a:endParaRPr lang="en-US" altLang="en-US" smtClean="0">
              <a:ea typeface="ＭＳ Ｐゴシック" pitchFamily="34" charset="-128"/>
            </a:endParaRPr>
          </a:p>
        </p:txBody>
      </p:sp>
    </p:spTree>
    <p:extLst>
      <p:ext uri="{BB962C8B-B14F-4D97-AF65-F5344CB8AC3E}">
        <p14:creationId xmlns:p14="http://schemas.microsoft.com/office/powerpoint/2010/main" val="3490732501"/>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Lst>
  <p:txStyles>
    <p:titleStyle>
      <a:lvl1pPr algn="ctr" rtl="0" fontAlgn="base">
        <a:spcBef>
          <a:spcPct val="0"/>
        </a:spcBef>
        <a:spcAft>
          <a:spcPct val="0"/>
        </a:spcAft>
        <a:defRPr sz="4600" kern="1200">
          <a:solidFill>
            <a:schemeClr val="accent1"/>
          </a:solidFill>
          <a:latin typeface="+mj-lt"/>
          <a:ea typeface="+mj-ea"/>
          <a:cs typeface="+mj-cs"/>
        </a:defRPr>
      </a:lvl1pPr>
      <a:lvl2pPr algn="ctr" rtl="0" fontAlgn="base">
        <a:spcBef>
          <a:spcPct val="0"/>
        </a:spcBef>
        <a:spcAft>
          <a:spcPct val="0"/>
        </a:spcAft>
        <a:defRPr sz="4600">
          <a:solidFill>
            <a:schemeClr val="accent1"/>
          </a:solidFill>
          <a:latin typeface="News Gothic MT"/>
        </a:defRPr>
      </a:lvl2pPr>
      <a:lvl3pPr algn="ctr" rtl="0" fontAlgn="base">
        <a:spcBef>
          <a:spcPct val="0"/>
        </a:spcBef>
        <a:spcAft>
          <a:spcPct val="0"/>
        </a:spcAft>
        <a:defRPr sz="4600">
          <a:solidFill>
            <a:schemeClr val="accent1"/>
          </a:solidFill>
          <a:latin typeface="News Gothic MT"/>
        </a:defRPr>
      </a:lvl3pPr>
      <a:lvl4pPr algn="ctr" rtl="0" fontAlgn="base">
        <a:spcBef>
          <a:spcPct val="0"/>
        </a:spcBef>
        <a:spcAft>
          <a:spcPct val="0"/>
        </a:spcAft>
        <a:defRPr sz="4600">
          <a:solidFill>
            <a:schemeClr val="accent1"/>
          </a:solidFill>
          <a:latin typeface="News Gothic MT"/>
        </a:defRPr>
      </a:lvl4pPr>
      <a:lvl5pPr algn="ctr" rtl="0" fontAlgn="base">
        <a:spcBef>
          <a:spcPct val="0"/>
        </a:spcBef>
        <a:spcAft>
          <a:spcPct val="0"/>
        </a:spcAft>
        <a:defRPr sz="4600">
          <a:solidFill>
            <a:schemeClr val="accent1"/>
          </a:solidFill>
          <a:latin typeface="News Gothic MT"/>
        </a:defRPr>
      </a:lvl5pPr>
      <a:lvl6pPr marL="457200" algn="ctr" rtl="0" fontAlgn="base">
        <a:spcBef>
          <a:spcPct val="0"/>
        </a:spcBef>
        <a:spcAft>
          <a:spcPct val="0"/>
        </a:spcAft>
        <a:defRPr sz="4600">
          <a:solidFill>
            <a:schemeClr val="accent1"/>
          </a:solidFill>
          <a:latin typeface="News Gothic MT"/>
        </a:defRPr>
      </a:lvl6pPr>
      <a:lvl7pPr marL="914400" algn="ctr" rtl="0" fontAlgn="base">
        <a:spcBef>
          <a:spcPct val="0"/>
        </a:spcBef>
        <a:spcAft>
          <a:spcPct val="0"/>
        </a:spcAft>
        <a:defRPr sz="4600">
          <a:solidFill>
            <a:schemeClr val="accent1"/>
          </a:solidFill>
          <a:latin typeface="News Gothic MT"/>
        </a:defRPr>
      </a:lvl7pPr>
      <a:lvl8pPr marL="1371600" algn="ctr" rtl="0" fontAlgn="base">
        <a:spcBef>
          <a:spcPct val="0"/>
        </a:spcBef>
        <a:spcAft>
          <a:spcPct val="0"/>
        </a:spcAft>
        <a:defRPr sz="4600">
          <a:solidFill>
            <a:schemeClr val="accent1"/>
          </a:solidFill>
          <a:latin typeface="News Gothic MT"/>
        </a:defRPr>
      </a:lvl8pPr>
      <a:lvl9pPr marL="1828800" algn="ctr" rtl="0" fontAlgn="base">
        <a:spcBef>
          <a:spcPct val="0"/>
        </a:spcBef>
        <a:spcAft>
          <a:spcPct val="0"/>
        </a:spcAft>
        <a:defRPr sz="4600">
          <a:solidFill>
            <a:schemeClr val="accent1"/>
          </a:solidFill>
          <a:latin typeface="News Gothic MT"/>
        </a:defRPr>
      </a:lvl9pPr>
    </p:titleStyle>
    <p:bodyStyle>
      <a:lvl1pPr marL="349250" indent="-349250" algn="l" rtl="0" fontAlgn="base">
        <a:spcBef>
          <a:spcPts val="2000"/>
        </a:spcBef>
        <a:spcAft>
          <a:spcPct val="0"/>
        </a:spcAft>
        <a:buClr>
          <a:srgbClr val="6FB7D7"/>
        </a:buClr>
        <a:buSzPct val="110000"/>
        <a:buFont typeface="Wingdings 2" pitchFamily="18" charset="2"/>
        <a:buChar char=""/>
        <a:defRPr sz="2400" kern="1200">
          <a:solidFill>
            <a:srgbClr val="595959"/>
          </a:solidFill>
          <a:latin typeface="+mn-lt"/>
          <a:ea typeface="+mn-ea"/>
          <a:cs typeface="+mn-cs"/>
        </a:defRPr>
      </a:lvl1pPr>
      <a:lvl2pPr marL="685800" indent="-336550" algn="l" rtl="0" fontAlgn="base">
        <a:spcBef>
          <a:spcPts val="600"/>
        </a:spcBef>
        <a:spcAft>
          <a:spcPct val="0"/>
        </a:spcAft>
        <a:buClr>
          <a:srgbClr val="215D77"/>
        </a:buClr>
        <a:buSzPct val="110000"/>
        <a:buFont typeface="Wingdings 2" pitchFamily="18" charset="2"/>
        <a:buChar char=""/>
        <a:defRPr sz="2200" kern="1200">
          <a:solidFill>
            <a:srgbClr val="595959"/>
          </a:solidFill>
          <a:latin typeface="+mn-lt"/>
          <a:ea typeface="+mn-ea"/>
          <a:cs typeface="+mn-cs"/>
        </a:defRPr>
      </a:lvl2pPr>
      <a:lvl3pPr marL="968375" indent="-282575" algn="l" rtl="0" fontAlgn="base">
        <a:spcBef>
          <a:spcPts val="600"/>
        </a:spcBef>
        <a:spcAft>
          <a:spcPct val="0"/>
        </a:spcAft>
        <a:buClr>
          <a:srgbClr val="6FB7D7"/>
        </a:buClr>
        <a:buSzPct val="110000"/>
        <a:buFont typeface="Wingdings 2" pitchFamily="18" charset="2"/>
        <a:buChar char=""/>
        <a:defRPr sz="2000" kern="1200">
          <a:solidFill>
            <a:srgbClr val="595959"/>
          </a:solidFill>
          <a:latin typeface="+mn-lt"/>
          <a:ea typeface="+mn-ea"/>
          <a:cs typeface="+mn-cs"/>
        </a:defRPr>
      </a:lvl3pPr>
      <a:lvl4pPr marL="1263650" indent="-295275" algn="l" rtl="0" fontAlgn="base">
        <a:spcBef>
          <a:spcPts val="600"/>
        </a:spcBef>
        <a:spcAft>
          <a:spcPct val="0"/>
        </a:spcAft>
        <a:buClr>
          <a:srgbClr val="215D77"/>
        </a:buClr>
        <a:buSzPct val="110000"/>
        <a:buFont typeface="Wingdings 2" pitchFamily="18" charset="2"/>
        <a:buChar char=""/>
        <a:defRPr kern="1200">
          <a:solidFill>
            <a:srgbClr val="595959"/>
          </a:solidFill>
          <a:latin typeface="+mn-lt"/>
          <a:ea typeface="+mn-ea"/>
          <a:cs typeface="+mn-cs"/>
        </a:defRPr>
      </a:lvl4pPr>
      <a:lvl5pPr marL="1546225" indent="-282575" algn="l" rtl="0" fontAlgn="base">
        <a:spcBef>
          <a:spcPts val="600"/>
        </a:spcBef>
        <a:spcAft>
          <a:spcPct val="0"/>
        </a:spcAft>
        <a:buClr>
          <a:srgbClr val="6FB7D7"/>
        </a:buClr>
        <a:buSzPct val="110000"/>
        <a:buFont typeface="Wingdings 2" pitchFamily="18" charset="2"/>
        <a:buChar char=""/>
        <a:defRPr kern="1200">
          <a:solidFill>
            <a:srgbClr val="595959"/>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icture 1"/>
          <p:cNvSpPr>
            <a:spLocks noChangeAspect="1"/>
          </p:cNvSpPr>
          <p:nvPr/>
        </p:nvSpPr>
        <p:spPr bwMode="auto">
          <a:xfrm>
            <a:off x="0" y="0"/>
            <a:ext cx="91709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solidFill>
                <a:prstClr val="black"/>
              </a:solidFill>
              <a:ea typeface="+mn-ea"/>
            </a:endParaRPr>
          </a:p>
        </p:txBody>
      </p:sp>
      <p:sp>
        <p:nvSpPr>
          <p:cNvPr id="1027" name="Title Placeholder 1"/>
          <p:cNvSpPr>
            <a:spLocks noGrp="1"/>
          </p:cNvSpPr>
          <p:nvPr>
            <p:ph type="title"/>
          </p:nvPr>
        </p:nvSpPr>
        <p:spPr bwMode="auto">
          <a:xfrm>
            <a:off x="838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Arial Bold Italic 40pt Black</a:t>
            </a: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MS PGothic" pitchFamily="34" charset="-128"/>
              </a:defRPr>
            </a:lvl1pPr>
          </a:lstStyle>
          <a:p>
            <a:pPr>
              <a:defRPr/>
            </a:pPr>
            <a:fld id="{1D01B591-4271-476C-AFCA-CAFF8A1FCE7F}" type="datetime1">
              <a:rPr lang="en-US" altLang="en-US">
                <a:cs typeface="Arial" panose="020B0604020202020204" pitchFamily="34" charset="0"/>
              </a:rPr>
              <a:pPr>
                <a:defRPr/>
              </a:pPr>
              <a:t>5/28/2020</a:t>
            </a:fld>
            <a:endParaRPr lang="en-US" altLang="en-US">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ltLang="en-US">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958CA2AB-10D6-4527-9A76-CC3507949438}" type="slidenum">
              <a:rPr lang="en-US" altLang="en-US">
                <a:cs typeface="Arial" panose="020B0604020202020204" pitchFamily="34" charset="0"/>
              </a:rPr>
              <a:pPr>
                <a:defRPr/>
              </a:pPr>
              <a:t>‹#›</a:t>
            </a:fld>
            <a:endParaRPr lang="en-US" altLang="en-US">
              <a:cs typeface="Arial" panose="020B0604020202020204" pitchFamily="34" charset="0"/>
            </a:endParaRPr>
          </a:p>
        </p:txBody>
      </p:sp>
      <p:pic>
        <p:nvPicPr>
          <p:cNvPr id="1032" name="Picture 3" descr="DLI cre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914400" cy="1219200"/>
          </a:xfrm>
          <a:prstGeom prst="rect">
            <a:avLst/>
          </a:prstGeom>
          <a:noFill/>
          <a:ln>
            <a:noFill/>
          </a:ln>
          <a:effectLst>
            <a:outerShdw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
          <p:cNvSpPr txBox="1">
            <a:spLocks/>
          </p:cNvSpPr>
          <p:nvPr/>
        </p:nvSpPr>
        <p:spPr bwMode="auto">
          <a:xfrm>
            <a:off x="0" y="-76200"/>
            <a:ext cx="9220200" cy="533400"/>
          </a:xfrm>
          <a:prstGeom prst="rect">
            <a:avLst/>
          </a:prstGeom>
          <a:noFill/>
          <a:ln>
            <a:noFill/>
          </a:ln>
          <a:extLst/>
        </p:spPr>
        <p:txBody>
          <a:bodyPr anchor="ctr"/>
          <a:lstStyle>
            <a:lvl1pPr algn="ctr" rtl="0" eaLnBrk="0" fontAlgn="base" hangingPunct="0">
              <a:spcBef>
                <a:spcPct val="0"/>
              </a:spcBef>
              <a:spcAft>
                <a:spcPct val="0"/>
              </a:spcAft>
              <a:defRPr sz="4000" b="1" i="1"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1600" i="0" dirty="0">
                <a:solidFill>
                  <a:srgbClr val="612059"/>
                </a:solidFill>
                <a:latin typeface="Times New Roman"/>
                <a:cs typeface="Times New Roman"/>
              </a:rPr>
              <a:t>DEFENSE LANGUAGE INSTITUTE FOREIGN LANGUAGE CENTER</a:t>
            </a:r>
          </a:p>
        </p:txBody>
      </p:sp>
    </p:spTree>
  </p:cSld>
  <p:clrMap bg1="lt1" tx1="dk1" bg2="lt2" tx2="dk2" accent1="accent1" accent2="accent2" accent3="accent3" accent4="accent4" accent5="accent5" accent6="accent6" hlink="hlink" folHlink="folHlink"/>
  <p:sldLayoutIdLst>
    <p:sldLayoutId id="2147484191" r:id="rId1"/>
  </p:sldLayoutIdLst>
  <p:hf hdr="0" ftr="0" dt="0"/>
  <p:txStyles>
    <p:titleStyle>
      <a:lvl1pPr algn="ctr" rtl="0" eaLnBrk="1" fontAlgn="base" hangingPunct="1">
        <a:spcBef>
          <a:spcPct val="0"/>
        </a:spcBef>
        <a:spcAft>
          <a:spcPct val="0"/>
        </a:spcAft>
        <a:defRPr sz="4000" b="1" i="1" kern="1200">
          <a:solidFill>
            <a:srgbClr val="343233"/>
          </a:solidFill>
          <a:latin typeface="Arial" pitchFamily="34" charset="0"/>
          <a:ea typeface="MS PGothic" pitchFamily="34" charset="-128"/>
          <a:cs typeface="MS PGothic" pitchFamily="34" charset="-128"/>
        </a:defRPr>
      </a:lvl1pPr>
      <a:lvl2pPr algn="ctr" rtl="0" eaLnBrk="1" fontAlgn="base" hangingPunct="1">
        <a:spcBef>
          <a:spcPct val="0"/>
        </a:spcBef>
        <a:spcAft>
          <a:spcPct val="0"/>
        </a:spcAft>
        <a:defRPr sz="4000" b="1" i="1">
          <a:solidFill>
            <a:srgbClr val="343233"/>
          </a:solidFill>
          <a:latin typeface="Arial" charset="0"/>
          <a:ea typeface="MS PGothic" pitchFamily="34" charset="-128"/>
          <a:cs typeface="MS PGothic" pitchFamily="34" charset="-128"/>
        </a:defRPr>
      </a:lvl2pPr>
      <a:lvl3pPr algn="ctr" rtl="0" eaLnBrk="1" fontAlgn="base" hangingPunct="1">
        <a:spcBef>
          <a:spcPct val="0"/>
        </a:spcBef>
        <a:spcAft>
          <a:spcPct val="0"/>
        </a:spcAft>
        <a:defRPr sz="4000" b="1" i="1">
          <a:solidFill>
            <a:srgbClr val="343233"/>
          </a:solidFill>
          <a:latin typeface="Arial" charset="0"/>
          <a:ea typeface="MS PGothic" pitchFamily="34" charset="-128"/>
          <a:cs typeface="MS PGothic" pitchFamily="34" charset="-128"/>
        </a:defRPr>
      </a:lvl3pPr>
      <a:lvl4pPr algn="ctr" rtl="0" eaLnBrk="1" fontAlgn="base" hangingPunct="1">
        <a:spcBef>
          <a:spcPct val="0"/>
        </a:spcBef>
        <a:spcAft>
          <a:spcPct val="0"/>
        </a:spcAft>
        <a:defRPr sz="4000" b="1" i="1">
          <a:solidFill>
            <a:srgbClr val="343233"/>
          </a:solidFill>
          <a:latin typeface="Arial" charset="0"/>
          <a:ea typeface="MS PGothic" pitchFamily="34" charset="-128"/>
          <a:cs typeface="MS PGothic" pitchFamily="34" charset="-128"/>
        </a:defRPr>
      </a:lvl4pPr>
      <a:lvl5pPr algn="ctr" rtl="0" eaLnBrk="1" fontAlgn="base" hangingPunct="1">
        <a:spcBef>
          <a:spcPct val="0"/>
        </a:spcBef>
        <a:spcAft>
          <a:spcPct val="0"/>
        </a:spcAft>
        <a:defRPr sz="4000" b="1" i="1">
          <a:solidFill>
            <a:srgbClr val="343233"/>
          </a:solidFill>
          <a:latin typeface="Arial" charset="0"/>
          <a:ea typeface="MS PGothic" pitchFamily="34" charset="-128"/>
          <a:cs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343233"/>
          </a:solidFill>
          <a:latin typeface="Arial"/>
          <a:ea typeface="MS PGothic" pitchFamily="34" charset="-128"/>
          <a:cs typeface="MS PGothic" pitchFamily="34" charset="-128"/>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343233"/>
          </a:solidFill>
          <a:latin typeface="Arial"/>
          <a:ea typeface="MS PGothic" pitchFamily="34" charset="-128"/>
          <a:cs typeface="MS PGothic" pitchFamily="34" charset="-128"/>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343233"/>
          </a:solidFill>
          <a:latin typeface="Arial"/>
          <a:ea typeface="MS PGothic" pitchFamily="34" charset="-128"/>
          <a:cs typeface="MS PGothic" pitchFamily="34" charset="-128"/>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343233"/>
          </a:solidFill>
          <a:latin typeface="Arial"/>
          <a:ea typeface="MS PGothic" pitchFamily="34" charset="-128"/>
          <a:cs typeface="MS PGothic" pitchFamily="34" charset="-128"/>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343233"/>
          </a:solidFill>
          <a:latin typeface="Arial"/>
          <a:ea typeface="MS PGothic" pitchFamily="34" charset="-128"/>
          <a:cs typeface="MS PGothic"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7098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838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Arial Bold Italic 40pt Black</a:t>
            </a:r>
          </a:p>
        </p:txBody>
      </p:sp>
      <p:sp>
        <p:nvSpPr>
          <p:cNvPr id="2052"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MS PGothic" pitchFamily="34" charset="-128"/>
              </a:defRPr>
            </a:lvl1pPr>
          </a:lstStyle>
          <a:p>
            <a:pPr>
              <a:defRPr/>
            </a:pPr>
            <a:fld id="{FE8D6BA6-DD33-4B81-A826-910605CBAE56}" type="datetime1">
              <a:rPr lang="en-US" altLang="en-US">
                <a:cs typeface="Arial" panose="020B0604020202020204" pitchFamily="34" charset="0"/>
              </a:rPr>
              <a:pPr>
                <a:defRPr/>
              </a:pPr>
              <a:t>5/28/2020</a:t>
            </a:fld>
            <a:endParaRPr lang="en-US" altLang="en-US">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ltLang="en-US">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72235200-6DFA-4B64-A099-15B86D88AFFC}" type="slidenum">
              <a:rPr lang="en-US" altLang="en-US">
                <a:cs typeface="Arial" panose="020B0604020202020204" pitchFamily="34" charset="0"/>
              </a:rPr>
              <a:pPr>
                <a:defRPr/>
              </a:pPr>
              <a:t>‹#›</a:t>
            </a:fld>
            <a:endParaRPr lang="en-US" altLang="en-US">
              <a:cs typeface="Arial" panose="020B0604020202020204" pitchFamily="34" charset="0"/>
            </a:endParaRPr>
          </a:p>
        </p:txBody>
      </p:sp>
      <p:pic>
        <p:nvPicPr>
          <p:cNvPr id="2056" name="Picture 3" descr="DLI cres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52400"/>
            <a:ext cx="914400" cy="1219200"/>
          </a:xfrm>
          <a:prstGeom prst="rect">
            <a:avLst/>
          </a:prstGeom>
          <a:noFill/>
          <a:ln>
            <a:noFill/>
          </a:ln>
          <a:effectLst>
            <a:outerShdw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
          <p:cNvSpPr txBox="1">
            <a:spLocks/>
          </p:cNvSpPr>
          <p:nvPr/>
        </p:nvSpPr>
        <p:spPr bwMode="auto">
          <a:xfrm>
            <a:off x="0" y="-76200"/>
            <a:ext cx="9220200" cy="533400"/>
          </a:xfrm>
          <a:prstGeom prst="rect">
            <a:avLst/>
          </a:prstGeom>
          <a:noFill/>
          <a:ln>
            <a:noFill/>
          </a:ln>
          <a:extLst/>
        </p:spPr>
        <p:txBody>
          <a:bodyPr anchor="ctr"/>
          <a:lstStyle>
            <a:lvl1pPr algn="ctr" rtl="0" eaLnBrk="0" fontAlgn="base" hangingPunct="0">
              <a:spcBef>
                <a:spcPct val="0"/>
              </a:spcBef>
              <a:spcAft>
                <a:spcPct val="0"/>
              </a:spcAft>
              <a:defRPr sz="4000" b="1" i="1"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4000" b="1" i="1">
                <a:solidFill>
                  <a:schemeClr val="tx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1600" i="0" dirty="0">
                <a:solidFill>
                  <a:srgbClr val="612059"/>
                </a:solidFill>
                <a:latin typeface="Times New Roman"/>
                <a:cs typeface="Times New Roman"/>
              </a:rPr>
              <a:t>DEFENSE LANGUAGE INSTITUTE FOREIGN LANGUAGE CENTER</a:t>
            </a:r>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Lst>
  <p:hf hdr="0" ftr="0" dt="0"/>
  <p:txStyles>
    <p:titleStyle>
      <a:lvl1pPr algn="ctr" rtl="0" eaLnBrk="0" fontAlgn="base" hangingPunct="0">
        <a:spcBef>
          <a:spcPct val="0"/>
        </a:spcBef>
        <a:spcAft>
          <a:spcPct val="0"/>
        </a:spcAft>
        <a:defRPr sz="4000" b="1" i="1" kern="1200">
          <a:solidFill>
            <a:srgbClr val="343233"/>
          </a:solidFill>
          <a:latin typeface="Arial" pitchFamily="34" charset="0"/>
          <a:ea typeface="MS PGothic" pitchFamily="34" charset="-128"/>
          <a:cs typeface="MS PGothic" pitchFamily="34" charset="-128"/>
        </a:defRPr>
      </a:lvl1pPr>
      <a:lvl2pPr algn="ctr" rtl="0" eaLnBrk="0" fontAlgn="base" hangingPunct="0">
        <a:spcBef>
          <a:spcPct val="0"/>
        </a:spcBef>
        <a:spcAft>
          <a:spcPct val="0"/>
        </a:spcAft>
        <a:defRPr sz="4000" b="1" i="1">
          <a:solidFill>
            <a:srgbClr val="343233"/>
          </a:solidFill>
          <a:latin typeface="Arial" charset="0"/>
          <a:ea typeface="MS PGothic" pitchFamily="34" charset="-128"/>
          <a:cs typeface="MS PGothic" pitchFamily="34" charset="-128"/>
        </a:defRPr>
      </a:lvl2pPr>
      <a:lvl3pPr algn="ctr" rtl="0" eaLnBrk="0" fontAlgn="base" hangingPunct="0">
        <a:spcBef>
          <a:spcPct val="0"/>
        </a:spcBef>
        <a:spcAft>
          <a:spcPct val="0"/>
        </a:spcAft>
        <a:defRPr sz="4000" b="1" i="1">
          <a:solidFill>
            <a:srgbClr val="343233"/>
          </a:solidFill>
          <a:latin typeface="Arial" charset="0"/>
          <a:ea typeface="MS PGothic" pitchFamily="34" charset="-128"/>
          <a:cs typeface="MS PGothic" pitchFamily="34" charset="-128"/>
        </a:defRPr>
      </a:lvl3pPr>
      <a:lvl4pPr algn="ctr" rtl="0" eaLnBrk="0" fontAlgn="base" hangingPunct="0">
        <a:spcBef>
          <a:spcPct val="0"/>
        </a:spcBef>
        <a:spcAft>
          <a:spcPct val="0"/>
        </a:spcAft>
        <a:defRPr sz="4000" b="1" i="1">
          <a:solidFill>
            <a:srgbClr val="343233"/>
          </a:solidFill>
          <a:latin typeface="Arial" charset="0"/>
          <a:ea typeface="MS PGothic" pitchFamily="34" charset="-128"/>
          <a:cs typeface="MS PGothic" pitchFamily="34" charset="-128"/>
        </a:defRPr>
      </a:lvl4pPr>
      <a:lvl5pPr algn="ctr" rtl="0" eaLnBrk="0" fontAlgn="base" hangingPunct="0">
        <a:spcBef>
          <a:spcPct val="0"/>
        </a:spcBef>
        <a:spcAft>
          <a:spcPct val="0"/>
        </a:spcAft>
        <a:defRPr sz="4000" b="1" i="1">
          <a:solidFill>
            <a:srgbClr val="343233"/>
          </a:solidFill>
          <a:latin typeface="Arial" charset="0"/>
          <a:ea typeface="MS PGothic" pitchFamily="34" charset="-128"/>
          <a:cs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343233"/>
          </a:solidFill>
          <a:latin typeface="Arial"/>
          <a:ea typeface="MS PGothic" pitchFamily="34" charset="-128"/>
          <a:cs typeface="MS PGothic" pitchFamily="3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343233"/>
          </a:solidFill>
          <a:latin typeface="Arial"/>
          <a:ea typeface="MS PGothic" pitchFamily="34" charset="-128"/>
          <a:cs typeface="MS PGothic"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343233"/>
          </a:solidFill>
          <a:latin typeface="Arial"/>
          <a:ea typeface="MS PGothic"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343233"/>
          </a:solidFill>
          <a:latin typeface="Arial"/>
          <a:ea typeface="MS PGothic"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343233"/>
          </a:solidFill>
          <a:latin typeface="Arial"/>
          <a:ea typeface="MS PGothic" pitchFamily="34" charset="-128"/>
          <a:cs typeface="MS PGothic"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5060"/>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5056"/>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5050"/>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5042"/>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5032"/>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5020"/>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72" y="691957"/>
            <a:ext cx="8229600" cy="304800"/>
          </a:xfrm>
          <a:prstGeom prst="rect">
            <a:avLst/>
          </a:prstGeom>
        </p:spPr>
        <p:txBody>
          <a:bodyPr vert="horz" lIns="0" tIns="0" rIns="91440" bIns="0" rtlCol="0" anchor="ctr">
            <a:noAutofit/>
          </a:bodyPr>
          <a:lstStyle/>
          <a:p>
            <a:r>
              <a:rPr lang="en-US" dirty="0"/>
              <a:t>Click to edit title style</a:t>
            </a:r>
          </a:p>
        </p:txBody>
      </p:sp>
      <p:sp>
        <p:nvSpPr>
          <p:cNvPr id="3" name="Text Placeholder 2"/>
          <p:cNvSpPr>
            <a:spLocks noGrp="1"/>
          </p:cNvSpPr>
          <p:nvPr>
            <p:ph type="body" idx="1"/>
          </p:nvPr>
        </p:nvSpPr>
        <p:spPr>
          <a:xfrm>
            <a:off x="462973" y="1295400"/>
            <a:ext cx="8229600" cy="4267200"/>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28801" y="5934668"/>
            <a:ext cx="6564842" cy="392288"/>
          </a:xfrm>
          <a:prstGeom prst="rect">
            <a:avLst/>
          </a:prstGeom>
        </p:spPr>
        <p:txBody>
          <a:bodyPr vert="horz" lIns="0" tIns="45720" rIns="91440" bIns="45720" rtlCol="0" anchor="ctr"/>
          <a:lstStyle>
            <a:lvl1pPr algn="l">
              <a:defRPr sz="1333">
                <a:solidFill>
                  <a:schemeClr val="bg1">
                    <a:lumMod val="50000"/>
                  </a:schemeClr>
                </a:solidFill>
              </a:defRPr>
            </a:lvl1pPr>
          </a:lstStyle>
          <a:p>
            <a:pPr defTabSz="457200" eaLnBrk="1" fontAlgn="auto" hangingPunct="1">
              <a:spcBef>
                <a:spcPts val="0"/>
              </a:spcBef>
              <a:spcAft>
                <a:spcPts val="0"/>
              </a:spcAft>
            </a:pPr>
            <a:endParaRPr lang="en-US" dirty="0">
              <a:solidFill>
                <a:srgbClr val="D9D9D9">
                  <a:lumMod val="50000"/>
                </a:srgbClr>
              </a:solidFill>
              <a:latin typeface="Arial"/>
              <a:ea typeface="+mn-ea"/>
            </a:endParaRPr>
          </a:p>
        </p:txBody>
      </p:sp>
      <p:sp>
        <p:nvSpPr>
          <p:cNvPr id="6" name="Slide Number Placeholder 5"/>
          <p:cNvSpPr>
            <a:spLocks noGrp="1"/>
          </p:cNvSpPr>
          <p:nvPr>
            <p:ph type="sldNum" sz="quarter" idx="4"/>
          </p:nvPr>
        </p:nvSpPr>
        <p:spPr>
          <a:xfrm>
            <a:off x="8393642" y="5934668"/>
            <a:ext cx="304800" cy="395944"/>
          </a:xfrm>
          <a:prstGeom prst="rect">
            <a:avLst/>
          </a:prstGeom>
        </p:spPr>
        <p:txBody>
          <a:bodyPr vert="horz" lIns="0" tIns="0" rIns="0" bIns="0" rtlCol="0" anchor="ctr"/>
          <a:lstStyle>
            <a:lvl1pPr algn="r">
              <a:defRPr sz="1200">
                <a:solidFill>
                  <a:srgbClr val="004E7D"/>
                </a:solidFill>
              </a:defRPr>
            </a:lvl1pPr>
          </a:lstStyle>
          <a:p>
            <a:pPr defTabSz="457200" eaLnBrk="1" fontAlgn="auto" hangingPunct="1">
              <a:spcBef>
                <a:spcPts val="0"/>
              </a:spcBef>
              <a:spcAft>
                <a:spcPts val="0"/>
              </a:spcAft>
            </a:pPr>
            <a:fld id="{2066355A-084C-D24E-9AD2-7E4FC41EA627}" type="slidenum">
              <a:rPr lang="en-US" smtClean="0">
                <a:latin typeface="Arial"/>
                <a:ea typeface="+mn-ea"/>
              </a:rPr>
              <a:pPr defTabSz="457200" eaLnBrk="1" fontAlgn="auto" hangingPunct="1">
                <a:spcBef>
                  <a:spcPts val="0"/>
                </a:spcBef>
                <a:spcAft>
                  <a:spcPts val="0"/>
                </a:spcAft>
              </a:pPr>
              <a:t>‹#›</a:t>
            </a:fld>
            <a:endParaRPr lang="en-US" dirty="0">
              <a:latin typeface="Arial"/>
              <a:ea typeface="+mn-ea"/>
            </a:endParaRPr>
          </a:p>
        </p:txBody>
      </p:sp>
      <p:pic>
        <p:nvPicPr>
          <p:cNvPr id="7" name="Picture 6" descr="Asse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061" y="5935006"/>
            <a:ext cx="1139951" cy="392287"/>
          </a:xfrm>
          <a:prstGeom prst="rect">
            <a:avLst/>
          </a:prstGeom>
        </p:spPr>
      </p:pic>
    </p:spTree>
    <p:extLst>
      <p:ext uri="{BB962C8B-B14F-4D97-AF65-F5344CB8AC3E}">
        <p14:creationId xmlns:p14="http://schemas.microsoft.com/office/powerpoint/2010/main" val="1965558187"/>
      </p:ext>
    </p:extLst>
  </p:cSld>
  <p:clrMap bg1="lt1" tx1="dk1" bg2="lt2" tx2="dk2" accent1="accent1" accent2="accent2" accent3="accent3" accent4="accent4" accent5="accent5" accent6="accent6" hlink="hlink" folHlink="folHlink"/>
  <p:transition>
    <p:fade/>
  </p:transition>
  <p:hf hdr="0" ftr="0" dt="0"/>
  <p:txStyles>
    <p:titleStyle>
      <a:lvl1pPr algn="l" defTabSz="609585" rtl="0" eaLnBrk="1" latinLnBrk="0" hangingPunct="1">
        <a:spcBef>
          <a:spcPct val="0"/>
        </a:spcBef>
        <a:buNone/>
        <a:defRPr sz="2400" b="0" kern="1200" cap="none">
          <a:solidFill>
            <a:srgbClr val="004E7D"/>
          </a:solidFill>
          <a:latin typeface="+mj-lt"/>
          <a:ea typeface="+mj-ea"/>
          <a:cs typeface="+mj-cs"/>
        </a:defRPr>
      </a:lvl1pPr>
    </p:titleStyle>
    <p:bodyStyle>
      <a:lvl1pPr marL="0" indent="0" algn="l" defTabSz="609585" rtl="0" eaLnBrk="1" latinLnBrk="0" hangingPunct="1">
        <a:lnSpc>
          <a:spcPct val="100000"/>
        </a:lnSpc>
        <a:spcBef>
          <a:spcPts val="0"/>
        </a:spcBef>
        <a:spcAft>
          <a:spcPts val="400"/>
        </a:spcAft>
        <a:buFont typeface="Arial"/>
        <a:buNone/>
        <a:defRPr sz="1800" b="0" i="1" kern="1200">
          <a:solidFill>
            <a:srgbClr val="007DB7"/>
          </a:solidFill>
          <a:latin typeface="Georgia"/>
          <a:ea typeface="+mn-ea"/>
          <a:cs typeface="Georgia"/>
        </a:defRPr>
      </a:lvl1pPr>
      <a:lvl2pPr marL="0" indent="0" algn="l" defTabSz="609585" rtl="0" eaLnBrk="1" latinLnBrk="0" hangingPunct="1">
        <a:lnSpc>
          <a:spcPct val="100000"/>
        </a:lnSpc>
        <a:spcBef>
          <a:spcPts val="0"/>
        </a:spcBef>
        <a:spcAft>
          <a:spcPts val="400"/>
        </a:spcAft>
        <a:buFont typeface="Arial"/>
        <a:buNone/>
        <a:defRPr sz="1800" kern="1200">
          <a:solidFill>
            <a:schemeClr val="tx1">
              <a:lumMod val="75000"/>
              <a:lumOff val="25000"/>
            </a:schemeClr>
          </a:solidFill>
          <a:latin typeface="+mn-lt"/>
          <a:ea typeface="+mn-ea"/>
          <a:cs typeface="+mn-cs"/>
        </a:defRPr>
      </a:lvl2pPr>
      <a:lvl3pPr marL="304792" indent="-304792" algn="l" defTabSz="609585" rtl="0" eaLnBrk="1" latinLnBrk="0" hangingPunct="1">
        <a:lnSpc>
          <a:spcPct val="100000"/>
        </a:lnSpc>
        <a:spcBef>
          <a:spcPts val="0"/>
        </a:spcBef>
        <a:spcAft>
          <a:spcPts val="400"/>
        </a:spcAft>
        <a:buClr>
          <a:srgbClr val="007DB7"/>
        </a:buClr>
        <a:buFont typeface="Arial"/>
        <a:buChar char="•"/>
        <a:defRPr sz="1800" kern="1200">
          <a:solidFill>
            <a:schemeClr val="tx1">
              <a:lumMod val="75000"/>
              <a:lumOff val="25000"/>
            </a:schemeClr>
          </a:solidFill>
          <a:latin typeface="+mn-lt"/>
          <a:ea typeface="+mn-ea"/>
          <a:cs typeface="+mn-cs"/>
        </a:defRPr>
      </a:lvl3pPr>
      <a:lvl4pPr marL="609585" indent="-304792" algn="l" defTabSz="609585" rtl="0" eaLnBrk="1" latinLnBrk="0" hangingPunct="1">
        <a:lnSpc>
          <a:spcPct val="100000"/>
        </a:lnSpc>
        <a:spcBef>
          <a:spcPts val="0"/>
        </a:spcBef>
        <a:spcAft>
          <a:spcPts val="400"/>
        </a:spcAft>
        <a:buFont typeface="Arial"/>
        <a:buChar char="•"/>
        <a:defRPr sz="1800" kern="1200">
          <a:solidFill>
            <a:schemeClr val="tx1">
              <a:lumMod val="75000"/>
              <a:lumOff val="25000"/>
            </a:schemeClr>
          </a:solidFill>
          <a:latin typeface="+mn-lt"/>
          <a:ea typeface="+mn-ea"/>
          <a:cs typeface="+mn-cs"/>
        </a:defRPr>
      </a:lvl4pPr>
      <a:lvl5pPr marL="304792" indent="-304792" algn="l" defTabSz="609585" rtl="0" eaLnBrk="1" latinLnBrk="0" hangingPunct="1">
        <a:lnSpc>
          <a:spcPct val="100000"/>
        </a:lnSpc>
        <a:spcBef>
          <a:spcPts val="0"/>
        </a:spcBef>
        <a:spcAft>
          <a:spcPts val="400"/>
        </a:spcAft>
        <a:buClr>
          <a:srgbClr val="007DB7"/>
        </a:buClr>
        <a:buFont typeface="+mj-lt"/>
        <a:buAutoNum type="arabicPeriod"/>
        <a:defRPr sz="18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007/978-3-030-01006-5_12" TargetMode="External"/><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017/CBO9780511610431" TargetMode="External"/><Relationship Id="rId2" Type="http://schemas.openxmlformats.org/officeDocument/2006/relationships/notesSlide" Target="../notesSlides/notesSlide39.xml"/><Relationship Id="rId1" Type="http://schemas.openxmlformats.org/officeDocument/2006/relationships/slideLayout" Target="../slideLayouts/slideLayout21.xml"/><Relationship Id="rId4" Type="http://schemas.openxmlformats.org/officeDocument/2006/relationships/hyperlink" Target="https://www.jstor.org/stable/3530138"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hyperlink" Target="https://doi.org/10.1007/978-3-030-01006-5_6" TargetMode="External"/><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hyperlink" Target="mailto:irene.krasner@dliflc.com" TargetMode="Externa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about:blank" TargetMode="Externa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about:blank" TargetMode="Externa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www.asfera.info/news/society/2015/09/01/kakie_imena_bili_populyarnimi_raznoe_vremya_102008.html" TargetMode="Externa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167B1-7373-49AF-B054-66E80ADA0CCF}"/>
              </a:ext>
            </a:extLst>
          </p:cNvPr>
          <p:cNvSpPr>
            <a:spLocks noGrp="1"/>
          </p:cNvSpPr>
          <p:nvPr>
            <p:ph type="ctrTitle"/>
          </p:nvPr>
        </p:nvSpPr>
        <p:spPr>
          <a:xfrm>
            <a:off x="533400" y="457200"/>
            <a:ext cx="8305800" cy="2262781"/>
          </a:xfrm>
        </p:spPr>
        <p:txBody>
          <a:bodyPr anchor="ctr" anchorCtr="0">
            <a:normAutofit/>
          </a:bodyPr>
          <a:lstStyle/>
          <a:p>
            <a:r>
              <a:rPr lang="en-US" sz="4000" b="1" dirty="0" smtClean="0"/>
              <a:t>Open </a:t>
            </a:r>
            <a:r>
              <a:rPr lang="en-US" sz="4000" b="1" dirty="0"/>
              <a:t>Architecture Curriculum in Government Foreign Language Training Programs</a:t>
            </a:r>
          </a:p>
        </p:txBody>
      </p:sp>
      <p:sp>
        <p:nvSpPr>
          <p:cNvPr id="3" name="Subtitle 2">
            <a:extLst>
              <a:ext uri="{FF2B5EF4-FFF2-40B4-BE49-F238E27FC236}">
                <a16:creationId xmlns:a16="http://schemas.microsoft.com/office/drawing/2014/main" xmlns="" id="{A95CA9DC-FE31-441A-96CD-B361E78A9249}"/>
              </a:ext>
            </a:extLst>
          </p:cNvPr>
          <p:cNvSpPr>
            <a:spLocks noGrp="1"/>
          </p:cNvSpPr>
          <p:nvPr>
            <p:ph type="subTitle" idx="1"/>
          </p:nvPr>
        </p:nvSpPr>
        <p:spPr>
          <a:xfrm>
            <a:off x="1559734" y="2895600"/>
            <a:ext cx="7279466" cy="2819400"/>
          </a:xfrm>
        </p:spPr>
        <p:txBody>
          <a:bodyPr>
            <a:normAutofit fontScale="92500" lnSpcReduction="10000"/>
          </a:bodyPr>
          <a:lstStyle/>
          <a:p>
            <a:pPr>
              <a:spcBef>
                <a:spcPts val="0"/>
              </a:spcBef>
              <a:spcAft>
                <a:spcPts val="1200"/>
              </a:spcAft>
            </a:pPr>
            <a:r>
              <a:rPr lang="en-US" sz="3600" b="1" dirty="0" smtClean="0"/>
              <a:t>Chair:				</a:t>
            </a:r>
            <a:r>
              <a:rPr lang="en-US" sz="3600" b="1" dirty="0" err="1" smtClean="0"/>
              <a:t>Evgeny</a:t>
            </a:r>
            <a:r>
              <a:rPr lang="en-US" sz="3600" b="1" dirty="0" smtClean="0"/>
              <a:t> </a:t>
            </a:r>
            <a:r>
              <a:rPr lang="en-US" sz="3600" b="1" dirty="0" err="1" smtClean="0"/>
              <a:t>Dengub</a:t>
            </a:r>
            <a:endParaRPr lang="en-US" sz="3600" b="1" dirty="0" smtClean="0"/>
          </a:p>
          <a:p>
            <a:pPr>
              <a:spcBef>
                <a:spcPts val="0"/>
              </a:spcBef>
            </a:pPr>
            <a:r>
              <a:rPr lang="en-US" sz="3600" b="1" dirty="0" smtClean="0"/>
              <a:t>Panelists:		Betty Lou Leaver</a:t>
            </a:r>
          </a:p>
          <a:p>
            <a:pPr>
              <a:spcBef>
                <a:spcPts val="0"/>
              </a:spcBef>
            </a:pPr>
            <a:r>
              <a:rPr lang="en-US" sz="3600" b="1" dirty="0"/>
              <a:t>	</a:t>
            </a:r>
            <a:r>
              <a:rPr lang="en-US" sz="3600" b="1" dirty="0" smtClean="0"/>
              <a:t>					Andrew </a:t>
            </a:r>
            <a:r>
              <a:rPr lang="en-US" sz="3600" b="1" dirty="0" err="1" smtClean="0"/>
              <a:t>Corin</a:t>
            </a:r>
            <a:endParaRPr lang="en-US" sz="3600" b="1" dirty="0" smtClean="0"/>
          </a:p>
          <a:p>
            <a:pPr>
              <a:spcBef>
                <a:spcPts val="0"/>
              </a:spcBef>
              <a:spcAft>
                <a:spcPts val="1200"/>
              </a:spcAft>
            </a:pPr>
            <a:r>
              <a:rPr lang="en-US" sz="3600" b="1" dirty="0"/>
              <a:t>	</a:t>
            </a:r>
            <a:r>
              <a:rPr lang="en-US" sz="3600" b="1" dirty="0" smtClean="0"/>
              <a:t>					Irene Krasner</a:t>
            </a:r>
          </a:p>
          <a:p>
            <a:pPr>
              <a:spcBef>
                <a:spcPts val="0"/>
              </a:spcBef>
              <a:spcAft>
                <a:spcPts val="1200"/>
              </a:spcAft>
            </a:pPr>
            <a:r>
              <a:rPr lang="en-US" sz="3600" b="1" dirty="0" smtClean="0"/>
              <a:t>Discussant:		Jane </a:t>
            </a:r>
            <a:r>
              <a:rPr lang="en-US" sz="3600" b="1" dirty="0" err="1" smtClean="0"/>
              <a:t>Shuffelton</a:t>
            </a:r>
            <a:endParaRPr lang="en-US" sz="3600" b="1" dirty="0"/>
          </a:p>
        </p:txBody>
      </p:sp>
      <p:sp>
        <p:nvSpPr>
          <p:cNvPr id="4" name="TextBox 3">
            <a:extLst>
              <a:ext uri="{FF2B5EF4-FFF2-40B4-BE49-F238E27FC236}">
                <a16:creationId xmlns:a16="http://schemas.microsoft.com/office/drawing/2014/main" xmlns="" id="{6AE7CA2B-4B28-4C33-B59D-FDB7942C2941}"/>
              </a:ext>
            </a:extLst>
          </p:cNvPr>
          <p:cNvSpPr txBox="1"/>
          <p:nvPr/>
        </p:nvSpPr>
        <p:spPr>
          <a:xfrm>
            <a:off x="3080849" y="5791200"/>
            <a:ext cx="3696846" cy="830997"/>
          </a:xfrm>
          <a:prstGeom prst="rect">
            <a:avLst/>
          </a:prstGeom>
          <a:noFill/>
        </p:spPr>
        <p:txBody>
          <a:bodyPr wrap="none" rtlCol="0">
            <a:spAutoFit/>
          </a:bodyPr>
          <a:lstStyle/>
          <a:p>
            <a:pPr algn="ctr" defTabSz="457200" eaLnBrk="1" fontAlgn="auto" hangingPunct="1">
              <a:spcBef>
                <a:spcPts val="0"/>
              </a:spcBef>
              <a:spcAft>
                <a:spcPts val="0"/>
              </a:spcAft>
            </a:pPr>
            <a:r>
              <a:rPr lang="en-US" sz="2400" b="1" dirty="0" smtClean="0">
                <a:solidFill>
                  <a:prstClr val="black"/>
                </a:solidFill>
                <a:latin typeface="Century Gothic" panose="020B0502020202020204"/>
                <a:ea typeface="+mn-ea"/>
              </a:rPr>
              <a:t>AATSEEL 2020</a:t>
            </a:r>
          </a:p>
          <a:p>
            <a:pPr algn="ctr" defTabSz="457200" eaLnBrk="1" fontAlgn="auto" hangingPunct="1">
              <a:spcBef>
                <a:spcPts val="0"/>
              </a:spcBef>
              <a:spcAft>
                <a:spcPts val="0"/>
              </a:spcAft>
            </a:pPr>
            <a:r>
              <a:rPr lang="en-US" sz="2400" b="1" dirty="0" smtClean="0">
                <a:solidFill>
                  <a:prstClr val="black"/>
                </a:solidFill>
                <a:latin typeface="Century Gothic" panose="020B0502020202020204"/>
                <a:ea typeface="+mn-ea"/>
              </a:rPr>
              <a:t>Friday, February 7, 2020</a:t>
            </a:r>
            <a:endParaRPr lang="en-US" sz="2400" b="1" dirty="0">
              <a:solidFill>
                <a:prstClr val="black"/>
              </a:solidFill>
              <a:latin typeface="Century Gothic" panose="020B0502020202020204"/>
              <a:ea typeface="+mn-ea"/>
            </a:endParaRPr>
          </a:p>
        </p:txBody>
      </p:sp>
    </p:spTree>
    <p:extLst>
      <p:ext uri="{BB962C8B-B14F-4D97-AF65-F5344CB8AC3E}">
        <p14:creationId xmlns:p14="http://schemas.microsoft.com/office/powerpoint/2010/main" val="307354090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92500" lnSpcReduction="20000"/>
          </a:bodyPr>
          <a:lstStyle/>
          <a:p>
            <a:r>
              <a:rPr lang="en-US" altLang="en-US" b="1" dirty="0" smtClean="0"/>
              <a:t>Origin &amp; History of the Inverted Pyramid Concept</a:t>
            </a:r>
          </a:p>
          <a:p>
            <a:r>
              <a:rPr lang="en-US" altLang="en-US" b="1" dirty="0" smtClean="0"/>
              <a:t>What is the Inverted Pyramid “of”?</a:t>
            </a:r>
          </a:p>
          <a:p>
            <a:pPr lvl="1"/>
            <a:r>
              <a:rPr lang="en-US" altLang="en-US" b="1" dirty="0" smtClean="0"/>
              <a:t>Quantity of content/learning?</a:t>
            </a:r>
          </a:p>
          <a:p>
            <a:pPr lvl="1"/>
            <a:r>
              <a:rPr lang="en-US" altLang="en-US" b="1" dirty="0" smtClean="0"/>
              <a:t>Time to next proficiency level?</a:t>
            </a:r>
          </a:p>
          <a:p>
            <a:r>
              <a:rPr lang="en-US" altLang="en-US" b="1" dirty="0" smtClean="0"/>
              <a:t>What is the Inverted Pyramid’s Shape?</a:t>
            </a:r>
          </a:p>
          <a:p>
            <a:pPr lvl="1"/>
            <a:r>
              <a:rPr lang="en-US" altLang="en-US" b="1" dirty="0" smtClean="0"/>
              <a:t>How many sides does/should it have?</a:t>
            </a:r>
          </a:p>
          <a:p>
            <a:pPr lvl="1"/>
            <a:r>
              <a:rPr lang="en-US" altLang="en-US" b="1" dirty="0" smtClean="0"/>
              <a:t>Is its shape regular?</a:t>
            </a:r>
          </a:p>
          <a:p>
            <a:pPr lvl="1"/>
            <a:r>
              <a:rPr lang="en-US" altLang="en-US" b="1" dirty="0" smtClean="0"/>
              <a:t>What is its slope: arithmetic, exponential, how large…?</a:t>
            </a:r>
          </a:p>
          <a:p>
            <a:pPr lvl="1"/>
            <a:r>
              <a:rPr lang="en-US" altLang="en-US" b="1" dirty="0" smtClean="0"/>
              <a:t>Does it look the same for all learners?</a:t>
            </a:r>
          </a:p>
          <a:p>
            <a:r>
              <a:rPr lang="en-US" altLang="en-US" b="1" dirty="0" smtClean="0"/>
              <a:t>Does the Inverted Pyramid Even Exist? (Validation)</a:t>
            </a:r>
          </a:p>
          <a:p>
            <a:r>
              <a:rPr lang="en-US" altLang="en-US" b="1" dirty="0" smtClean="0"/>
              <a:t>What causes the Inverted Pyramid?</a:t>
            </a:r>
            <a:endParaRPr lang="en-US" altLang="en-US" dirty="0" smtClean="0">
              <a:ea typeface="ＭＳ Ｐゴシック" pitchFamily="34" charset="-128"/>
            </a:endParaRPr>
          </a:p>
          <a:p>
            <a:pPr>
              <a:defRPr/>
            </a:pPr>
            <a:r>
              <a:rPr lang="en-US" altLang="en-US" b="1" dirty="0" smtClean="0"/>
              <a:t>What can we do about it?</a:t>
            </a:r>
          </a:p>
        </p:txBody>
      </p:sp>
      <p:sp>
        <p:nvSpPr>
          <p:cNvPr id="2" name="Title 1"/>
          <p:cNvSpPr>
            <a:spLocks noGrp="1"/>
          </p:cNvSpPr>
          <p:nvPr>
            <p:ph type="title"/>
          </p:nvPr>
        </p:nvSpPr>
        <p:spPr/>
        <p:txBody>
          <a:bodyPr>
            <a:normAutofit fontScale="90000"/>
          </a:bodyPr>
          <a:lstStyle/>
          <a:p>
            <a:r>
              <a:rPr lang="en-US" dirty="0"/>
              <a:t>The Inverted Pyramid: </a:t>
            </a:r>
            <a:br>
              <a:rPr lang="en-US" dirty="0"/>
            </a:br>
            <a:r>
              <a:rPr lang="en-US" dirty="0"/>
              <a:t>Key Questions</a:t>
            </a:r>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207919233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Time-on-Task at Text/Task Level:</a:t>
            </a:r>
            <a:br>
              <a:rPr lang="en-US" dirty="0" smtClean="0"/>
            </a:br>
            <a:r>
              <a:rPr lang="en-US" dirty="0" smtClean="0"/>
              <a:t>Linear Scope and Sequence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21569" b="5883"/>
          <a:stretch/>
        </p:blipFill>
        <p:spPr bwMode="auto">
          <a:xfrm>
            <a:off x="457200" y="1524000"/>
            <a:ext cx="8175537" cy="444839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42201763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Time-on-Task at Text/Task Level:</a:t>
            </a:r>
            <a:br>
              <a:rPr lang="en-US" dirty="0" smtClean="0"/>
            </a:br>
            <a:r>
              <a:rPr lang="en-US" dirty="0" smtClean="0"/>
              <a:t>Linear Scope and Sequence</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t="19608" b="1307"/>
          <a:stretch/>
        </p:blipFill>
        <p:spPr bwMode="auto">
          <a:xfrm>
            <a:off x="533400" y="1533525"/>
            <a:ext cx="8001000" cy="4745036"/>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340878041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Time-on-Task at Text/Task Level:</a:t>
            </a:r>
            <a:br>
              <a:rPr lang="en-US" dirty="0" smtClean="0"/>
            </a:br>
            <a:r>
              <a:rPr lang="en-US" dirty="0" smtClean="0"/>
              <a:t>Vertical Spiraling</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t="19608" b="1307"/>
          <a:stretch/>
        </p:blipFill>
        <p:spPr bwMode="auto">
          <a:xfrm>
            <a:off x="533400" y="1576175"/>
            <a:ext cx="8001000" cy="4745036"/>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a:srcRect t="19445" b="1471"/>
          <a:stretch/>
        </p:blipFill>
        <p:spPr bwMode="auto">
          <a:xfrm>
            <a:off x="533400" y="1524000"/>
            <a:ext cx="7999608" cy="474503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221527627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 Clifford (FL Annals, 2016):</a:t>
            </a:r>
            <a:br>
              <a:rPr lang="en-US" dirty="0" smtClean="0"/>
            </a:br>
            <a:r>
              <a:rPr lang="en-US" dirty="0" smtClean="0"/>
              <a:t>Fig. 1, p. 230</a:t>
            </a:r>
            <a:endParaRPr lang="en-US"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rotWithShape="1">
          <a:blip r:embed="rId3"/>
          <a:srcRect l="19415" t="8813" r="19596" b="3251"/>
          <a:stretch/>
        </p:blipFill>
        <p:spPr bwMode="auto">
          <a:xfrm>
            <a:off x="1066800" y="1543049"/>
            <a:ext cx="6934200" cy="4779107"/>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165312005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altLang="en-US" dirty="0"/>
              <a:t>Elaine </a:t>
            </a:r>
            <a:r>
              <a:rPr lang="en-US" altLang="en-US" dirty="0" err="1" smtClean="0"/>
              <a:t>Tarone</a:t>
            </a:r>
            <a:r>
              <a:rPr lang="en-US" altLang="en-US" dirty="0" smtClean="0"/>
              <a:t>:</a:t>
            </a:r>
            <a:endParaRPr lang="en-US" dirty="0"/>
          </a:p>
        </p:txBody>
      </p:sp>
      <p:sp>
        <p:nvSpPr>
          <p:cNvPr id="3" name="Content Placeholder 2"/>
          <p:cNvSpPr>
            <a:spLocks noGrp="1"/>
          </p:cNvSpPr>
          <p:nvPr>
            <p:ph idx="1"/>
          </p:nvPr>
        </p:nvSpPr>
        <p:spPr/>
        <p:txBody>
          <a:bodyPr/>
          <a:lstStyle/>
          <a:p>
            <a:pPr marL="0" indent="0">
              <a:buNone/>
            </a:pPr>
            <a:r>
              <a:rPr lang="en-US" sz="3200" i="1" dirty="0" smtClean="0">
                <a:solidFill>
                  <a:schemeClr val="accent1"/>
                </a:solidFill>
              </a:rPr>
              <a:t>Don’t </a:t>
            </a:r>
            <a:r>
              <a:rPr lang="en-US" sz="3200" i="1" dirty="0">
                <a:solidFill>
                  <a:schemeClr val="accent1"/>
                </a:solidFill>
              </a:rPr>
              <a:t>be so worried about what your students “can’t” do.  (They very likely can, just not as well at first.)  Don’t place a glass ceiling over them by limiting the tasks that you allow them to attempt</a:t>
            </a:r>
            <a:r>
              <a:rPr lang="en-US" sz="3200" i="1" dirty="0" smtClean="0">
                <a:solidFill>
                  <a:schemeClr val="accent1"/>
                </a:solidFill>
              </a:rPr>
              <a:t>.*</a:t>
            </a:r>
          </a:p>
          <a:p>
            <a:pPr marL="0" indent="0">
              <a:buNone/>
            </a:pPr>
            <a:r>
              <a:rPr lang="en-US" dirty="0" smtClean="0"/>
              <a:t>*Paraphrase from a </a:t>
            </a:r>
            <a:r>
              <a:rPr lang="en-US" dirty="0"/>
              <a:t>Pre-Conference Workshop, Tenth International Conference on Language Teacher Education, University of California, Los </a:t>
            </a:r>
            <a:r>
              <a:rPr lang="en-US" dirty="0" smtClean="0"/>
              <a:t>Angeles, 2 February 2017</a:t>
            </a:r>
            <a:endParaRPr lang="en-US" dirty="0"/>
          </a:p>
        </p:txBody>
      </p:sp>
      <p:sp>
        <p:nvSpPr>
          <p:cNvPr id="4" name="TextBox 3"/>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174086044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686800" cy="5029200"/>
          </a:xfrm>
        </p:spPr>
        <p:txBody>
          <a:bodyPr>
            <a:normAutofit/>
          </a:bodyPr>
          <a:lstStyle/>
          <a:p>
            <a:r>
              <a:rPr lang="en-US" altLang="en-US" b="1" dirty="0"/>
              <a:t>Two Weeks Heads Up to DLIFLC</a:t>
            </a:r>
          </a:p>
          <a:p>
            <a:r>
              <a:rPr lang="en-US" altLang="en-US" b="1" dirty="0" smtClean="0"/>
              <a:t>No Program, Instructors</a:t>
            </a:r>
            <a:r>
              <a:rPr lang="en-US" altLang="en-US" b="1" dirty="0"/>
              <a:t>, </a:t>
            </a:r>
            <a:r>
              <a:rPr lang="en-US" altLang="en-US" b="1" dirty="0" smtClean="0"/>
              <a:t>Texts, Grammars, Dictionaries</a:t>
            </a:r>
            <a:endParaRPr lang="en-US" altLang="en-US" b="1" dirty="0"/>
          </a:p>
          <a:p>
            <a:r>
              <a:rPr lang="en-US" altLang="en-US" b="1" dirty="0" smtClean="0"/>
              <a:t>Course Length: 12 Weeks</a:t>
            </a:r>
            <a:endParaRPr lang="en-US" altLang="en-US" dirty="0">
              <a:ea typeface="ＭＳ Ｐゴシック" pitchFamily="34" charset="-128"/>
            </a:endParaRPr>
          </a:p>
          <a:p>
            <a:pPr>
              <a:defRPr/>
            </a:pPr>
            <a:r>
              <a:rPr lang="en-US" altLang="en-US" b="1" dirty="0" smtClean="0"/>
              <a:t>Objectives: 1+ Listening, 1+ Reading, 1 Speaking</a:t>
            </a:r>
          </a:p>
          <a:p>
            <a:pPr>
              <a:defRPr/>
            </a:pPr>
            <a:r>
              <a:rPr lang="en-US" altLang="en-US" b="1" dirty="0" smtClean="0"/>
              <a:t>Resources:</a:t>
            </a:r>
          </a:p>
          <a:p>
            <a:pPr lvl="1">
              <a:defRPr/>
            </a:pPr>
            <a:r>
              <a:rPr lang="en-US" altLang="en-US" b="1" dirty="0" smtClean="0"/>
              <a:t>Instructors, personal materials + periodicals + SCOLA</a:t>
            </a:r>
          </a:p>
          <a:p>
            <a:pPr lvl="1">
              <a:defRPr/>
            </a:pPr>
            <a:r>
              <a:rPr lang="en-US" altLang="en-US" b="1" dirty="0"/>
              <a:t>Students’ </a:t>
            </a:r>
            <a:r>
              <a:rPr lang="en-US" altLang="en-US" b="1" dirty="0" smtClean="0"/>
              <a:t>schemata </a:t>
            </a:r>
            <a:r>
              <a:rPr lang="en-US" altLang="en-US" b="1" dirty="0"/>
              <a:t>from Czech</a:t>
            </a:r>
          </a:p>
          <a:p>
            <a:pPr lvl="1">
              <a:defRPr/>
            </a:pPr>
            <a:r>
              <a:rPr lang="en-US" altLang="en-US" b="1" dirty="0"/>
              <a:t>Students’ content- and scenario-related knowledge</a:t>
            </a:r>
          </a:p>
          <a:p>
            <a:pPr lvl="1">
              <a:defRPr/>
            </a:pPr>
            <a:r>
              <a:rPr lang="en-US" altLang="en-US" b="1" dirty="0" smtClean="0"/>
              <a:t>Immersion Conversion Method</a:t>
            </a:r>
          </a:p>
          <a:p>
            <a:pPr lvl="1">
              <a:defRPr/>
            </a:pPr>
            <a:endParaRPr lang="en-US" altLang="en-US" b="1" dirty="0"/>
          </a:p>
        </p:txBody>
      </p:sp>
      <p:sp>
        <p:nvSpPr>
          <p:cNvPr id="2" name="Title 1"/>
          <p:cNvSpPr>
            <a:spLocks noGrp="1"/>
          </p:cNvSpPr>
          <p:nvPr>
            <p:ph type="title"/>
          </p:nvPr>
        </p:nvSpPr>
        <p:spPr/>
        <p:txBody>
          <a:bodyPr>
            <a:normAutofit fontScale="90000"/>
          </a:bodyPr>
          <a:lstStyle/>
          <a:p>
            <a:r>
              <a:rPr lang="en-US" dirty="0" smtClean="0"/>
              <a:t>DLIFLC 1993: Czech </a:t>
            </a:r>
            <a:r>
              <a:rPr lang="en-US" dirty="0" smtClean="0">
                <a:sym typeface="Wingdings" panose="05000000000000000000" pitchFamily="2" charset="2"/>
              </a:rPr>
              <a:t> S/C Immersion Conversion Course</a:t>
            </a:r>
            <a:endParaRPr lang="en-US" dirty="0"/>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t>ATSEEL 2020: </a:t>
            </a:r>
            <a:r>
              <a:rPr lang="en-US" dirty="0" err="1" smtClean="0"/>
              <a:t>Corin</a:t>
            </a:r>
            <a:endParaRPr lang="en-US" dirty="0"/>
          </a:p>
        </p:txBody>
      </p:sp>
    </p:spTree>
    <p:extLst>
      <p:ext uri="{BB962C8B-B14F-4D97-AF65-F5344CB8AC3E}">
        <p14:creationId xmlns:p14="http://schemas.microsoft.com/office/powerpoint/2010/main" val="307176174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a:bodyPr>
          <a:lstStyle/>
          <a:p>
            <a:r>
              <a:rPr lang="en-US" altLang="en-US" b="1" dirty="0" smtClean="0"/>
              <a:t>Target Language Only from Day 1</a:t>
            </a:r>
            <a:endParaRPr lang="en-US" altLang="en-US" b="1" dirty="0"/>
          </a:p>
          <a:p>
            <a:r>
              <a:rPr lang="en-US" altLang="en-US" b="1" dirty="0" smtClean="0"/>
              <a:t>Curriculum: Modular Open Architecture</a:t>
            </a:r>
          </a:p>
          <a:p>
            <a:r>
              <a:rPr lang="en-US" altLang="en-US" b="1" dirty="0" smtClean="0"/>
              <a:t>Task-Based Instruction</a:t>
            </a:r>
            <a:endParaRPr lang="en-US" altLang="en-US" b="1" dirty="0"/>
          </a:p>
          <a:p>
            <a:pPr lvl="1"/>
            <a:r>
              <a:rPr lang="en-US" altLang="en-US" b="1" dirty="0" smtClean="0"/>
              <a:t>Content-Based Instruction</a:t>
            </a:r>
            <a:endParaRPr lang="en-US" altLang="en-US" dirty="0">
              <a:ea typeface="ＭＳ Ｐゴシック" pitchFamily="34" charset="-128"/>
            </a:endParaRPr>
          </a:p>
          <a:p>
            <a:pPr lvl="1">
              <a:defRPr/>
            </a:pPr>
            <a:r>
              <a:rPr lang="en-US" altLang="en-US" b="1" dirty="0" smtClean="0"/>
              <a:t>Project-Based Instruction</a:t>
            </a:r>
          </a:p>
          <a:p>
            <a:pPr lvl="2">
              <a:defRPr/>
            </a:pPr>
            <a:r>
              <a:rPr lang="en-US" altLang="en-US" b="1" dirty="0" smtClean="0"/>
              <a:t>Student Driven</a:t>
            </a:r>
          </a:p>
          <a:p>
            <a:pPr lvl="1">
              <a:defRPr/>
            </a:pPr>
            <a:r>
              <a:rPr lang="en-US" altLang="en-US" b="1" dirty="0" smtClean="0"/>
              <a:t>Scenario-Based Instruction</a:t>
            </a:r>
          </a:p>
          <a:p>
            <a:pPr lvl="2">
              <a:defRPr/>
            </a:pPr>
            <a:r>
              <a:rPr lang="en-US" altLang="en-US" b="1" dirty="0" smtClean="0"/>
              <a:t>Student Driven</a:t>
            </a:r>
          </a:p>
          <a:p>
            <a:pPr lvl="2">
              <a:defRPr/>
            </a:pPr>
            <a:r>
              <a:rPr lang="en-US" altLang="en-US" b="1" dirty="0" smtClean="0"/>
              <a:t>Vertically Spiraled</a:t>
            </a:r>
          </a:p>
          <a:p>
            <a:pPr lvl="1">
              <a:defRPr/>
            </a:pPr>
            <a:endParaRPr lang="en-US" altLang="en-US" b="1" dirty="0"/>
          </a:p>
        </p:txBody>
      </p:sp>
      <p:sp>
        <p:nvSpPr>
          <p:cNvPr id="2" name="Title 1"/>
          <p:cNvSpPr>
            <a:spLocks noGrp="1"/>
          </p:cNvSpPr>
          <p:nvPr>
            <p:ph type="title"/>
          </p:nvPr>
        </p:nvSpPr>
        <p:spPr/>
        <p:txBody>
          <a:bodyPr>
            <a:normAutofit fontScale="90000"/>
          </a:bodyPr>
          <a:lstStyle/>
          <a:p>
            <a:r>
              <a:rPr lang="en-US" dirty="0" smtClean="0"/>
              <a:t>DLIFLC 1993: Czech </a:t>
            </a:r>
            <a:r>
              <a:rPr lang="en-US" dirty="0" smtClean="0">
                <a:sym typeface="Wingdings" panose="05000000000000000000" pitchFamily="2" charset="2"/>
              </a:rPr>
              <a:t> S/C Immersion Conversion Method</a:t>
            </a:r>
            <a:endParaRPr lang="en-US" dirty="0"/>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t>ATSEEL 2020: </a:t>
            </a:r>
            <a:r>
              <a:rPr lang="en-US" dirty="0" err="1" smtClean="0"/>
              <a:t>Corin</a:t>
            </a:r>
            <a:endParaRPr lang="en-US" dirty="0"/>
          </a:p>
        </p:txBody>
      </p:sp>
    </p:spTree>
    <p:extLst>
      <p:ext uri="{BB962C8B-B14F-4D97-AF65-F5344CB8AC3E}">
        <p14:creationId xmlns:p14="http://schemas.microsoft.com/office/powerpoint/2010/main" val="88435379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3820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819" name="Rectangle 3"/>
          <p:cNvSpPr>
            <a:spLocks noGrp="1" noChangeArrowheads="1"/>
          </p:cNvSpPr>
          <p:nvPr>
            <p:ph type="body" idx="1"/>
          </p:nvPr>
        </p:nvSpPr>
        <p:spPr>
          <a:xfrm>
            <a:off x="228600" y="1600200"/>
            <a:ext cx="8686800" cy="4800600"/>
          </a:xfrm>
        </p:spPr>
        <p:txBody>
          <a:bodyPr/>
          <a:lstStyle/>
          <a:p>
            <a:pPr>
              <a:lnSpc>
                <a:spcPct val="80000"/>
              </a:lnSpc>
              <a:spcBef>
                <a:spcPct val="35000"/>
              </a:spcBef>
              <a:spcAft>
                <a:spcPct val="30000"/>
              </a:spcAft>
              <a:buFont typeface="Wingdings" pitchFamily="2" charset="2"/>
              <a:buNone/>
            </a:pPr>
            <a:r>
              <a:rPr lang="en-US" altLang="en-US" sz="2000"/>
              <a:t>Vehicle Search:</a:t>
            </a:r>
          </a:p>
          <a:p>
            <a:pPr>
              <a:lnSpc>
                <a:spcPct val="80000"/>
              </a:lnSpc>
              <a:spcBef>
                <a:spcPct val="35000"/>
              </a:spcBef>
              <a:spcAft>
                <a:spcPct val="30000"/>
              </a:spcAft>
            </a:pPr>
            <a:r>
              <a:rPr lang="en-US" altLang="en-US" sz="2000"/>
              <a:t>Military schemata: Protocols for vehicle searches</a:t>
            </a:r>
          </a:p>
          <a:p>
            <a:pPr>
              <a:lnSpc>
                <a:spcPct val="80000"/>
              </a:lnSpc>
              <a:spcBef>
                <a:spcPct val="35000"/>
              </a:spcBef>
              <a:spcAft>
                <a:spcPct val="30000"/>
              </a:spcAft>
            </a:pPr>
            <a:r>
              <a:rPr lang="en-US" altLang="en-US" sz="2000"/>
              <a:t>Linguistic schemata: verbs, parts of car, phraseology</a:t>
            </a:r>
          </a:p>
          <a:p>
            <a:pPr>
              <a:lnSpc>
                <a:spcPct val="80000"/>
              </a:lnSpc>
              <a:spcBef>
                <a:spcPct val="35000"/>
              </a:spcBef>
              <a:spcAft>
                <a:spcPct val="30000"/>
              </a:spcAft>
            </a:pPr>
            <a:r>
              <a:rPr lang="en-US" altLang="en-US" sz="2000"/>
              <a:t>Cultural schemata: defusing rather than inflaming situations</a:t>
            </a:r>
          </a:p>
          <a:p>
            <a:pPr>
              <a:lnSpc>
                <a:spcPct val="80000"/>
              </a:lnSpc>
              <a:spcBef>
                <a:spcPct val="35000"/>
              </a:spcBef>
              <a:spcAft>
                <a:spcPct val="30000"/>
              </a:spcAft>
            </a:pPr>
            <a:r>
              <a:rPr lang="en-US" altLang="en-US" sz="2000"/>
              <a:t>Props: vehicles, weapons, mirrors, various forms of contraband</a:t>
            </a:r>
          </a:p>
          <a:p>
            <a:pPr>
              <a:lnSpc>
                <a:spcPct val="80000"/>
              </a:lnSpc>
              <a:spcBef>
                <a:spcPct val="35000"/>
              </a:spcBef>
              <a:spcAft>
                <a:spcPct val="30000"/>
              </a:spcAft>
            </a:pPr>
            <a:r>
              <a:rPr lang="en-US" altLang="en-US" sz="2000"/>
              <a:t>Situation cards: drivers, soldiers (materials considered contraband, rules for allowing passage, sending people back or detaining them; situation on the ground; rules of engagement)</a:t>
            </a:r>
          </a:p>
          <a:p>
            <a:pPr>
              <a:lnSpc>
                <a:spcPct val="80000"/>
              </a:lnSpc>
              <a:spcBef>
                <a:spcPct val="35000"/>
              </a:spcBef>
              <a:spcAft>
                <a:spcPct val="30000"/>
              </a:spcAft>
            </a:pPr>
            <a:r>
              <a:rPr lang="en-US" altLang="en-US" sz="2000"/>
              <a:t>Practice in classroom</a:t>
            </a:r>
          </a:p>
          <a:p>
            <a:pPr>
              <a:lnSpc>
                <a:spcPct val="80000"/>
              </a:lnSpc>
              <a:spcBef>
                <a:spcPct val="35000"/>
              </a:spcBef>
              <a:spcAft>
                <a:spcPct val="30000"/>
              </a:spcAft>
            </a:pPr>
            <a:r>
              <a:rPr lang="en-US" altLang="en-US" sz="2000"/>
              <a:t>Try out in improvised field environment (street, parking lot)</a:t>
            </a:r>
          </a:p>
          <a:p>
            <a:pPr>
              <a:lnSpc>
                <a:spcPct val="80000"/>
              </a:lnSpc>
              <a:spcBef>
                <a:spcPct val="35000"/>
              </a:spcBef>
              <a:spcAft>
                <a:spcPct val="30000"/>
              </a:spcAft>
            </a:pPr>
            <a:r>
              <a:rPr lang="en-US" altLang="en-US" sz="2000"/>
              <a:t>Debrief and troubleshoot in classroom</a:t>
            </a:r>
          </a:p>
          <a:p>
            <a:pPr>
              <a:lnSpc>
                <a:spcPct val="80000"/>
              </a:lnSpc>
              <a:spcBef>
                <a:spcPct val="35000"/>
              </a:spcBef>
              <a:spcAft>
                <a:spcPct val="30000"/>
              </a:spcAft>
            </a:pPr>
            <a:r>
              <a:rPr lang="en-US" altLang="en-US" sz="2000"/>
              <a:t>Return to field and practice until proficient</a:t>
            </a:r>
          </a:p>
        </p:txBody>
      </p:sp>
      <p:sp>
        <p:nvSpPr>
          <p:cNvPr id="2" name="Title 1"/>
          <p:cNvSpPr>
            <a:spLocks noGrp="1"/>
          </p:cNvSpPr>
          <p:nvPr>
            <p:ph type="title"/>
          </p:nvPr>
        </p:nvSpPr>
        <p:spPr/>
        <p:txBody>
          <a:bodyPr>
            <a:normAutofit fontScale="90000"/>
          </a:bodyPr>
          <a:lstStyle/>
          <a:p>
            <a:r>
              <a:rPr lang="en-US" dirty="0" smtClean="0"/>
              <a:t>Vertical Spiraling in SBI </a:t>
            </a:r>
            <a:br>
              <a:rPr lang="en-US" dirty="0" smtClean="0"/>
            </a:br>
            <a:r>
              <a:rPr lang="en-US" dirty="0" smtClean="0"/>
              <a:t>CZ </a:t>
            </a:r>
            <a:r>
              <a:rPr lang="en-US" dirty="0" smtClean="0">
                <a:sym typeface="Wingdings" panose="05000000000000000000" pitchFamily="2" charset="2"/>
              </a:rPr>
              <a:t> SC</a:t>
            </a:r>
            <a:r>
              <a:rPr lang="en-US" dirty="0" smtClean="0"/>
              <a:t> Conversion Course</a:t>
            </a:r>
            <a:endParaRPr lang="en-US" dirty="0"/>
          </a:p>
        </p:txBody>
      </p:sp>
      <p:sp>
        <p:nvSpPr>
          <p:cNvPr id="5" name="TextBox 4"/>
          <p:cNvSpPr txBox="1"/>
          <p:nvPr/>
        </p:nvSpPr>
        <p:spPr>
          <a:xfrm>
            <a:off x="6843434"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420451167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body" sz="half" idx="1"/>
          </p:nvPr>
        </p:nvSpPr>
        <p:spPr/>
        <p:txBody>
          <a:bodyPr/>
          <a:lstStyle/>
          <a:p>
            <a:pPr>
              <a:tabLst>
                <a:tab pos="2451100" algn="l"/>
              </a:tabLst>
            </a:pPr>
            <a:r>
              <a:rPr lang="en-US" altLang="en-US" sz="2800" dirty="0"/>
              <a:t>DLPT 4</a:t>
            </a:r>
            <a:br>
              <a:rPr lang="en-US" altLang="en-US" sz="2800" dirty="0"/>
            </a:br>
            <a:r>
              <a:rPr lang="en-US" altLang="en-US" sz="2800" dirty="0"/>
              <a:t>11</a:t>
            </a:r>
            <a:r>
              <a:rPr lang="en-US" altLang="en-US" sz="2800" baseline="30000" dirty="0"/>
              <a:t>th</a:t>
            </a:r>
            <a:r>
              <a:rPr lang="en-US" altLang="en-US" sz="2800" dirty="0"/>
              <a:t> Week</a:t>
            </a:r>
            <a:br>
              <a:rPr lang="en-US" altLang="en-US" sz="2800" dirty="0"/>
            </a:br>
            <a:r>
              <a:rPr lang="en-US" altLang="en-US" sz="2800" dirty="0"/>
              <a:t>Testing</a:t>
            </a:r>
          </a:p>
          <a:p>
            <a:pPr>
              <a:buFont typeface="Wingdings" pitchFamily="2" charset="2"/>
              <a:buNone/>
              <a:tabLst>
                <a:tab pos="2451100" algn="l"/>
              </a:tabLst>
            </a:pPr>
            <a:endParaRPr lang="en-US" altLang="en-US" sz="2800" dirty="0"/>
          </a:p>
          <a:p>
            <a:pPr>
              <a:tabLst>
                <a:tab pos="2451100" algn="l"/>
              </a:tabLst>
            </a:pPr>
            <a:r>
              <a:rPr lang="en-US" altLang="en-US" sz="2800" dirty="0" smtClean="0"/>
              <a:t>Objectives</a:t>
            </a:r>
            <a:r>
              <a:rPr lang="en-US" altLang="en-US" sz="2800" dirty="0"/>
              <a:t>: </a:t>
            </a:r>
          </a:p>
          <a:p>
            <a:pPr lvl="1">
              <a:tabLst>
                <a:tab pos="2451100" algn="l"/>
              </a:tabLst>
            </a:pPr>
            <a:r>
              <a:rPr lang="en-US" altLang="en-US" sz="2400" dirty="0"/>
              <a:t>Reading:	1+</a:t>
            </a:r>
          </a:p>
          <a:p>
            <a:pPr lvl="1">
              <a:tabLst>
                <a:tab pos="2451100" algn="l"/>
              </a:tabLst>
            </a:pPr>
            <a:r>
              <a:rPr lang="en-US" altLang="en-US" sz="2400" dirty="0"/>
              <a:t>Listening:	1+</a:t>
            </a:r>
          </a:p>
          <a:p>
            <a:pPr lvl="1">
              <a:tabLst>
                <a:tab pos="2451100" algn="l"/>
              </a:tabLst>
            </a:pPr>
            <a:r>
              <a:rPr lang="en-US" altLang="en-US" sz="2400" dirty="0"/>
              <a:t>Speaking:	1</a:t>
            </a:r>
          </a:p>
        </p:txBody>
      </p:sp>
      <p:graphicFrame>
        <p:nvGraphicFramePr>
          <p:cNvPr id="234551" name="Group 55"/>
          <p:cNvGraphicFramePr>
            <a:graphicFrameLocks noGrp="1"/>
          </p:cNvGraphicFramePr>
          <p:nvPr>
            <p:ph sz="half" idx="2"/>
            <p:extLst>
              <p:ext uri="{D42A27DB-BD31-4B8C-83A1-F6EECF244321}">
                <p14:modId xmlns:p14="http://schemas.microsoft.com/office/powerpoint/2010/main" val="3919290574"/>
              </p:ext>
            </p:extLst>
          </p:nvPr>
        </p:nvGraphicFramePr>
        <p:xfrm>
          <a:off x="3733800" y="1603375"/>
          <a:ext cx="4876800" cy="4264026"/>
        </p:xfrm>
        <a:graphic>
          <a:graphicData uri="http://schemas.openxmlformats.org/drawingml/2006/table">
            <a:tbl>
              <a:tblPr/>
              <a:tblGrid>
                <a:gridCol w="1219200"/>
                <a:gridCol w="1219200"/>
                <a:gridCol w="1219200"/>
                <a:gridCol w="1219200"/>
              </a:tblGrid>
              <a:tr h="609600">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Oral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Reading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Listening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013">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3</a:t>
                      </a:r>
                    </a:p>
                  </a:txBody>
                  <a:tcPr marL="3657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a:t>
                      </a: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R="457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r>
              <a:tr h="609600">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3657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a:t>
                      </a:r>
                    </a:p>
                  </a:txBody>
                  <a:tcPr marR="457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r>
              <a:tr h="609600">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3657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11</a:t>
                      </a: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a:t>
                      </a:r>
                    </a:p>
                  </a:txBody>
                  <a:tcPr marR="457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r>
              <a:tr h="609600">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p>
                  </a:txBody>
                  <a:tcPr marL="3657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17</a:t>
                      </a: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10</a:t>
                      </a:r>
                    </a:p>
                  </a:txBody>
                  <a:tcPr marR="457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r>
              <a:tr h="608013">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p>
                  </a:txBody>
                  <a:tcPr marL="3657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9</a:t>
                      </a: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a:t>
                      </a: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21</a:t>
                      </a:r>
                    </a:p>
                  </a:txBody>
                  <a:tcPr marR="457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r>
              <a:tr h="609600">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0+</a:t>
                      </a:r>
                    </a:p>
                  </a:txBody>
                  <a:tcPr marL="3657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R="457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c>
                  <a:txBody>
                    <a:bodyPr/>
                    <a:lstStyle>
                      <a:lvl1pPr algn="l">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cs typeface="Arial" charset="0"/>
                        </a:defRPr>
                      </a:lvl1pPr>
                      <a:lvl2pPr algn="l">
                        <a:spcBef>
                          <a:spcPct val="20000"/>
                        </a:spcBef>
                        <a:buClr>
                          <a:schemeClr val="tx1"/>
                        </a:buClr>
                        <a:defRPr sz="2400">
                          <a:solidFill>
                            <a:schemeClr val="tx1"/>
                          </a:solidFill>
                          <a:effectLst>
                            <a:outerShdw blurRad="38100" dist="38100" dir="2700000" algn="tl">
                              <a:srgbClr val="000000"/>
                            </a:outerShdw>
                          </a:effectLst>
                          <a:latin typeface="Verdana" pitchFamily="34" charset="0"/>
                          <a:cs typeface="Arial" charset="0"/>
                        </a:defRPr>
                      </a:lvl2pPr>
                      <a:lvl3pPr algn="l">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charset="0"/>
                        </a:defRPr>
                      </a:lvl3pPr>
                      <a:lvl4pPr algn="l">
                        <a:spcBef>
                          <a:spcPct val="20000"/>
                        </a:spcBef>
                        <a:buClr>
                          <a:schemeClr val="tx2"/>
                        </a:buClr>
                        <a:defRPr>
                          <a:solidFill>
                            <a:schemeClr val="tx1"/>
                          </a:solidFill>
                          <a:effectLst>
                            <a:outerShdw blurRad="38100" dist="38100" dir="2700000" algn="tl">
                              <a:srgbClr val="000000"/>
                            </a:outerShdw>
                          </a:effectLst>
                          <a:latin typeface="Verdana" pitchFamily="34" charset="0"/>
                          <a:cs typeface="Arial" charset="0"/>
                        </a:defRPr>
                      </a:lvl4pPr>
                      <a:lvl5pPr algn="l">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cs typeface="Arial"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7</a:t>
                      </a:r>
                    </a:p>
                  </a:txBody>
                  <a:tcPr marR="457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alpha val="50000"/>
                      </a:schemeClr>
                    </a:solidFill>
                  </a:tcPr>
                </a:tc>
              </a:tr>
            </a:tbl>
          </a:graphicData>
        </a:graphic>
      </p:graphicFrame>
      <p:sp>
        <p:nvSpPr>
          <p:cNvPr id="2" name="Title 1"/>
          <p:cNvSpPr>
            <a:spLocks noGrp="1"/>
          </p:cNvSpPr>
          <p:nvPr>
            <p:ph type="title"/>
          </p:nvPr>
        </p:nvSpPr>
        <p:spPr/>
        <p:txBody>
          <a:bodyPr>
            <a:normAutofit fontScale="90000"/>
          </a:bodyPr>
          <a:lstStyle/>
          <a:p>
            <a:r>
              <a:rPr lang="en-US" dirty="0" smtClean="0"/>
              <a:t>Vertical Spiraling in SBI Conversion Course: Results</a:t>
            </a:r>
            <a:endParaRPr lang="en-US" dirty="0"/>
          </a:p>
        </p:txBody>
      </p:sp>
      <p:sp>
        <p:nvSpPr>
          <p:cNvPr id="5" name="TextBox 4"/>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361264060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167B1-7373-49AF-B054-66E80ADA0CCF}"/>
              </a:ext>
            </a:extLst>
          </p:cNvPr>
          <p:cNvSpPr>
            <a:spLocks noGrp="1"/>
          </p:cNvSpPr>
          <p:nvPr>
            <p:ph type="ctrTitle"/>
          </p:nvPr>
        </p:nvSpPr>
        <p:spPr>
          <a:xfrm>
            <a:off x="1559689" y="1219200"/>
            <a:ext cx="7068770" cy="2262781"/>
          </a:xfrm>
        </p:spPr>
        <p:txBody>
          <a:bodyPr>
            <a:normAutofit/>
          </a:bodyPr>
          <a:lstStyle/>
          <a:p>
            <a:pPr algn="ctr"/>
            <a:r>
              <a:rPr lang="en-US" sz="4000" b="1" dirty="0"/>
              <a:t>The Origins &amp; Theoretical Bases of Open Architecture Curricular Design (OACD)</a:t>
            </a:r>
          </a:p>
        </p:txBody>
      </p:sp>
      <p:sp>
        <p:nvSpPr>
          <p:cNvPr id="3" name="Subtitle 2">
            <a:extLst>
              <a:ext uri="{FF2B5EF4-FFF2-40B4-BE49-F238E27FC236}">
                <a16:creationId xmlns:a16="http://schemas.microsoft.com/office/drawing/2014/main" xmlns="" id="{A95CA9DC-FE31-441A-96CD-B361E78A9249}"/>
              </a:ext>
            </a:extLst>
          </p:cNvPr>
          <p:cNvSpPr>
            <a:spLocks noGrp="1"/>
          </p:cNvSpPr>
          <p:nvPr>
            <p:ph type="subTitle" idx="1"/>
          </p:nvPr>
        </p:nvSpPr>
        <p:spPr>
          <a:xfrm>
            <a:off x="1559734" y="3583808"/>
            <a:ext cx="6686549" cy="1126283"/>
          </a:xfrm>
        </p:spPr>
        <p:txBody>
          <a:bodyPr>
            <a:noAutofit/>
          </a:bodyPr>
          <a:lstStyle/>
          <a:p>
            <a:pPr algn="ctr"/>
            <a:r>
              <a:rPr lang="en-US" sz="3600" b="1" i="1" dirty="0"/>
              <a:t>A Step on the Road to </a:t>
            </a:r>
            <a:br>
              <a:rPr lang="en-US" sz="3600" b="1" i="1" dirty="0"/>
            </a:br>
            <a:r>
              <a:rPr lang="en-US" sz="3600" b="1" i="1" dirty="0"/>
              <a:t>Transformative Learning</a:t>
            </a:r>
          </a:p>
        </p:txBody>
      </p:sp>
      <p:sp>
        <p:nvSpPr>
          <p:cNvPr id="4" name="TextBox 3">
            <a:extLst>
              <a:ext uri="{FF2B5EF4-FFF2-40B4-BE49-F238E27FC236}">
                <a16:creationId xmlns:a16="http://schemas.microsoft.com/office/drawing/2014/main" xmlns="" id="{6AE7CA2B-4B28-4C33-B59D-FDB7942C2941}"/>
              </a:ext>
            </a:extLst>
          </p:cNvPr>
          <p:cNvSpPr txBox="1"/>
          <p:nvPr/>
        </p:nvSpPr>
        <p:spPr>
          <a:xfrm>
            <a:off x="2498151" y="4893637"/>
            <a:ext cx="4862228" cy="830997"/>
          </a:xfrm>
          <a:prstGeom prst="rect">
            <a:avLst/>
          </a:prstGeom>
          <a:noFill/>
        </p:spPr>
        <p:txBody>
          <a:bodyPr wrap="none" rtlCol="0">
            <a:spAutoFit/>
          </a:bodyPr>
          <a:lstStyle/>
          <a:p>
            <a:pPr algn="ctr" defTabSz="457200" eaLnBrk="1" fontAlgn="auto" hangingPunct="1">
              <a:spcBef>
                <a:spcPts val="0"/>
              </a:spcBef>
              <a:spcAft>
                <a:spcPts val="0"/>
              </a:spcAft>
            </a:pPr>
            <a:r>
              <a:rPr lang="en-US" sz="2400" b="1" dirty="0">
                <a:solidFill>
                  <a:prstClr val="black"/>
                </a:solidFill>
                <a:latin typeface="Century Gothic" panose="020B0502020202020204"/>
                <a:ea typeface="+mn-ea"/>
              </a:rPr>
              <a:t>A Presentation for AATSEEL 2020</a:t>
            </a:r>
            <a:br>
              <a:rPr lang="en-US" sz="2400" b="1" dirty="0">
                <a:solidFill>
                  <a:prstClr val="black"/>
                </a:solidFill>
                <a:latin typeface="Century Gothic" panose="020B0502020202020204"/>
                <a:ea typeface="+mn-ea"/>
              </a:rPr>
            </a:br>
            <a:r>
              <a:rPr lang="en-US" sz="2400" b="1" dirty="0">
                <a:solidFill>
                  <a:prstClr val="black"/>
                </a:solidFill>
                <a:latin typeface="Century Gothic" panose="020B0502020202020204"/>
                <a:ea typeface="+mn-ea"/>
              </a:rPr>
              <a:t>Betty Lou Leaver, PhD</a:t>
            </a:r>
          </a:p>
        </p:txBody>
      </p:sp>
    </p:spTree>
    <p:extLst>
      <p:ext uri="{BB962C8B-B14F-4D97-AF65-F5344CB8AC3E}">
        <p14:creationId xmlns:p14="http://schemas.microsoft.com/office/powerpoint/2010/main" val="391078258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92500" lnSpcReduction="20000"/>
          </a:bodyPr>
          <a:lstStyle/>
          <a:p>
            <a:r>
              <a:rPr lang="en-US" altLang="en-US" b="1" dirty="0" smtClean="0"/>
              <a:t>2012-: Post-DLPT Courses (entry c. ILR 1+)</a:t>
            </a:r>
            <a:endParaRPr lang="en-US" altLang="en-US" b="1" dirty="0"/>
          </a:p>
          <a:p>
            <a:r>
              <a:rPr lang="en-US" altLang="en-US" b="1" dirty="0" smtClean="0"/>
              <a:t>2013-: Shortened Intermediate/Advanced Courses (</a:t>
            </a:r>
            <a:r>
              <a:rPr lang="en-US" dirty="0" smtClean="0"/>
              <a:t>≥</a:t>
            </a:r>
            <a:r>
              <a:rPr lang="en-US" altLang="en-US" b="1" dirty="0" smtClean="0"/>
              <a:t> 2)</a:t>
            </a:r>
            <a:endParaRPr lang="en-US" altLang="en-US" b="1" dirty="0"/>
          </a:p>
          <a:p>
            <a:r>
              <a:rPr lang="en-US" altLang="en-US" b="1" dirty="0" smtClean="0"/>
              <a:t>2015-: Expansion into Basic Course Semester 3</a:t>
            </a:r>
          </a:p>
          <a:p>
            <a:r>
              <a:rPr lang="en-US" altLang="en-US" b="1" dirty="0" smtClean="0"/>
              <a:t>Existing Community of Practice:</a:t>
            </a:r>
          </a:p>
          <a:p>
            <a:pPr lvl="1"/>
            <a:r>
              <a:rPr lang="en-US" altLang="en-US" b="1" dirty="0" smtClean="0">
                <a:ea typeface="ＭＳ Ｐゴシック" pitchFamily="34" charset="-128"/>
              </a:rPr>
              <a:t>Modular Open Architecture Curriculum (no textbook or S&amp;S)</a:t>
            </a:r>
          </a:p>
          <a:p>
            <a:pPr lvl="1"/>
            <a:r>
              <a:rPr lang="en-US" altLang="en-US" b="1" dirty="0">
                <a:ea typeface="ＭＳ Ｐゴシック" pitchFamily="34" charset="-128"/>
              </a:rPr>
              <a:t>Diagnostic Instruction and Assessment</a:t>
            </a:r>
            <a:endParaRPr lang="en-US" altLang="en-US" dirty="0">
              <a:ea typeface="ＭＳ Ｐゴシック" pitchFamily="34" charset="-128"/>
            </a:endParaRPr>
          </a:p>
          <a:p>
            <a:pPr lvl="1"/>
            <a:r>
              <a:rPr lang="en-US" altLang="en-US" b="1" dirty="0" smtClean="0">
                <a:ea typeface="ＭＳ Ｐゴシック" pitchFamily="34" charset="-128"/>
              </a:rPr>
              <a:t>TL Only Instruction; Authentic Texts Only</a:t>
            </a:r>
          </a:p>
          <a:p>
            <a:pPr lvl="1"/>
            <a:r>
              <a:rPr lang="en-US" altLang="en-US" b="1" dirty="0" smtClean="0">
                <a:ea typeface="ＭＳ Ｐゴシック" pitchFamily="34" charset="-128"/>
              </a:rPr>
              <a:t>SBI and CBI</a:t>
            </a:r>
          </a:p>
          <a:p>
            <a:pPr>
              <a:defRPr/>
            </a:pPr>
            <a:r>
              <a:rPr lang="en-US" altLang="en-US" b="1" dirty="0" smtClean="0"/>
              <a:t>Strategy: Concentrate </a:t>
            </a:r>
            <a:r>
              <a:rPr lang="en-US" altLang="en-US" b="1" dirty="0"/>
              <a:t>Best Practices for Enhanced Effect</a:t>
            </a:r>
          </a:p>
          <a:p>
            <a:pPr lvl="1">
              <a:defRPr/>
            </a:pPr>
            <a:r>
              <a:rPr lang="en-US" altLang="en-US" b="1" dirty="0"/>
              <a:t>Fully Integrated </a:t>
            </a:r>
            <a:r>
              <a:rPr lang="en-US" altLang="en-US" b="1" dirty="0" smtClean="0"/>
              <a:t>Curriculum</a:t>
            </a:r>
            <a:endParaRPr lang="en-US" altLang="en-US" b="1" dirty="0"/>
          </a:p>
          <a:p>
            <a:pPr>
              <a:defRPr/>
            </a:pPr>
            <a:r>
              <a:rPr lang="en-US" altLang="en-US" b="1" dirty="0" smtClean="0"/>
              <a:t>Imperative: Rapid Development &amp; Adaptation</a:t>
            </a:r>
          </a:p>
          <a:p>
            <a:pPr lvl="1">
              <a:defRPr/>
            </a:pPr>
            <a:r>
              <a:rPr lang="en-US" altLang="en-US" b="1" dirty="0" smtClean="0"/>
              <a:t>Modular OA Fully Integrated Curriculum</a:t>
            </a:r>
          </a:p>
          <a:p>
            <a:pPr lvl="1">
              <a:defRPr/>
            </a:pPr>
            <a:endParaRPr lang="en-US" altLang="en-US" b="1" dirty="0"/>
          </a:p>
        </p:txBody>
      </p:sp>
      <p:sp>
        <p:nvSpPr>
          <p:cNvPr id="2" name="Title 1"/>
          <p:cNvSpPr>
            <a:spLocks noGrp="1"/>
          </p:cNvSpPr>
          <p:nvPr>
            <p:ph type="title"/>
          </p:nvPr>
        </p:nvSpPr>
        <p:spPr/>
        <p:txBody>
          <a:bodyPr>
            <a:normAutofit fontScale="90000"/>
          </a:bodyPr>
          <a:lstStyle/>
          <a:p>
            <a:r>
              <a:rPr lang="en-US" dirty="0" smtClean="0"/>
              <a:t>DLIFLC 2012 – 2014:</a:t>
            </a:r>
            <a:br>
              <a:rPr lang="en-US" dirty="0" smtClean="0"/>
            </a:br>
            <a:r>
              <a:rPr lang="en-US" dirty="0" smtClean="0"/>
              <a:t>Modular OA Template: Context</a:t>
            </a:r>
            <a:endParaRPr lang="en-US" dirty="0"/>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t>ATSEEL 2020: </a:t>
            </a:r>
            <a:r>
              <a:rPr lang="en-US" dirty="0" err="1" smtClean="0"/>
              <a:t>Corin</a:t>
            </a:r>
            <a:endParaRPr lang="en-US" dirty="0"/>
          </a:p>
        </p:txBody>
      </p:sp>
    </p:spTree>
    <p:extLst>
      <p:ext uri="{BB962C8B-B14F-4D97-AF65-F5344CB8AC3E}">
        <p14:creationId xmlns:p14="http://schemas.microsoft.com/office/powerpoint/2010/main" val="229114894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92500" lnSpcReduction="10000"/>
          </a:bodyPr>
          <a:lstStyle/>
          <a:p>
            <a:r>
              <a:rPr lang="en-US" altLang="en-US" b="1" dirty="0" smtClean="0"/>
              <a:t>Week-Long SBI-CBI Modules</a:t>
            </a:r>
            <a:endParaRPr lang="en-US" altLang="en-US" b="1" dirty="0"/>
          </a:p>
          <a:p>
            <a:r>
              <a:rPr lang="en-US" altLang="en-US" b="1" dirty="0" smtClean="0"/>
              <a:t>Culminating Scenario</a:t>
            </a:r>
            <a:endParaRPr lang="en-US" altLang="en-US" b="1" dirty="0"/>
          </a:p>
          <a:p>
            <a:r>
              <a:rPr lang="en-US" altLang="en-US" b="1" dirty="0"/>
              <a:t>Fully Integrated Activities</a:t>
            </a:r>
          </a:p>
          <a:p>
            <a:pPr lvl="1">
              <a:defRPr/>
            </a:pPr>
            <a:r>
              <a:rPr lang="en-US" altLang="en-US" b="1" dirty="0"/>
              <a:t>Every activity reinforces every other activity </a:t>
            </a:r>
          </a:p>
          <a:p>
            <a:pPr lvl="1">
              <a:defRPr/>
            </a:pPr>
            <a:r>
              <a:rPr lang="en-US" altLang="en-US" b="1" dirty="0"/>
              <a:t>Every activity builds toward the culminating activity</a:t>
            </a:r>
          </a:p>
          <a:p>
            <a:pPr lvl="1">
              <a:defRPr/>
            </a:pPr>
            <a:r>
              <a:rPr lang="en-US" altLang="en-US" b="1" dirty="0"/>
              <a:t>Every student depends on inputs of every other </a:t>
            </a:r>
            <a:r>
              <a:rPr lang="en-US" altLang="en-US" b="1" dirty="0" smtClean="0"/>
              <a:t>student</a:t>
            </a:r>
          </a:p>
          <a:p>
            <a:pPr lvl="1">
              <a:defRPr/>
            </a:pPr>
            <a:r>
              <a:rPr lang="en-US" altLang="en-US" b="1" dirty="0" smtClean="0"/>
              <a:t>Moderate topical scope to enable integration</a:t>
            </a:r>
            <a:endParaRPr lang="en-US" altLang="en-US" b="1" dirty="0"/>
          </a:p>
          <a:p>
            <a:pPr lvl="1">
              <a:defRPr/>
            </a:pPr>
            <a:r>
              <a:rPr lang="en-US" altLang="en-US" b="1" dirty="0"/>
              <a:t>Initial </a:t>
            </a:r>
            <a:r>
              <a:rPr lang="en-US" altLang="en-US" b="1" dirty="0" smtClean="0"/>
              <a:t>negotiation </a:t>
            </a:r>
            <a:r>
              <a:rPr lang="en-US" altLang="en-US" b="1" dirty="0"/>
              <a:t>of </a:t>
            </a:r>
            <a:r>
              <a:rPr lang="en-US" altLang="en-US" b="1" dirty="0" smtClean="0"/>
              <a:t>sub-topics, concentration: promote student autonomy, mental mapping</a:t>
            </a:r>
            <a:endParaRPr lang="en-US" altLang="en-US" b="1" dirty="0"/>
          </a:p>
          <a:p>
            <a:r>
              <a:rPr lang="en-US" altLang="en-US" b="1" dirty="0" smtClean="0"/>
              <a:t>Daily Sub-Topics Maximize Reinforcement</a:t>
            </a:r>
          </a:p>
          <a:p>
            <a:pPr lvl="1"/>
            <a:r>
              <a:rPr lang="en-US" altLang="en-US" b="1" dirty="0" smtClean="0"/>
              <a:t>Students gradually build performance skills for culminating scenario</a:t>
            </a:r>
          </a:p>
        </p:txBody>
      </p:sp>
      <p:sp>
        <p:nvSpPr>
          <p:cNvPr id="2" name="Title 1"/>
          <p:cNvSpPr>
            <a:spLocks noGrp="1"/>
          </p:cNvSpPr>
          <p:nvPr>
            <p:ph type="title"/>
          </p:nvPr>
        </p:nvSpPr>
        <p:spPr/>
        <p:txBody>
          <a:bodyPr>
            <a:normAutofit fontScale="90000"/>
          </a:bodyPr>
          <a:lstStyle/>
          <a:p>
            <a:r>
              <a:rPr lang="en-US" dirty="0" smtClean="0"/>
              <a:t>DLIFLC 2012 – 2014:</a:t>
            </a:r>
            <a:br>
              <a:rPr lang="en-US" dirty="0" smtClean="0"/>
            </a:br>
            <a:r>
              <a:rPr lang="en-US" dirty="0" smtClean="0"/>
              <a:t>Modular OA Template</a:t>
            </a:r>
            <a:endParaRPr lang="en-US" dirty="0"/>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t>ATSEEL 2020: </a:t>
            </a:r>
            <a:r>
              <a:rPr lang="en-US" dirty="0" err="1" smtClean="0"/>
              <a:t>Corin</a:t>
            </a:r>
            <a:endParaRPr lang="en-US" dirty="0"/>
          </a:p>
        </p:txBody>
      </p:sp>
    </p:spTree>
    <p:extLst>
      <p:ext uri="{BB962C8B-B14F-4D97-AF65-F5344CB8AC3E}">
        <p14:creationId xmlns:p14="http://schemas.microsoft.com/office/powerpoint/2010/main" val="104378348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457200" y="1752601"/>
            <a:ext cx="8686800" cy="4373563"/>
          </a:xfrm>
        </p:spPr>
        <p:txBody>
          <a:bodyPr>
            <a:normAutofit fontScale="85000" lnSpcReduction="20000"/>
          </a:bodyPr>
          <a:lstStyle/>
          <a:p>
            <a:r>
              <a:rPr lang="en-US" altLang="en-US" sz="2500" b="1" dirty="0" smtClean="0"/>
              <a:t>Roles</a:t>
            </a:r>
            <a:r>
              <a:rPr lang="en-US" altLang="en-US" sz="2500" dirty="0" smtClean="0"/>
              <a:t>: Working group of a US-SK Joint Committee on NK</a:t>
            </a:r>
          </a:p>
          <a:p>
            <a:r>
              <a:rPr lang="en-US" altLang="en-US" sz="2500" b="1" dirty="0" smtClean="0"/>
              <a:t>Culminating Activity (CA)</a:t>
            </a:r>
            <a:r>
              <a:rPr lang="en-US" altLang="en-US" sz="2500" dirty="0" smtClean="0"/>
              <a:t>: Prepare recommendations to the Board of Directors (</a:t>
            </a:r>
            <a:r>
              <a:rPr lang="en-US" altLang="en-US" sz="2500" dirty="0" err="1" smtClean="0"/>
              <a:t>BoD</a:t>
            </a:r>
            <a:r>
              <a:rPr lang="en-US" altLang="en-US" sz="2500" dirty="0" smtClean="0"/>
              <a:t>), who will meet soon with visiting American policy-makers: what position should the Committee advocate in regard to humanitarian aid to NK?</a:t>
            </a:r>
            <a:br>
              <a:rPr lang="en-US" altLang="en-US" sz="2500" dirty="0" smtClean="0"/>
            </a:br>
            <a:r>
              <a:rPr lang="en-US" altLang="en-US" sz="2500" b="1" dirty="0" smtClean="0"/>
              <a:t>Culminating Activity structure:</a:t>
            </a:r>
          </a:p>
          <a:p>
            <a:pPr marL="746125">
              <a:buFont typeface="Wingdings" panose="05000000000000000000" pitchFamily="2" charset="2"/>
              <a:buChar char="Ø"/>
            </a:pPr>
            <a:r>
              <a:rPr lang="en-US" altLang="en-US" sz="2500" b="1" dirty="0" smtClean="0"/>
              <a:t>Stage 1</a:t>
            </a:r>
            <a:r>
              <a:rPr lang="en-US" altLang="en-US" sz="2500" dirty="0" smtClean="0"/>
              <a:t>. Debate pros/cons of alternative policies. </a:t>
            </a:r>
          </a:p>
          <a:p>
            <a:pPr marL="746125">
              <a:buFont typeface="Wingdings" panose="05000000000000000000" pitchFamily="2" charset="2"/>
              <a:buChar char="Ø"/>
            </a:pPr>
            <a:r>
              <a:rPr lang="en-US" altLang="en-US" sz="2500" b="1" dirty="0" smtClean="0"/>
              <a:t>Stage 2</a:t>
            </a:r>
            <a:r>
              <a:rPr lang="en-US" altLang="en-US" sz="2500" dirty="0" smtClean="0"/>
              <a:t>. (</a:t>
            </a:r>
            <a:r>
              <a:rPr lang="en-US" altLang="en-US" sz="2500" dirty="0" err="1" smtClean="0"/>
              <a:t>i</a:t>
            </a:r>
            <a:r>
              <a:rPr lang="en-US" altLang="en-US" sz="2500" dirty="0" smtClean="0"/>
              <a:t>) Negotiate a consensus based on debate outcome; and, (ii) provide a brief to the </a:t>
            </a:r>
            <a:r>
              <a:rPr lang="en-US" altLang="en-US" sz="2500" dirty="0" err="1" smtClean="0"/>
              <a:t>BoD</a:t>
            </a:r>
            <a:r>
              <a:rPr lang="en-US" altLang="en-US" sz="2500" dirty="0" smtClean="0"/>
              <a:t> outlining pros and cons of alternative policies and their recommendation. </a:t>
            </a:r>
          </a:p>
          <a:p>
            <a:pPr marL="746125">
              <a:buFont typeface="Wingdings" panose="05000000000000000000" pitchFamily="2" charset="2"/>
              <a:buChar char="Ø"/>
            </a:pPr>
            <a:r>
              <a:rPr lang="en-US" altLang="en-US" sz="2500" b="1" dirty="0" smtClean="0"/>
              <a:t>Wrap-up</a:t>
            </a:r>
            <a:r>
              <a:rPr lang="en-US" altLang="en-US" sz="2500" dirty="0" smtClean="0"/>
              <a:t>: Write a column on US humanitarian aid policy toward NK. Elaborate alternatives and support your opinion.  </a:t>
            </a:r>
          </a:p>
        </p:txBody>
      </p:sp>
      <p:sp>
        <p:nvSpPr>
          <p:cNvPr id="2" name="Title 1"/>
          <p:cNvSpPr>
            <a:spLocks noGrp="1"/>
          </p:cNvSpPr>
          <p:nvPr>
            <p:ph type="title"/>
          </p:nvPr>
        </p:nvSpPr>
        <p:spPr/>
        <p:txBody>
          <a:bodyPr>
            <a:normAutofit fontScale="90000"/>
          </a:bodyPr>
          <a:lstStyle/>
          <a:p>
            <a:r>
              <a:rPr lang="en-US" dirty="0"/>
              <a:t>Sample One-Week Module: </a:t>
            </a:r>
            <a:br>
              <a:rPr lang="en-US" dirty="0"/>
            </a:br>
            <a:r>
              <a:rPr lang="en-US" dirty="0"/>
              <a:t>Humanitarian Aid to North Korea</a:t>
            </a:r>
          </a:p>
        </p:txBody>
      </p:sp>
      <p:sp>
        <p:nvSpPr>
          <p:cNvPr id="4" name="TextBox 3"/>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377728944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1752601"/>
            <a:ext cx="8382000" cy="4373563"/>
          </a:xfrm>
        </p:spPr>
        <p:txBody>
          <a:bodyPr>
            <a:normAutofit fontScale="85000" lnSpcReduction="20000"/>
          </a:bodyPr>
          <a:lstStyle/>
          <a:p>
            <a:pPr>
              <a:tabLst>
                <a:tab pos="1258888" algn="l"/>
              </a:tabLst>
            </a:pPr>
            <a:r>
              <a:rPr lang="en-US" altLang="en-US" sz="3600" b="1" dirty="0" smtClean="0"/>
              <a:t>Daily Topics Working Up to the CA</a:t>
            </a:r>
          </a:p>
          <a:p>
            <a:pPr>
              <a:buFont typeface="Wingdings" panose="05000000000000000000" pitchFamily="2" charset="2"/>
              <a:buChar char="Ø"/>
              <a:tabLst>
                <a:tab pos="1258888" algn="l"/>
              </a:tabLst>
            </a:pPr>
            <a:r>
              <a:rPr lang="en-US" altLang="en-US" sz="2500" b="1" dirty="0" smtClean="0"/>
              <a:t>Day 1</a:t>
            </a:r>
            <a:r>
              <a:rPr lang="en-US" altLang="en-US" sz="2500" dirty="0" smtClean="0"/>
              <a:t>.	Scenario Set-Up;</a:t>
            </a:r>
            <a:r>
              <a:rPr lang="en-US" altLang="en-US" sz="2500" dirty="0"/>
              <a:t> </a:t>
            </a:r>
            <a:r>
              <a:rPr lang="en-US" altLang="en-US" sz="2500" dirty="0" smtClean="0"/>
              <a:t>NK Humanitarian Situation </a:t>
            </a:r>
          </a:p>
          <a:p>
            <a:pPr>
              <a:buFont typeface="Wingdings" panose="05000000000000000000" pitchFamily="2" charset="2"/>
              <a:buChar char="Ø"/>
              <a:tabLst>
                <a:tab pos="1258888" algn="l"/>
              </a:tabLst>
            </a:pPr>
            <a:r>
              <a:rPr lang="en-US" altLang="en-US" sz="2500" b="1" dirty="0" smtClean="0"/>
              <a:t>Day 2</a:t>
            </a:r>
            <a:r>
              <a:rPr lang="en-US" altLang="en-US" sz="2500" dirty="0" smtClean="0"/>
              <a:t>.	SK political/humanitarian policies toward NK </a:t>
            </a:r>
          </a:p>
          <a:p>
            <a:pPr>
              <a:buFont typeface="Wingdings" panose="05000000000000000000" pitchFamily="2" charset="2"/>
              <a:buChar char="Ø"/>
              <a:tabLst>
                <a:tab pos="1258888" algn="l"/>
              </a:tabLst>
            </a:pPr>
            <a:r>
              <a:rPr lang="en-US" altLang="en-US" sz="2500" b="1" dirty="0" smtClean="0"/>
              <a:t>Day 3</a:t>
            </a:r>
            <a:r>
              <a:rPr lang="en-US" altLang="en-US" sz="2500" dirty="0" smtClean="0"/>
              <a:t>.	Six-party Talks; International Humanitarian Policies</a:t>
            </a:r>
            <a:br>
              <a:rPr lang="en-US" altLang="en-US" sz="2500" dirty="0" smtClean="0"/>
            </a:br>
            <a:r>
              <a:rPr lang="en-US" altLang="en-US" sz="2500" dirty="0" smtClean="0"/>
              <a:t>	toward NK</a:t>
            </a:r>
          </a:p>
          <a:p>
            <a:pPr>
              <a:buFont typeface="Wingdings" panose="05000000000000000000" pitchFamily="2" charset="2"/>
              <a:buChar char="Ø"/>
              <a:tabLst>
                <a:tab pos="1258888" algn="l"/>
              </a:tabLst>
            </a:pPr>
            <a:r>
              <a:rPr lang="en-US" altLang="en-US" sz="2500" b="1" dirty="0" smtClean="0"/>
              <a:t>Day 4</a:t>
            </a:r>
            <a:r>
              <a:rPr lang="en-US" altLang="en-US" sz="2500" dirty="0" smtClean="0"/>
              <a:t>.	Issues/Recent Developments in N/S Korea </a:t>
            </a:r>
          </a:p>
          <a:p>
            <a:pPr>
              <a:buFont typeface="Wingdings" panose="05000000000000000000" pitchFamily="2" charset="2"/>
              <a:buChar char="Ø"/>
              <a:tabLst>
                <a:tab pos="1258888" algn="l"/>
              </a:tabLst>
            </a:pPr>
            <a:r>
              <a:rPr lang="en-US" altLang="en-US" sz="2500" b="1" dirty="0"/>
              <a:t>Day </a:t>
            </a:r>
            <a:r>
              <a:rPr lang="en-US" altLang="en-US" sz="2500" b="1" dirty="0" smtClean="0"/>
              <a:t>5</a:t>
            </a:r>
            <a:r>
              <a:rPr lang="en-US" altLang="en-US" sz="2500" dirty="0" smtClean="0"/>
              <a:t>.	Last Updates/Information Exchanges; Culminating Activity</a:t>
            </a:r>
            <a:endParaRPr lang="en-US" altLang="en-US" sz="2500" dirty="0"/>
          </a:p>
          <a:p>
            <a:pPr>
              <a:tabLst>
                <a:tab pos="1258888" algn="l"/>
              </a:tabLst>
            </a:pPr>
            <a:endParaRPr lang="en-US" altLang="en-US" sz="800" dirty="0" smtClean="0"/>
          </a:p>
          <a:p>
            <a:pPr>
              <a:tabLst>
                <a:tab pos="1258888" algn="l"/>
              </a:tabLst>
            </a:pPr>
            <a:r>
              <a:rPr lang="en-US" altLang="en-US" sz="2500" dirty="0" smtClean="0"/>
              <a:t>Each Day May Have Its Own Culminating Production Activity</a:t>
            </a:r>
            <a:endParaRPr lang="en-US" altLang="en-US" sz="2500" dirty="0"/>
          </a:p>
        </p:txBody>
      </p:sp>
      <p:sp>
        <p:nvSpPr>
          <p:cNvPr id="2" name="Title 1"/>
          <p:cNvSpPr>
            <a:spLocks noGrp="1"/>
          </p:cNvSpPr>
          <p:nvPr>
            <p:ph type="title"/>
          </p:nvPr>
        </p:nvSpPr>
        <p:spPr/>
        <p:txBody>
          <a:bodyPr>
            <a:normAutofit fontScale="90000"/>
          </a:bodyPr>
          <a:lstStyle/>
          <a:p>
            <a:r>
              <a:rPr lang="en-US" dirty="0"/>
              <a:t>Sample One-Week Module: </a:t>
            </a:r>
            <a:br>
              <a:rPr lang="en-US" dirty="0"/>
            </a:br>
            <a:r>
              <a:rPr lang="en-US" dirty="0"/>
              <a:t>Humanitarian Aid to North Korea</a:t>
            </a:r>
          </a:p>
        </p:txBody>
      </p:sp>
      <p:sp>
        <p:nvSpPr>
          <p:cNvPr id="4" name="TextBox 3"/>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384786570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body" sz="half" idx="1"/>
          </p:nvPr>
        </p:nvSpPr>
        <p:spPr>
          <a:xfrm>
            <a:off x="457200" y="1870075"/>
            <a:ext cx="4038600" cy="4530725"/>
          </a:xfrm>
        </p:spPr>
        <p:txBody>
          <a:bodyPr/>
          <a:lstStyle/>
          <a:p>
            <a:pPr eaLnBrk="1" hangingPunct="1">
              <a:tabLst>
                <a:tab pos="2451100" algn="l"/>
              </a:tabLst>
              <a:defRPr/>
            </a:pPr>
            <a:r>
              <a:rPr lang="en-US" sz="2800" b="1" dirty="0" smtClean="0"/>
              <a:t>Course length maximum 8 weeks</a:t>
            </a:r>
          </a:p>
          <a:p>
            <a:pPr eaLnBrk="1" hangingPunct="1">
              <a:tabLst>
                <a:tab pos="2451100" algn="l"/>
              </a:tabLst>
              <a:defRPr/>
            </a:pPr>
            <a:r>
              <a:rPr lang="en-US" sz="2800" b="1" dirty="0" smtClean="0"/>
              <a:t>22 Students with</a:t>
            </a:r>
            <a:br>
              <a:rPr lang="en-US" sz="2800" b="1" dirty="0" smtClean="0"/>
            </a:br>
            <a:r>
              <a:rPr lang="en-US" sz="2800" b="1" dirty="0" smtClean="0"/>
              <a:t>known DLPT</a:t>
            </a:r>
            <a:br>
              <a:rPr lang="en-US" sz="2800" b="1" dirty="0" smtClean="0"/>
            </a:br>
            <a:r>
              <a:rPr lang="en-US" sz="2800" b="1" dirty="0" smtClean="0"/>
              <a:t>results</a:t>
            </a:r>
          </a:p>
          <a:p>
            <a:pPr eaLnBrk="1" hangingPunct="1">
              <a:tabLst>
                <a:tab pos="2451100" algn="l"/>
              </a:tabLst>
              <a:defRPr/>
            </a:pPr>
            <a:r>
              <a:rPr lang="en-US" sz="2800" b="1" dirty="0" smtClean="0"/>
              <a:t>Measured: </a:t>
            </a:r>
          </a:p>
          <a:p>
            <a:pPr lvl="1" eaLnBrk="1" hangingPunct="1">
              <a:tabLst>
                <a:tab pos="2451100" algn="l"/>
              </a:tabLst>
              <a:defRPr/>
            </a:pPr>
            <a:r>
              <a:rPr lang="en-US" sz="2400" b="1" dirty="0" smtClean="0"/>
              <a:t>Reading</a:t>
            </a:r>
          </a:p>
          <a:p>
            <a:pPr lvl="1" eaLnBrk="1" hangingPunct="1">
              <a:tabLst>
                <a:tab pos="2451100" algn="l"/>
              </a:tabLst>
              <a:defRPr/>
            </a:pPr>
            <a:r>
              <a:rPr lang="en-US" sz="2400" b="1" dirty="0" smtClean="0"/>
              <a:t>Listening</a:t>
            </a: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516725634"/>
              </p:ext>
            </p:extLst>
          </p:nvPr>
        </p:nvGraphicFramePr>
        <p:xfrm>
          <a:off x="4191000" y="1981200"/>
          <a:ext cx="4648200" cy="4114800"/>
        </p:xfrm>
        <a:graphic>
          <a:graphicData uri="http://schemas.openxmlformats.org/drawingml/2006/table">
            <a:tbl>
              <a:tblPr firstRow="1" firstCol="1" bandRow="1">
                <a:tableStyleId>{5C22544A-7EE6-4342-B048-85BDC9FD1C3A}</a:tableStyleId>
              </a:tblPr>
              <a:tblGrid>
                <a:gridCol w="1574390"/>
                <a:gridCol w="3073810"/>
              </a:tblGrid>
              <a:tr h="822960">
                <a:tc>
                  <a:txBody>
                    <a:bodyPr/>
                    <a:lstStyle/>
                    <a:p>
                      <a:pPr marL="0" marR="0" algn="ctr">
                        <a:lnSpc>
                          <a:spcPct val="115000"/>
                        </a:lnSpc>
                        <a:spcBef>
                          <a:spcPts val="0"/>
                        </a:spcBef>
                        <a:spcAft>
                          <a:spcPts val="0"/>
                        </a:spcAft>
                        <a:tabLst>
                          <a:tab pos="342900" algn="dec"/>
                        </a:tabLst>
                      </a:pPr>
                      <a:r>
                        <a:rPr lang="en-US" sz="2400" dirty="0">
                          <a:effectLst/>
                        </a:rPr>
                        <a:t>Students</a:t>
                      </a:r>
                      <a:endParaRPr lang="en-US" sz="24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tabLst>
                          <a:tab pos="217170" algn="dec"/>
                        </a:tabLst>
                      </a:pPr>
                      <a:r>
                        <a:rPr lang="en-US" sz="2400" dirty="0">
                          <a:effectLst/>
                        </a:rPr>
                        <a:t>Increase</a:t>
                      </a:r>
                      <a:endParaRPr lang="en-US" sz="2400" dirty="0">
                        <a:effectLst/>
                        <a:latin typeface="Calibri"/>
                        <a:ea typeface="Calibri"/>
                        <a:cs typeface="Arial"/>
                      </a:endParaRPr>
                    </a:p>
                  </a:txBody>
                  <a:tcPr marL="68580" marR="68580" marT="0" marB="0" anchor="ctr"/>
                </a:tc>
              </a:tr>
              <a:tr h="822960">
                <a:tc>
                  <a:txBody>
                    <a:bodyPr/>
                    <a:lstStyle/>
                    <a:p>
                      <a:pPr marL="0" marR="0">
                        <a:lnSpc>
                          <a:spcPct val="115000"/>
                        </a:lnSpc>
                        <a:spcBef>
                          <a:spcPts val="0"/>
                        </a:spcBef>
                        <a:spcAft>
                          <a:spcPts val="0"/>
                        </a:spcAft>
                        <a:tabLst>
                          <a:tab pos="685800" algn="dec"/>
                        </a:tabLst>
                      </a:pPr>
                      <a:r>
                        <a:rPr lang="en-US" sz="2400" dirty="0" smtClean="0">
                          <a:effectLst/>
                        </a:rPr>
                        <a:t>	19</a:t>
                      </a:r>
                      <a:endParaRPr lang="en-US" sz="2400" dirty="0">
                        <a:effectLst/>
                        <a:latin typeface="Calibri"/>
                        <a:ea typeface="Calibri"/>
                        <a:cs typeface="Arial"/>
                      </a:endParaRPr>
                    </a:p>
                  </a:txBody>
                  <a:tcPr marL="68580" marR="68580" marT="0" marB="0" anchor="ctr"/>
                </a:tc>
                <a:tc>
                  <a:txBody>
                    <a:bodyPr/>
                    <a:lstStyle/>
                    <a:p>
                      <a:pPr marL="0" marR="0">
                        <a:lnSpc>
                          <a:spcPct val="115000"/>
                        </a:lnSpc>
                        <a:spcBef>
                          <a:spcPts val="0"/>
                        </a:spcBef>
                        <a:spcAft>
                          <a:spcPts val="0"/>
                        </a:spcAft>
                        <a:tabLst>
                          <a:tab pos="457200" algn="dec"/>
                        </a:tabLst>
                      </a:pPr>
                      <a:r>
                        <a:rPr lang="en-US" sz="2400" dirty="0" smtClean="0">
                          <a:effectLst/>
                        </a:rPr>
                        <a:t>	.</a:t>
                      </a:r>
                      <a:r>
                        <a:rPr lang="en-US" sz="2400" dirty="0">
                          <a:effectLst/>
                        </a:rPr>
                        <a:t>5 level R and/or L</a:t>
                      </a:r>
                      <a:endParaRPr lang="en-US" sz="2400" dirty="0">
                        <a:effectLst/>
                        <a:latin typeface="Calibri"/>
                        <a:ea typeface="Calibri"/>
                        <a:cs typeface="Arial"/>
                      </a:endParaRPr>
                    </a:p>
                  </a:txBody>
                  <a:tcPr marL="68580" marR="68580" marT="0" marB="0" anchor="ctr"/>
                </a:tc>
              </a:tr>
              <a:tr h="822960">
                <a:tc>
                  <a:txBody>
                    <a:bodyPr/>
                    <a:lstStyle/>
                    <a:p>
                      <a:pPr marL="0" marR="0">
                        <a:lnSpc>
                          <a:spcPct val="115000"/>
                        </a:lnSpc>
                        <a:spcBef>
                          <a:spcPts val="0"/>
                        </a:spcBef>
                        <a:spcAft>
                          <a:spcPts val="0"/>
                        </a:spcAft>
                        <a:tabLst>
                          <a:tab pos="685800" algn="dec"/>
                        </a:tabLst>
                      </a:pPr>
                      <a:r>
                        <a:rPr lang="en-US" sz="2400" dirty="0" smtClean="0">
                          <a:effectLst/>
                        </a:rPr>
                        <a:t>	9</a:t>
                      </a:r>
                      <a:endParaRPr lang="en-US" sz="2400" dirty="0">
                        <a:effectLst/>
                        <a:latin typeface="Calibri"/>
                        <a:ea typeface="Calibri"/>
                        <a:cs typeface="Arial"/>
                      </a:endParaRPr>
                    </a:p>
                  </a:txBody>
                  <a:tcPr marL="68580" marR="68580" marT="0" marB="0" anchor="ctr"/>
                </a:tc>
                <a:tc>
                  <a:txBody>
                    <a:bodyPr/>
                    <a:lstStyle/>
                    <a:p>
                      <a:pPr marL="0" marR="0">
                        <a:lnSpc>
                          <a:spcPct val="115000"/>
                        </a:lnSpc>
                        <a:spcBef>
                          <a:spcPts val="0"/>
                        </a:spcBef>
                        <a:spcAft>
                          <a:spcPts val="0"/>
                        </a:spcAft>
                        <a:tabLst>
                          <a:tab pos="457200" algn="dec"/>
                        </a:tabLst>
                      </a:pPr>
                      <a:r>
                        <a:rPr lang="en-US" sz="2400" dirty="0" smtClean="0">
                          <a:effectLst/>
                        </a:rPr>
                        <a:t>	1.0 </a:t>
                      </a:r>
                      <a:r>
                        <a:rPr lang="en-US" sz="2400" dirty="0">
                          <a:effectLst/>
                        </a:rPr>
                        <a:t>level R and/or L</a:t>
                      </a:r>
                      <a:endParaRPr lang="en-US" sz="2400" dirty="0">
                        <a:effectLst/>
                        <a:latin typeface="Calibri"/>
                        <a:ea typeface="Calibri"/>
                        <a:cs typeface="Arial"/>
                      </a:endParaRPr>
                    </a:p>
                  </a:txBody>
                  <a:tcPr marL="68580" marR="68580" marT="0" marB="0" anchor="ctr"/>
                </a:tc>
              </a:tr>
              <a:tr h="822960">
                <a:tc>
                  <a:txBody>
                    <a:bodyPr/>
                    <a:lstStyle/>
                    <a:p>
                      <a:pPr marL="0" marR="0">
                        <a:lnSpc>
                          <a:spcPct val="115000"/>
                        </a:lnSpc>
                        <a:spcBef>
                          <a:spcPts val="0"/>
                        </a:spcBef>
                        <a:spcAft>
                          <a:spcPts val="0"/>
                        </a:spcAft>
                        <a:tabLst>
                          <a:tab pos="685800" algn="dec"/>
                        </a:tabLst>
                      </a:pPr>
                      <a:r>
                        <a:rPr lang="en-US" sz="2400" dirty="0" smtClean="0">
                          <a:effectLst/>
                        </a:rPr>
                        <a:t>	4</a:t>
                      </a:r>
                      <a:endParaRPr lang="en-US" sz="2400" dirty="0">
                        <a:effectLst/>
                        <a:latin typeface="Calibri"/>
                        <a:ea typeface="Calibri"/>
                        <a:cs typeface="Arial"/>
                      </a:endParaRPr>
                    </a:p>
                  </a:txBody>
                  <a:tcPr marL="68580" marR="68580" marT="0" marB="0" anchor="ctr"/>
                </a:tc>
                <a:tc>
                  <a:txBody>
                    <a:bodyPr/>
                    <a:lstStyle/>
                    <a:p>
                      <a:pPr marL="0" marR="0">
                        <a:lnSpc>
                          <a:spcPct val="115000"/>
                        </a:lnSpc>
                        <a:spcBef>
                          <a:spcPts val="0"/>
                        </a:spcBef>
                        <a:spcAft>
                          <a:spcPts val="0"/>
                        </a:spcAft>
                        <a:tabLst>
                          <a:tab pos="457200" algn="dec"/>
                        </a:tabLst>
                      </a:pPr>
                      <a:r>
                        <a:rPr lang="en-US" sz="2400" dirty="0" smtClean="0">
                          <a:effectLst/>
                        </a:rPr>
                        <a:t>	1.5 </a:t>
                      </a:r>
                      <a:r>
                        <a:rPr lang="en-US" sz="2400" dirty="0">
                          <a:effectLst/>
                        </a:rPr>
                        <a:t>levels R </a:t>
                      </a:r>
                      <a:r>
                        <a:rPr lang="en-US" sz="2400" dirty="0" smtClean="0">
                          <a:effectLst/>
                        </a:rPr>
                        <a:t>or </a:t>
                      </a:r>
                      <a:r>
                        <a:rPr lang="en-US" sz="2400" dirty="0">
                          <a:effectLst/>
                        </a:rPr>
                        <a:t>L</a:t>
                      </a:r>
                      <a:endParaRPr lang="en-US" sz="2400" dirty="0">
                        <a:effectLst/>
                        <a:latin typeface="Calibri"/>
                        <a:ea typeface="Calibri"/>
                        <a:cs typeface="Arial"/>
                      </a:endParaRPr>
                    </a:p>
                  </a:txBody>
                  <a:tcPr marL="68580" marR="68580" marT="0" marB="0" anchor="ctr"/>
                </a:tc>
              </a:tr>
              <a:tr h="822960">
                <a:tc>
                  <a:txBody>
                    <a:bodyPr/>
                    <a:lstStyle/>
                    <a:p>
                      <a:pPr marL="0" marR="0">
                        <a:lnSpc>
                          <a:spcPct val="115000"/>
                        </a:lnSpc>
                        <a:spcBef>
                          <a:spcPts val="0"/>
                        </a:spcBef>
                        <a:spcAft>
                          <a:spcPts val="0"/>
                        </a:spcAft>
                        <a:tabLst>
                          <a:tab pos="685800" algn="dec"/>
                        </a:tabLst>
                      </a:pPr>
                      <a:r>
                        <a:rPr lang="en-US" sz="2400" dirty="0" smtClean="0">
                          <a:effectLst/>
                        </a:rPr>
                        <a:t>	1</a:t>
                      </a:r>
                      <a:endParaRPr lang="en-US" sz="2400" dirty="0">
                        <a:effectLst/>
                        <a:latin typeface="Calibri"/>
                        <a:ea typeface="Calibri"/>
                        <a:cs typeface="Arial"/>
                      </a:endParaRPr>
                    </a:p>
                  </a:txBody>
                  <a:tcPr marL="68580" marR="68580" marT="0" marB="0" anchor="ctr"/>
                </a:tc>
                <a:tc>
                  <a:txBody>
                    <a:bodyPr/>
                    <a:lstStyle/>
                    <a:p>
                      <a:pPr marL="0" marR="0">
                        <a:lnSpc>
                          <a:spcPct val="115000"/>
                        </a:lnSpc>
                        <a:spcBef>
                          <a:spcPts val="0"/>
                        </a:spcBef>
                        <a:spcAft>
                          <a:spcPts val="0"/>
                        </a:spcAft>
                        <a:tabLst>
                          <a:tab pos="457200" algn="dec"/>
                        </a:tabLst>
                      </a:pPr>
                      <a:r>
                        <a:rPr lang="en-US" sz="2400" dirty="0" smtClean="0">
                          <a:effectLst/>
                        </a:rPr>
                        <a:t>	2.0 </a:t>
                      </a:r>
                      <a:r>
                        <a:rPr lang="en-US" sz="2400" dirty="0">
                          <a:effectLst/>
                        </a:rPr>
                        <a:t>levels (1-3 L)</a:t>
                      </a:r>
                      <a:endParaRPr lang="en-US" sz="2400" dirty="0">
                        <a:effectLst/>
                        <a:latin typeface="Calibri"/>
                        <a:ea typeface="Calibri"/>
                        <a:cs typeface="Arial"/>
                      </a:endParaRPr>
                    </a:p>
                  </a:txBody>
                  <a:tcPr marL="68580" marR="68580" marT="0" marB="0" anchor="ctr"/>
                </a:tc>
              </a:tr>
            </a:tbl>
          </a:graphicData>
        </a:graphic>
      </p:graphicFrame>
      <p:sp>
        <p:nvSpPr>
          <p:cNvPr id="5" name="Title 4"/>
          <p:cNvSpPr>
            <a:spLocks noGrp="1"/>
          </p:cNvSpPr>
          <p:nvPr>
            <p:ph type="title"/>
          </p:nvPr>
        </p:nvSpPr>
        <p:spPr/>
        <p:txBody>
          <a:bodyPr anchor="ctr" anchorCtr="0">
            <a:normAutofit fontScale="90000"/>
          </a:bodyPr>
          <a:lstStyle/>
          <a:p>
            <a:r>
              <a:rPr lang="en-US" dirty="0" smtClean="0"/>
              <a:t>Persian Farsi Post-DLPT Results:</a:t>
            </a:r>
            <a:br>
              <a:rPr lang="en-US" dirty="0" smtClean="0"/>
            </a:br>
            <a:r>
              <a:rPr lang="en-US" dirty="0" smtClean="0"/>
              <a:t>Modular OACD SBI-CBI</a:t>
            </a:r>
            <a:endParaRPr lang="en-US" dirty="0"/>
          </a:p>
        </p:txBody>
      </p:sp>
      <p:sp>
        <p:nvSpPr>
          <p:cNvPr id="6" name="TextBox 5"/>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800485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92500" lnSpcReduction="10000"/>
          </a:bodyPr>
          <a:lstStyle/>
          <a:p>
            <a:r>
              <a:rPr lang="en-US" altLang="en-US" b="1" u="sng" dirty="0" smtClean="0">
                <a:solidFill>
                  <a:schemeClr val="accent1"/>
                </a:solidFill>
              </a:rPr>
              <a:t>Origin &amp; History of the Inverted Pyramid Concept</a:t>
            </a:r>
          </a:p>
          <a:p>
            <a:r>
              <a:rPr lang="en-US" altLang="en-US" b="1" dirty="0" smtClean="0"/>
              <a:t>What is the Inverted Pyramid “of”?</a:t>
            </a:r>
          </a:p>
          <a:p>
            <a:pPr lvl="1"/>
            <a:r>
              <a:rPr lang="en-US" altLang="en-US" b="1" dirty="0" smtClean="0"/>
              <a:t>Quantity of content/learning?</a:t>
            </a:r>
          </a:p>
          <a:p>
            <a:pPr lvl="1"/>
            <a:r>
              <a:rPr lang="en-US" altLang="en-US" b="1" dirty="0" smtClean="0"/>
              <a:t>Time to next proficiency level?</a:t>
            </a:r>
          </a:p>
          <a:p>
            <a:r>
              <a:rPr lang="en-US" altLang="en-US" b="1" dirty="0" smtClean="0"/>
              <a:t>What is the Inverted Pyramid’s Shape?</a:t>
            </a:r>
          </a:p>
          <a:p>
            <a:pPr lvl="1"/>
            <a:r>
              <a:rPr lang="en-US" altLang="en-US" b="1" dirty="0" smtClean="0"/>
              <a:t>How many sides does/should it have?</a:t>
            </a:r>
          </a:p>
          <a:p>
            <a:pPr lvl="1"/>
            <a:r>
              <a:rPr lang="en-US" altLang="en-US" b="1" dirty="0" smtClean="0"/>
              <a:t>Is its shape regular?</a:t>
            </a:r>
          </a:p>
          <a:p>
            <a:pPr lvl="1"/>
            <a:r>
              <a:rPr lang="en-US" altLang="en-US" b="1" dirty="0" smtClean="0"/>
              <a:t>What is its slope: arithmetic, exponential, …?	</a:t>
            </a:r>
          </a:p>
          <a:p>
            <a:r>
              <a:rPr lang="en-US" altLang="en-US" b="1" dirty="0" smtClean="0"/>
              <a:t>Does the Inverted Pyramid Even Exist? (Validation)</a:t>
            </a:r>
          </a:p>
          <a:p>
            <a:r>
              <a:rPr lang="en-US" altLang="en-US" b="1" dirty="0" smtClean="0"/>
              <a:t>What causes the Inverted Pyramid?</a:t>
            </a:r>
            <a:endParaRPr lang="en-US" altLang="en-US" dirty="0" smtClean="0">
              <a:ea typeface="ＭＳ Ｐゴシック" pitchFamily="34" charset="-128"/>
            </a:endParaRPr>
          </a:p>
          <a:p>
            <a:pPr>
              <a:defRPr/>
            </a:pPr>
            <a:r>
              <a:rPr lang="en-US" altLang="en-US" b="1" dirty="0" smtClean="0"/>
              <a:t>What can we do about it?</a:t>
            </a:r>
          </a:p>
        </p:txBody>
      </p:sp>
      <p:sp>
        <p:nvSpPr>
          <p:cNvPr id="2" name="Title 1"/>
          <p:cNvSpPr>
            <a:spLocks noGrp="1"/>
          </p:cNvSpPr>
          <p:nvPr>
            <p:ph type="title"/>
          </p:nvPr>
        </p:nvSpPr>
        <p:spPr/>
        <p:txBody>
          <a:bodyPr>
            <a:normAutofit fontScale="90000"/>
          </a:bodyPr>
          <a:lstStyle/>
          <a:p>
            <a:r>
              <a:rPr lang="en-US" dirty="0"/>
              <a:t>The Inverted Pyramid: </a:t>
            </a:r>
            <a:br>
              <a:rPr lang="en-US" dirty="0"/>
            </a:br>
            <a:r>
              <a:rPr lang="en-US" dirty="0"/>
              <a:t>Key Questions</a:t>
            </a:r>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104212821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2264"/>
            <a:ext cx="3657600" cy="1162050"/>
          </a:xfrm>
        </p:spPr>
        <p:txBody>
          <a:bodyPr>
            <a:normAutofit fontScale="90000"/>
          </a:bodyPr>
          <a:lstStyle/>
          <a:p>
            <a:r>
              <a:rPr lang="en-US" sz="3400" b="1" dirty="0" smtClean="0"/>
              <a:t>Origins of the Inverted Pyramid</a:t>
            </a:r>
            <a:endParaRPr lang="en-US" sz="3400" b="1" dirty="0"/>
          </a:p>
        </p:txBody>
      </p:sp>
      <p:sp>
        <p:nvSpPr>
          <p:cNvPr id="3" name="Text Placeholder 2"/>
          <p:cNvSpPr>
            <a:spLocks noGrp="1"/>
          </p:cNvSpPr>
          <p:nvPr>
            <p:ph type="body" sz="half" idx="2"/>
          </p:nvPr>
        </p:nvSpPr>
        <p:spPr>
          <a:xfrm>
            <a:off x="1" y="2528248"/>
            <a:ext cx="3124200" cy="3720152"/>
          </a:xfrm>
        </p:spPr>
        <p:txBody>
          <a:bodyPr>
            <a:normAutofit/>
          </a:bodyPr>
          <a:lstStyle/>
          <a:p>
            <a:pPr marL="640080" algn="l">
              <a:spcBef>
                <a:spcPts val="0"/>
              </a:spcBef>
            </a:pP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smtClean="0">
                <a:solidFill>
                  <a:schemeClr val="accent1"/>
                </a:solidFill>
              </a:rPr>
              <a:t>Vincent 1978</a:t>
            </a:r>
            <a:br>
              <a:rPr lang="en-US" sz="2800" b="1" dirty="0" smtClean="0">
                <a:solidFill>
                  <a:schemeClr val="accent1"/>
                </a:solidFill>
              </a:rPr>
            </a:br>
            <a:r>
              <a:rPr lang="en-US" sz="2800" b="1" dirty="0" smtClean="0">
                <a:solidFill>
                  <a:schemeClr val="accent1"/>
                </a:solidFill>
              </a:rPr>
              <a:t/>
            </a:r>
            <a:br>
              <a:rPr lang="en-US" sz="2800" b="1" dirty="0" smtClean="0">
                <a:solidFill>
                  <a:schemeClr val="accent1"/>
                </a:solidFill>
              </a:rPr>
            </a:b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smtClean="0">
                <a:solidFill>
                  <a:schemeClr val="accent1"/>
                </a:solidFill>
              </a:rPr>
              <a:t>Cited by Lowe 1985b</a:t>
            </a:r>
          </a:p>
        </p:txBody>
      </p:sp>
      <p:sp>
        <p:nvSpPr>
          <p:cNvPr id="9" name="Content Placeholder 2"/>
          <p:cNvSpPr txBox="1">
            <a:spLocks/>
          </p:cNvSpPr>
          <p:nvPr/>
        </p:nvSpPr>
        <p:spPr bwMode="auto">
          <a:xfrm>
            <a:off x="3733800" y="673100"/>
            <a:ext cx="5181600" cy="5803900"/>
          </a:xfrm>
          <a:prstGeom prst="rect">
            <a:avLst/>
          </a:prstGeom>
          <a:noFill/>
          <a:ln w="3175">
            <a:solidFill>
              <a:schemeClr val="bg1"/>
            </a:solidFill>
          </a:ln>
          <a:effectLst>
            <a:outerShdw blurRad="63500" sx="100500" sy="1005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fontAlgn="base" latinLnBrk="0" hangingPunct="1">
              <a:spcBef>
                <a:spcPts val="2000"/>
              </a:spcBef>
              <a:spcAft>
                <a:spcPct val="0"/>
              </a:spcAft>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lgn="l" rtl="0" fontAlgn="base">
              <a:spcBef>
                <a:spcPts val="600"/>
              </a:spcBef>
              <a:spcAft>
                <a:spcPct val="0"/>
              </a:spcAft>
              <a:buClr>
                <a:srgbClr val="215D77"/>
              </a:buClr>
              <a:buSzPct val="110000"/>
              <a:buFont typeface="Wingdings 2" pitchFamily="18" charset="2"/>
              <a:buNone/>
              <a:defRPr sz="2800" kern="1200">
                <a:solidFill>
                  <a:srgbClr val="595959"/>
                </a:solidFill>
                <a:latin typeface="+mn-lt"/>
                <a:ea typeface="+mn-ea"/>
                <a:cs typeface="+mn-cs"/>
              </a:defRPr>
            </a:lvl2pPr>
            <a:lvl3pPr marL="914400" indent="0" algn="l" rtl="0" fontAlgn="base">
              <a:spcBef>
                <a:spcPts val="600"/>
              </a:spcBef>
              <a:spcAft>
                <a:spcPct val="0"/>
              </a:spcAft>
              <a:buClr>
                <a:srgbClr val="6FB7D7"/>
              </a:buClr>
              <a:buSzPct val="110000"/>
              <a:buFont typeface="Wingdings 2" pitchFamily="18" charset="2"/>
              <a:buNone/>
              <a:defRPr sz="2400" kern="1200">
                <a:solidFill>
                  <a:srgbClr val="595959"/>
                </a:solidFill>
                <a:latin typeface="+mn-lt"/>
                <a:ea typeface="+mn-ea"/>
                <a:cs typeface="+mn-cs"/>
              </a:defRPr>
            </a:lvl3pPr>
            <a:lvl4pPr marL="1371600" indent="0" algn="l" rtl="0" fontAlgn="base">
              <a:spcBef>
                <a:spcPts val="600"/>
              </a:spcBef>
              <a:spcAft>
                <a:spcPct val="0"/>
              </a:spcAft>
              <a:buClr>
                <a:srgbClr val="215D77"/>
              </a:buClr>
              <a:buSzPct val="110000"/>
              <a:buFont typeface="Wingdings 2" pitchFamily="18" charset="2"/>
              <a:buNone/>
              <a:defRPr sz="2000" kern="1200">
                <a:solidFill>
                  <a:srgbClr val="595959"/>
                </a:solidFill>
                <a:latin typeface="+mn-lt"/>
                <a:ea typeface="+mn-ea"/>
                <a:cs typeface="+mn-cs"/>
              </a:defRPr>
            </a:lvl4pPr>
            <a:lvl5pPr marL="1828800" indent="0" algn="l" rtl="0" fontAlgn="base">
              <a:spcBef>
                <a:spcPts val="600"/>
              </a:spcBef>
              <a:spcAft>
                <a:spcPct val="0"/>
              </a:spcAft>
              <a:buClr>
                <a:srgbClr val="6FB7D7"/>
              </a:buClr>
              <a:buSzPct val="110000"/>
              <a:buFont typeface="Wingdings 2" pitchFamily="18" charset="2"/>
              <a:buNone/>
              <a:defRPr sz="2000" kern="1200">
                <a:solidFill>
                  <a:srgbClr val="595959"/>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20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20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20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2000" kern="1200">
                <a:solidFill>
                  <a:schemeClr val="tx1">
                    <a:lumMod val="65000"/>
                    <a:lumOff val="35000"/>
                  </a:schemeClr>
                </a:solidFill>
                <a:latin typeface="+mn-lt"/>
                <a:ea typeface="+mn-ea"/>
                <a:cs typeface="+mn-cs"/>
              </a:defRPr>
            </a:lvl9pPr>
          </a:lstStyle>
          <a:p>
            <a:pPr>
              <a:buClr>
                <a:srgbClr val="2C7C9F">
                  <a:lumMod val="60000"/>
                  <a:lumOff val="40000"/>
                </a:srgbClr>
              </a:buClr>
            </a:pPr>
            <a:r>
              <a:rPr lang="en-US" b="1" dirty="0" smtClean="0">
                <a:solidFill>
                  <a:srgbClr val="2C7C9F"/>
                </a:solidFill>
              </a:rPr>
              <a:t>Applied psychophysical research to relate:</a:t>
            </a:r>
          </a:p>
          <a:p>
            <a:pPr marL="640080" lvl="1" indent="-457200" eaLnBrk="1" hangingPunct="1">
              <a:buFont typeface="Arial" panose="020B0604020202020204" pitchFamily="34" charset="0"/>
              <a:buChar char="•"/>
            </a:pPr>
            <a:r>
              <a:rPr lang="en-US" dirty="0" smtClean="0">
                <a:solidFill>
                  <a:srgbClr val="2C7C9F"/>
                </a:solidFill>
              </a:rPr>
              <a:t>Relationship: real vs. perceived strength of physical stimuli</a:t>
            </a:r>
          </a:p>
          <a:p>
            <a:pPr marL="640080" lvl="1" indent="-457200" eaLnBrk="1" hangingPunct="1">
              <a:buFont typeface="Arial" panose="020B0604020202020204" pitchFamily="34" charset="0"/>
              <a:buChar char="•"/>
            </a:pPr>
            <a:r>
              <a:rPr lang="en-US" dirty="0" smtClean="0">
                <a:solidFill>
                  <a:srgbClr val="2C7C9F"/>
                </a:solidFill>
              </a:rPr>
              <a:t>Judgments of: difficulty to achieve proficiency levels</a:t>
            </a:r>
          </a:p>
          <a:p>
            <a:pPr marL="640080" lvl="1" indent="-457200" eaLnBrk="1" hangingPunct="1">
              <a:buFont typeface="Arial" panose="020B0604020202020204" pitchFamily="34" charset="0"/>
              <a:buChar char="•"/>
            </a:pPr>
            <a:r>
              <a:rPr lang="en-US" dirty="0" smtClean="0">
                <a:solidFill>
                  <a:srgbClr val="2C7C9F"/>
                </a:solidFill>
              </a:rPr>
              <a:t>Actual training time to achieve proficiency levels</a:t>
            </a:r>
          </a:p>
          <a:p>
            <a:pPr>
              <a:buClr>
                <a:srgbClr val="2C7C9F">
                  <a:lumMod val="60000"/>
                  <a:lumOff val="40000"/>
                </a:srgbClr>
              </a:buClr>
            </a:pPr>
            <a:r>
              <a:rPr lang="en-US" dirty="0" smtClean="0">
                <a:solidFill>
                  <a:srgbClr val="2C7C9F"/>
                </a:solidFill>
              </a:rPr>
              <a:t>All are described by the formula:  </a:t>
            </a:r>
            <a:r>
              <a:rPr lang="en-US" b="1" dirty="0">
                <a:solidFill>
                  <a:srgbClr val="2C7C9F"/>
                </a:solidFill>
              </a:rPr>
              <a:t>ψ = k(φ – φ</a:t>
            </a:r>
            <a:r>
              <a:rPr lang="en-US" b="1" baseline="-25000" dirty="0">
                <a:solidFill>
                  <a:srgbClr val="2C7C9F"/>
                </a:solidFill>
              </a:rPr>
              <a:t>0</a:t>
            </a:r>
            <a:r>
              <a:rPr lang="en-US" b="1" dirty="0">
                <a:solidFill>
                  <a:srgbClr val="2C7C9F"/>
                </a:solidFill>
              </a:rPr>
              <a:t>)</a:t>
            </a:r>
            <a:r>
              <a:rPr lang="en-US" b="1" baseline="30000" dirty="0">
                <a:solidFill>
                  <a:srgbClr val="2C7C9F"/>
                </a:solidFill>
              </a:rPr>
              <a:t>n</a:t>
            </a:r>
            <a:r>
              <a:rPr lang="en-US" dirty="0" smtClean="0">
                <a:solidFill>
                  <a:srgbClr val="2C7C9F"/>
                </a:solidFill>
              </a:rPr>
              <a:t> </a:t>
            </a:r>
          </a:p>
        </p:txBody>
      </p:sp>
      <p:sp>
        <p:nvSpPr>
          <p:cNvPr id="5" name="TextBox 4"/>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43667557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tretch>
            <a:fillRect/>
          </a:stretch>
        </p:blipFill>
        <p:spPr>
          <a:xfrm>
            <a:off x="3200400" y="762000"/>
            <a:ext cx="5943600" cy="5427345"/>
          </a:xfrm>
          <a:prstGeom prst="rect">
            <a:avLst/>
          </a:prstGeom>
        </p:spPr>
      </p:pic>
      <p:sp>
        <p:nvSpPr>
          <p:cNvPr id="2" name="Title 1"/>
          <p:cNvSpPr>
            <a:spLocks noGrp="1"/>
          </p:cNvSpPr>
          <p:nvPr>
            <p:ph type="title"/>
          </p:nvPr>
        </p:nvSpPr>
        <p:spPr>
          <a:xfrm>
            <a:off x="0" y="1352264"/>
            <a:ext cx="3657600" cy="1162050"/>
          </a:xfrm>
        </p:spPr>
        <p:txBody>
          <a:bodyPr>
            <a:normAutofit fontScale="90000"/>
          </a:bodyPr>
          <a:lstStyle/>
          <a:p>
            <a:r>
              <a:rPr lang="en-US" sz="3400" b="1" dirty="0" smtClean="0"/>
              <a:t>Origins of the Inverted Pyramid</a:t>
            </a:r>
            <a:endParaRPr lang="en-US" sz="3400" b="1" dirty="0"/>
          </a:p>
        </p:txBody>
      </p:sp>
      <p:sp>
        <p:nvSpPr>
          <p:cNvPr id="3" name="Text Placeholder 2"/>
          <p:cNvSpPr>
            <a:spLocks noGrp="1"/>
          </p:cNvSpPr>
          <p:nvPr>
            <p:ph type="body" sz="half" idx="2"/>
          </p:nvPr>
        </p:nvSpPr>
        <p:spPr>
          <a:xfrm>
            <a:off x="1" y="2528248"/>
            <a:ext cx="3124200" cy="3720152"/>
          </a:xfrm>
        </p:spPr>
        <p:txBody>
          <a:bodyPr>
            <a:normAutofit/>
          </a:bodyPr>
          <a:lstStyle/>
          <a:p>
            <a:pPr marL="640080" algn="l">
              <a:spcBef>
                <a:spcPts val="0"/>
              </a:spcBef>
            </a:pP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smtClean="0">
                <a:solidFill>
                  <a:schemeClr val="accent1"/>
                </a:solidFill>
              </a:rPr>
              <a:t>Clifford 1979</a:t>
            </a:r>
            <a:br>
              <a:rPr lang="en-US" sz="2800" b="1" dirty="0" smtClean="0">
                <a:solidFill>
                  <a:schemeClr val="accent1"/>
                </a:solidFill>
              </a:rPr>
            </a:b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smtClean="0">
                <a:solidFill>
                  <a:schemeClr val="accent1"/>
                </a:solidFill>
              </a:rPr>
              <a:t>Clifford 1980*</a:t>
            </a:r>
            <a:br>
              <a:rPr lang="en-US" sz="2800" b="1" dirty="0" smtClean="0">
                <a:solidFill>
                  <a:schemeClr val="accent1"/>
                </a:solidFill>
              </a:rPr>
            </a:b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smtClean="0">
                <a:solidFill>
                  <a:schemeClr val="accent1"/>
                </a:solidFill>
              </a:rPr>
              <a:t>*cited from Lowe 1985a</a:t>
            </a:r>
          </a:p>
        </p:txBody>
      </p:sp>
      <p:sp>
        <p:nvSpPr>
          <p:cNvPr id="5" name="TextBox 4"/>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221426590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2264"/>
            <a:ext cx="3657600" cy="1162050"/>
          </a:xfrm>
        </p:spPr>
        <p:txBody>
          <a:bodyPr>
            <a:normAutofit fontScale="90000"/>
          </a:bodyPr>
          <a:lstStyle/>
          <a:p>
            <a:r>
              <a:rPr lang="en-US" sz="3400" b="1" dirty="0" smtClean="0"/>
              <a:t>Origins of the Inverted Pyramid</a:t>
            </a:r>
            <a:endParaRPr lang="en-US" sz="3400" b="1" dirty="0"/>
          </a:p>
        </p:txBody>
      </p:sp>
      <p:sp>
        <p:nvSpPr>
          <p:cNvPr id="3" name="Text Placeholder 2"/>
          <p:cNvSpPr>
            <a:spLocks noGrp="1"/>
          </p:cNvSpPr>
          <p:nvPr>
            <p:ph type="body" sz="half" idx="2"/>
          </p:nvPr>
        </p:nvSpPr>
        <p:spPr>
          <a:xfrm>
            <a:off x="0" y="2528248"/>
            <a:ext cx="4114799" cy="3720152"/>
          </a:xfrm>
        </p:spPr>
        <p:txBody>
          <a:bodyPr>
            <a:normAutofit/>
          </a:bodyPr>
          <a:lstStyle/>
          <a:p>
            <a:pPr marL="640080" algn="l">
              <a:spcBef>
                <a:spcPts val="0"/>
              </a:spcBef>
            </a:pP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smtClean="0">
                <a:solidFill>
                  <a:schemeClr val="accent1"/>
                </a:solidFill>
              </a:rPr>
              <a:t>Lowe 1985b</a:t>
            </a:r>
            <a:br>
              <a:rPr lang="en-US" sz="2800" b="1" dirty="0" smtClean="0">
                <a:solidFill>
                  <a:schemeClr val="accent1"/>
                </a:solidFill>
              </a:rPr>
            </a:br>
            <a:endParaRPr lang="en-US" sz="2800" b="1" dirty="0" smtClean="0">
              <a:solidFill>
                <a:schemeClr val="accent1"/>
              </a:solidFill>
            </a:endParaRPr>
          </a:p>
        </p:txBody>
      </p:sp>
      <p:pic>
        <p:nvPicPr>
          <p:cNvPr id="5" name="Picture 4"/>
          <p:cNvPicPr/>
          <p:nvPr/>
        </p:nvPicPr>
        <p:blipFill>
          <a:blip r:embed="rId3"/>
          <a:stretch>
            <a:fillRect/>
          </a:stretch>
        </p:blipFill>
        <p:spPr>
          <a:xfrm>
            <a:off x="4343400" y="106680"/>
            <a:ext cx="4274820" cy="6644640"/>
          </a:xfrm>
          <a:prstGeom prst="rect">
            <a:avLst/>
          </a:prstGeom>
        </p:spPr>
      </p:pic>
      <p:sp>
        <p:nvSpPr>
          <p:cNvPr id="6" name="TextBox 5"/>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290234923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2264"/>
            <a:ext cx="3657600" cy="1162050"/>
          </a:xfrm>
        </p:spPr>
        <p:txBody>
          <a:bodyPr>
            <a:normAutofit fontScale="90000"/>
          </a:bodyPr>
          <a:lstStyle/>
          <a:p>
            <a:r>
              <a:rPr lang="en-US" sz="3400" b="1" dirty="0" smtClean="0"/>
              <a:t>Origins of the Inverted Pyramid</a:t>
            </a:r>
            <a:endParaRPr lang="en-US" sz="3400" b="1" dirty="0"/>
          </a:p>
        </p:txBody>
      </p:sp>
      <p:sp>
        <p:nvSpPr>
          <p:cNvPr id="3" name="Text Placeholder 2"/>
          <p:cNvSpPr>
            <a:spLocks noGrp="1"/>
          </p:cNvSpPr>
          <p:nvPr>
            <p:ph type="body" sz="half" idx="2"/>
          </p:nvPr>
        </p:nvSpPr>
        <p:spPr>
          <a:xfrm>
            <a:off x="1" y="2528248"/>
            <a:ext cx="3124200" cy="3720152"/>
          </a:xfrm>
        </p:spPr>
        <p:txBody>
          <a:bodyPr>
            <a:normAutofit/>
          </a:bodyPr>
          <a:lstStyle/>
          <a:p>
            <a:pPr marL="640080" algn="l">
              <a:spcBef>
                <a:spcPts val="0"/>
              </a:spcBef>
            </a:pP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smtClean="0">
                <a:solidFill>
                  <a:schemeClr val="accent1"/>
                </a:solidFill>
              </a:rPr>
              <a:t>Lowe 1985b</a:t>
            </a:r>
            <a:br>
              <a:rPr lang="en-US" sz="2800" b="1" dirty="0" smtClean="0">
                <a:solidFill>
                  <a:schemeClr val="accent1"/>
                </a:solidFill>
              </a:rPr>
            </a:br>
            <a:endParaRPr lang="en-US" sz="2800" b="1" dirty="0" smtClean="0">
              <a:solidFill>
                <a:schemeClr val="accent1"/>
              </a:solidFill>
            </a:endParaRPr>
          </a:p>
        </p:txBody>
      </p:sp>
      <p:pic>
        <p:nvPicPr>
          <p:cNvPr id="6" name="Picture 5"/>
          <p:cNvPicPr/>
          <p:nvPr/>
        </p:nvPicPr>
        <p:blipFill>
          <a:blip r:embed="rId3"/>
          <a:stretch>
            <a:fillRect/>
          </a:stretch>
        </p:blipFill>
        <p:spPr>
          <a:xfrm>
            <a:off x="3840480" y="110490"/>
            <a:ext cx="5151120" cy="6637020"/>
          </a:xfrm>
          <a:prstGeom prst="rect">
            <a:avLst/>
          </a:prstGeom>
        </p:spPr>
      </p:pic>
      <p:sp>
        <p:nvSpPr>
          <p:cNvPr id="5" name="TextBox 4"/>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291913415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D2F6-5BD3-4EB5-8261-FB51CC21F179}"/>
              </a:ext>
            </a:extLst>
          </p:cNvPr>
          <p:cNvSpPr>
            <a:spLocks noGrp="1"/>
          </p:cNvSpPr>
          <p:nvPr>
            <p:ph type="title"/>
          </p:nvPr>
        </p:nvSpPr>
        <p:spPr/>
        <p:txBody>
          <a:bodyPr/>
          <a:lstStyle/>
          <a:p>
            <a:r>
              <a:rPr lang="en-US" dirty="0"/>
              <a:t>Toward a definition</a:t>
            </a:r>
          </a:p>
        </p:txBody>
      </p:sp>
      <p:sp>
        <p:nvSpPr>
          <p:cNvPr id="3" name="Content Placeholder 2">
            <a:extLst>
              <a:ext uri="{FF2B5EF4-FFF2-40B4-BE49-F238E27FC236}">
                <a16:creationId xmlns:a16="http://schemas.microsoft.com/office/drawing/2014/main" xmlns="" id="{B3FCAAAA-BCC3-4826-852A-D305F067C962}"/>
              </a:ext>
            </a:extLst>
          </p:cNvPr>
          <p:cNvSpPr>
            <a:spLocks noGrp="1"/>
          </p:cNvSpPr>
          <p:nvPr>
            <p:ph idx="1"/>
          </p:nvPr>
        </p:nvSpPr>
        <p:spPr/>
        <p:txBody>
          <a:bodyPr>
            <a:normAutofit fontScale="92500" lnSpcReduction="20000"/>
          </a:bodyPr>
          <a:lstStyle/>
          <a:p>
            <a:endParaRPr lang="en-US" dirty="0"/>
          </a:p>
          <a:p>
            <a:r>
              <a:rPr lang="en-GB" sz="2000" dirty="0"/>
              <a:t>Open Architecture Curricular Design (a term taken from a parallel concept in computer design that allows for interchangeable parts) supports increasingly textbook-free classrooms as learners develop greater proficiency and teachers modify syllabi corresponding to learners’ changing needs [Leaver, Davidson, &amp; Campbell, in press]</a:t>
            </a:r>
          </a:p>
          <a:p>
            <a:pPr marL="0" indent="0">
              <a:buNone/>
            </a:pPr>
            <a:endParaRPr lang="en-GB" sz="2000" dirty="0"/>
          </a:p>
          <a:p>
            <a:r>
              <a:rPr lang="en-GB" sz="2000" dirty="0"/>
              <a:t>Term introduced at the </a:t>
            </a:r>
            <a:r>
              <a:rPr lang="en-GB" sz="2000" dirty="0" err="1"/>
              <a:t>Defense</a:t>
            </a:r>
            <a:r>
              <a:rPr lang="en-GB" sz="2000" dirty="0"/>
              <a:t> Language Institute Foreign Language </a:t>
            </a:r>
            <a:r>
              <a:rPr lang="en-GB" sz="2000" dirty="0" err="1"/>
              <a:t>Center</a:t>
            </a:r>
            <a:r>
              <a:rPr lang="en-GB" sz="2000" dirty="0"/>
              <a:t> in 2015 by Leaver as part of an institute-wide initiative to raise proficiency of basic course graduates (Leaver, 2016; Dababneh, 2018; Krasner, 2018; Campbell, in press)</a:t>
            </a:r>
          </a:p>
          <a:p>
            <a:endParaRPr lang="en-US" sz="2000" dirty="0"/>
          </a:p>
          <a:p>
            <a:endParaRPr lang="en-US" dirty="0"/>
          </a:p>
        </p:txBody>
      </p:sp>
    </p:spTree>
    <p:extLst>
      <p:ext uri="{BB962C8B-B14F-4D97-AF65-F5344CB8AC3E}">
        <p14:creationId xmlns:p14="http://schemas.microsoft.com/office/powerpoint/2010/main" val="288080243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2264"/>
            <a:ext cx="3657600" cy="1162050"/>
          </a:xfrm>
        </p:spPr>
        <p:txBody>
          <a:bodyPr>
            <a:normAutofit fontScale="90000"/>
          </a:bodyPr>
          <a:lstStyle/>
          <a:p>
            <a:r>
              <a:rPr lang="en-US" sz="3400" b="1" dirty="0" smtClean="0"/>
              <a:t>Inverted Pyramid Today: ACTFL</a:t>
            </a:r>
            <a:endParaRPr lang="en-US" sz="3400" b="1" dirty="0"/>
          </a:p>
        </p:txBody>
      </p:sp>
      <p:sp>
        <p:nvSpPr>
          <p:cNvPr id="3" name="Text Placeholder 2"/>
          <p:cNvSpPr>
            <a:spLocks noGrp="1"/>
          </p:cNvSpPr>
          <p:nvPr>
            <p:ph type="body" sz="half" idx="2"/>
          </p:nvPr>
        </p:nvSpPr>
        <p:spPr>
          <a:xfrm>
            <a:off x="0" y="2528248"/>
            <a:ext cx="4114799" cy="3720152"/>
          </a:xfrm>
        </p:spPr>
        <p:txBody>
          <a:bodyPr>
            <a:normAutofit/>
          </a:bodyPr>
          <a:lstStyle/>
          <a:p>
            <a:pPr marL="640080" algn="l">
              <a:spcBef>
                <a:spcPts val="0"/>
              </a:spcBef>
            </a:pP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smtClean="0">
                <a:solidFill>
                  <a:schemeClr val="accent1"/>
                </a:solidFill>
              </a:rPr>
              <a:t>https</a:t>
            </a:r>
            <a:r>
              <a:rPr lang="en-US" sz="2800" b="1" dirty="0">
                <a:solidFill>
                  <a:schemeClr val="accent1"/>
                </a:solidFill>
              </a:rPr>
              <a:t>://www.actfl.org/publications/guidelines-and-manuals/actfl-proficiency-guidelines-2012</a:t>
            </a:r>
            <a:r>
              <a:rPr lang="en-US" sz="2800" b="1" dirty="0" smtClean="0">
                <a:solidFill>
                  <a:schemeClr val="accent1"/>
                </a:solidFill>
              </a:rPr>
              <a:t/>
            </a:r>
            <a:br>
              <a:rPr lang="en-US" sz="2800" b="1" dirty="0" smtClean="0">
                <a:solidFill>
                  <a:schemeClr val="accent1"/>
                </a:solidFill>
              </a:rPr>
            </a:br>
            <a:endParaRPr lang="en-US" sz="2800" b="1" dirty="0" smtClean="0">
              <a:solidFill>
                <a:schemeClr val="accent1"/>
              </a:solidFill>
            </a:endParaRPr>
          </a:p>
        </p:txBody>
      </p:sp>
      <p:pic>
        <p:nvPicPr>
          <p:cNvPr id="5" name="Picture 4" descr="https://www.actfl.org/sites/default/files/guidelines/ACTFL%20Inverted%20Pyramid%202013_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14400"/>
            <a:ext cx="3941190" cy="5104068"/>
          </a:xfrm>
          <a:prstGeom prst="rect">
            <a:avLst/>
          </a:prstGeom>
          <a:noFill/>
          <a:ln>
            <a:noFill/>
          </a:ln>
        </p:spPr>
      </p:pic>
      <p:sp>
        <p:nvSpPr>
          <p:cNvPr id="6" name="TextBox 5"/>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233767456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0" y="2528248"/>
            <a:ext cx="4114799" cy="3720152"/>
          </a:xfrm>
        </p:spPr>
        <p:txBody>
          <a:bodyPr>
            <a:normAutofit/>
          </a:bodyPr>
          <a:lstStyle/>
          <a:p>
            <a:pPr marL="640080" algn="l">
              <a:spcBef>
                <a:spcPts val="0"/>
              </a:spcBef>
            </a:pP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a:solidFill>
                  <a:schemeClr val="accent1"/>
                </a:solidFill>
              </a:rPr>
              <a:t>https://www.babbel.com/en/magazine/how-and-why-to-determine-language-proficiency</a:t>
            </a:r>
            <a:r>
              <a:rPr lang="en-US" sz="2800" b="1" dirty="0" smtClean="0">
                <a:solidFill>
                  <a:schemeClr val="accent1"/>
                </a:solidFill>
              </a:rPr>
              <a:t/>
            </a:r>
            <a:br>
              <a:rPr lang="en-US" sz="2800" b="1" dirty="0" smtClean="0">
                <a:solidFill>
                  <a:schemeClr val="accent1"/>
                </a:solidFill>
              </a:rPr>
            </a:br>
            <a:endParaRPr lang="en-US" sz="2800" b="1" dirty="0" smtClean="0">
              <a:solidFill>
                <a:schemeClr val="accent1"/>
              </a:solidFill>
            </a:endParaRPr>
          </a:p>
        </p:txBody>
      </p:sp>
      <p:pic>
        <p:nvPicPr>
          <p:cNvPr id="6" name="Picture 5" descr="ACTFL"/>
          <p:cNvPicPr>
            <a:picLocks noChangeAspect="1"/>
          </p:cNvPicPr>
          <p:nvPr/>
        </p:nvPicPr>
        <p:blipFill rotWithShape="1">
          <a:blip r:embed="rId3" cstate="print">
            <a:extLst>
              <a:ext uri="{28A0092B-C50C-407E-A947-70E740481C1C}">
                <a14:useLocalDpi xmlns:a14="http://schemas.microsoft.com/office/drawing/2010/main" val="0"/>
              </a:ext>
            </a:extLst>
          </a:blip>
          <a:srcRect l="14014" t="4471" r="14446" b="5813"/>
          <a:stretch/>
        </p:blipFill>
        <p:spPr bwMode="auto">
          <a:xfrm>
            <a:off x="4152900" y="1219200"/>
            <a:ext cx="4762500" cy="476250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
        <p:nvSpPr>
          <p:cNvPr id="2" name="Title 1"/>
          <p:cNvSpPr>
            <a:spLocks noGrp="1"/>
          </p:cNvSpPr>
          <p:nvPr>
            <p:ph type="title"/>
          </p:nvPr>
        </p:nvSpPr>
        <p:spPr>
          <a:xfrm>
            <a:off x="0" y="1352264"/>
            <a:ext cx="4267200" cy="1162050"/>
          </a:xfrm>
        </p:spPr>
        <p:txBody>
          <a:bodyPr>
            <a:normAutofit fontScale="90000"/>
          </a:bodyPr>
          <a:lstStyle/>
          <a:p>
            <a:r>
              <a:rPr lang="en-US" sz="3400" b="1" dirty="0" smtClean="0"/>
              <a:t>Inverted Pyramid Today: Lyons (2018)</a:t>
            </a:r>
            <a:endParaRPr lang="en-US" sz="3400" b="1" dirty="0"/>
          </a:p>
        </p:txBody>
      </p:sp>
    </p:spTree>
    <p:extLst>
      <p:ext uri="{BB962C8B-B14F-4D97-AF65-F5344CB8AC3E}">
        <p14:creationId xmlns:p14="http://schemas.microsoft.com/office/powerpoint/2010/main" val="333895761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2264"/>
            <a:ext cx="3657600" cy="1162050"/>
          </a:xfrm>
        </p:spPr>
        <p:txBody>
          <a:bodyPr>
            <a:normAutofit fontScale="90000"/>
          </a:bodyPr>
          <a:lstStyle/>
          <a:p>
            <a:r>
              <a:rPr lang="en-US" sz="3400" b="1" dirty="0" smtClean="0"/>
              <a:t>Origins of the Inverted Pyramid</a:t>
            </a:r>
            <a:endParaRPr lang="en-US" sz="3400" b="1" dirty="0"/>
          </a:p>
        </p:txBody>
      </p:sp>
      <p:sp>
        <p:nvSpPr>
          <p:cNvPr id="3" name="Text Placeholder 2"/>
          <p:cNvSpPr>
            <a:spLocks noGrp="1"/>
          </p:cNvSpPr>
          <p:nvPr>
            <p:ph type="body" sz="half" idx="2"/>
          </p:nvPr>
        </p:nvSpPr>
        <p:spPr>
          <a:xfrm>
            <a:off x="0" y="2528248"/>
            <a:ext cx="3733799" cy="3720152"/>
          </a:xfrm>
        </p:spPr>
        <p:txBody>
          <a:bodyPr>
            <a:normAutofit/>
          </a:bodyPr>
          <a:lstStyle/>
          <a:p>
            <a:pPr marL="640080" algn="l">
              <a:spcBef>
                <a:spcPts val="0"/>
              </a:spcBef>
            </a:pP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err="1" smtClean="0">
                <a:solidFill>
                  <a:schemeClr val="accent1"/>
                </a:solidFill>
              </a:rPr>
              <a:t>Savignon</a:t>
            </a:r>
            <a:r>
              <a:rPr lang="en-US" sz="2800" b="1" dirty="0" smtClean="0">
                <a:solidFill>
                  <a:schemeClr val="accent1"/>
                </a:solidFill>
              </a:rPr>
              <a:t> 1983</a:t>
            </a:r>
            <a:br>
              <a:rPr lang="en-US" sz="2800" b="1" dirty="0" smtClean="0">
                <a:solidFill>
                  <a:schemeClr val="accent1"/>
                </a:solidFill>
              </a:rPr>
            </a:b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err="1" smtClean="0">
                <a:solidFill>
                  <a:schemeClr val="accent1"/>
                </a:solidFill>
              </a:rPr>
              <a:t>Savignon</a:t>
            </a:r>
            <a:r>
              <a:rPr lang="en-US" sz="2800" b="1" dirty="0" smtClean="0">
                <a:solidFill>
                  <a:schemeClr val="accent1"/>
                </a:solidFill>
              </a:rPr>
              <a:t> 1997</a:t>
            </a:r>
            <a:br>
              <a:rPr lang="en-US" sz="2800" b="1" dirty="0" smtClean="0">
                <a:solidFill>
                  <a:schemeClr val="accent1"/>
                </a:solidFill>
              </a:rPr>
            </a:br>
            <a:endParaRPr lang="en-US" sz="2800" b="1" dirty="0" smtClean="0">
              <a:solidFill>
                <a:schemeClr val="accent1"/>
              </a:solidFill>
            </a:endParaRPr>
          </a:p>
          <a:p>
            <a:pPr marL="640080" indent="-457200" algn="l">
              <a:spcBef>
                <a:spcPts val="0"/>
              </a:spcBef>
              <a:buFont typeface="Arial" panose="020B0604020202020204" pitchFamily="34" charset="0"/>
              <a:buChar char="•"/>
            </a:pPr>
            <a:r>
              <a:rPr lang="en-US" sz="2800" b="1" dirty="0" err="1" smtClean="0">
                <a:solidFill>
                  <a:schemeClr val="accent1"/>
                </a:solidFill>
              </a:rPr>
              <a:t>Savignon</a:t>
            </a:r>
            <a:r>
              <a:rPr lang="en-US" sz="2800" b="1" dirty="0" smtClean="0">
                <a:solidFill>
                  <a:schemeClr val="accent1"/>
                </a:solidFill>
              </a:rPr>
              <a:t> 2002</a:t>
            </a:r>
          </a:p>
        </p:txBody>
      </p:sp>
      <p:pic>
        <p:nvPicPr>
          <p:cNvPr id="6" name="Picture 5"/>
          <p:cNvPicPr/>
          <p:nvPr/>
        </p:nvPicPr>
        <p:blipFill>
          <a:blip r:embed="rId3"/>
          <a:stretch>
            <a:fillRect/>
          </a:stretch>
        </p:blipFill>
        <p:spPr>
          <a:xfrm>
            <a:off x="4632960" y="19050"/>
            <a:ext cx="4358640" cy="6819900"/>
          </a:xfrm>
          <a:prstGeom prst="rect">
            <a:avLst/>
          </a:prstGeom>
        </p:spPr>
      </p:pic>
      <p:sp>
        <p:nvSpPr>
          <p:cNvPr id="5" name="TextBox 4"/>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412979784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92500" lnSpcReduction="10000"/>
          </a:bodyPr>
          <a:lstStyle/>
          <a:p>
            <a:r>
              <a:rPr lang="en-US" altLang="en-US" b="1" dirty="0" smtClean="0"/>
              <a:t>Origin &amp; History of the Inverted Pyramid Concept</a:t>
            </a:r>
          </a:p>
          <a:p>
            <a:r>
              <a:rPr lang="en-US" altLang="en-US" b="1" u="sng" dirty="0" smtClean="0">
                <a:solidFill>
                  <a:schemeClr val="accent1"/>
                </a:solidFill>
              </a:rPr>
              <a:t>What is the Inverted Pyramid “of”?</a:t>
            </a:r>
          </a:p>
          <a:p>
            <a:pPr lvl="1"/>
            <a:r>
              <a:rPr lang="en-US" altLang="en-US" b="1" dirty="0" smtClean="0">
                <a:solidFill>
                  <a:schemeClr val="accent1"/>
                </a:solidFill>
              </a:rPr>
              <a:t>Quantity of content/learning?</a:t>
            </a:r>
          </a:p>
          <a:p>
            <a:pPr lvl="1"/>
            <a:r>
              <a:rPr lang="en-US" altLang="en-US" b="1" dirty="0" smtClean="0">
                <a:solidFill>
                  <a:schemeClr val="accent1"/>
                </a:solidFill>
              </a:rPr>
              <a:t>Time to next proficiency level?</a:t>
            </a:r>
          </a:p>
          <a:p>
            <a:r>
              <a:rPr lang="en-US" altLang="en-US" b="1" u="sng" dirty="0" smtClean="0">
                <a:solidFill>
                  <a:schemeClr val="accent1"/>
                </a:solidFill>
              </a:rPr>
              <a:t>What is the Inverted Pyramid’s Shape?</a:t>
            </a:r>
          </a:p>
          <a:p>
            <a:pPr lvl="1"/>
            <a:r>
              <a:rPr lang="en-US" altLang="en-US" b="1" dirty="0" smtClean="0">
                <a:solidFill>
                  <a:schemeClr val="accent1"/>
                </a:solidFill>
              </a:rPr>
              <a:t>How many sides does/should it have?</a:t>
            </a:r>
          </a:p>
          <a:p>
            <a:pPr lvl="1"/>
            <a:r>
              <a:rPr lang="en-US" altLang="en-US" b="1" dirty="0" smtClean="0">
                <a:solidFill>
                  <a:schemeClr val="accent1"/>
                </a:solidFill>
              </a:rPr>
              <a:t>Is its shape regular?</a:t>
            </a:r>
          </a:p>
          <a:p>
            <a:pPr lvl="1"/>
            <a:r>
              <a:rPr lang="en-US" altLang="en-US" b="1" dirty="0" smtClean="0">
                <a:solidFill>
                  <a:schemeClr val="accent1"/>
                </a:solidFill>
              </a:rPr>
              <a:t>What is its slope: arithmetic, exponential, …?	</a:t>
            </a:r>
          </a:p>
          <a:p>
            <a:r>
              <a:rPr lang="en-US" altLang="en-US" b="1" dirty="0" smtClean="0"/>
              <a:t>Does the Inverted Pyramid Even Exist? (Validation)</a:t>
            </a:r>
          </a:p>
          <a:p>
            <a:r>
              <a:rPr lang="en-US" altLang="en-US" b="1" dirty="0" smtClean="0"/>
              <a:t>What causes the Inverted Pyramid?</a:t>
            </a:r>
            <a:endParaRPr lang="en-US" altLang="en-US" dirty="0" smtClean="0">
              <a:ea typeface="ＭＳ Ｐゴシック" pitchFamily="34" charset="-128"/>
            </a:endParaRPr>
          </a:p>
          <a:p>
            <a:pPr>
              <a:defRPr/>
            </a:pPr>
            <a:r>
              <a:rPr lang="en-US" altLang="en-US" b="1" dirty="0" smtClean="0"/>
              <a:t>What can we do about it?</a:t>
            </a:r>
          </a:p>
        </p:txBody>
      </p:sp>
      <p:sp>
        <p:nvSpPr>
          <p:cNvPr id="2" name="Title 1"/>
          <p:cNvSpPr>
            <a:spLocks noGrp="1"/>
          </p:cNvSpPr>
          <p:nvPr>
            <p:ph type="title"/>
          </p:nvPr>
        </p:nvSpPr>
        <p:spPr/>
        <p:txBody>
          <a:bodyPr>
            <a:normAutofit fontScale="90000"/>
          </a:bodyPr>
          <a:lstStyle/>
          <a:p>
            <a:r>
              <a:rPr lang="en-US" dirty="0"/>
              <a:t>The Inverted Pyramid: </a:t>
            </a:r>
            <a:br>
              <a:rPr lang="en-US" dirty="0"/>
            </a:br>
            <a:r>
              <a:rPr lang="en-US" dirty="0"/>
              <a:t>Key Questions</a:t>
            </a:r>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217491842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 y="914400"/>
            <a:ext cx="4349115" cy="1162050"/>
          </a:xfrm>
        </p:spPr>
        <p:txBody>
          <a:bodyPr>
            <a:normAutofit/>
          </a:bodyPr>
          <a:lstStyle/>
          <a:p>
            <a:r>
              <a:rPr lang="en-US" sz="3400" b="1" dirty="0" smtClean="0"/>
              <a:t>What </a:t>
            </a:r>
            <a:r>
              <a:rPr lang="en-US" sz="3400" b="1" i="1" dirty="0" smtClean="0"/>
              <a:t>is</a:t>
            </a:r>
            <a:r>
              <a:rPr lang="en-US" sz="3400" b="1" dirty="0" smtClean="0"/>
              <a:t> the Inverted Pyramid?</a:t>
            </a:r>
            <a:endParaRPr lang="en-US" sz="3400" b="1" dirty="0"/>
          </a:p>
        </p:txBody>
      </p:sp>
      <p:pic>
        <p:nvPicPr>
          <p:cNvPr id="6" name="Picture 5"/>
          <p:cNvPicPr/>
          <p:nvPr/>
        </p:nvPicPr>
        <p:blipFill>
          <a:blip r:embed="rId3"/>
          <a:stretch>
            <a:fillRect/>
          </a:stretch>
        </p:blipFill>
        <p:spPr>
          <a:xfrm>
            <a:off x="4716780" y="106680"/>
            <a:ext cx="4274820" cy="6644640"/>
          </a:xfrm>
          <a:prstGeom prst="rect">
            <a:avLst/>
          </a:prstGeom>
        </p:spPr>
      </p:pic>
      <p:sp>
        <p:nvSpPr>
          <p:cNvPr id="5" name="TextBox 4"/>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
        <p:nvSpPr>
          <p:cNvPr id="3" name="Text Placeholder 2"/>
          <p:cNvSpPr>
            <a:spLocks noGrp="1"/>
          </p:cNvSpPr>
          <p:nvPr>
            <p:ph type="body" sz="half" idx="2"/>
          </p:nvPr>
        </p:nvSpPr>
        <p:spPr>
          <a:xfrm>
            <a:off x="-2" y="2057400"/>
            <a:ext cx="5257802" cy="4355068"/>
          </a:xfrm>
        </p:spPr>
        <p:txBody>
          <a:bodyPr>
            <a:normAutofit/>
          </a:bodyPr>
          <a:lstStyle/>
          <a:p>
            <a:pPr marL="457200" indent="-274320" algn="l">
              <a:spcBef>
                <a:spcPts val="0"/>
              </a:spcBef>
            </a:pPr>
            <a:endParaRPr lang="en-US" sz="2800" b="1" dirty="0" smtClean="0">
              <a:solidFill>
                <a:schemeClr val="accent1"/>
              </a:solidFill>
            </a:endParaRPr>
          </a:p>
          <a:p>
            <a:pPr marL="457200" indent="-274320" algn="l">
              <a:spcBef>
                <a:spcPts val="0"/>
              </a:spcBef>
              <a:buFont typeface="Arial" panose="020B0604020202020204" pitchFamily="34" charset="0"/>
              <a:buChar char="•"/>
            </a:pPr>
            <a:r>
              <a:rPr lang="en-US" sz="2800" b="1" dirty="0" smtClean="0">
                <a:solidFill>
                  <a:schemeClr val="accent1"/>
                </a:solidFill>
              </a:rPr>
              <a:t>Expanding Quantity of:</a:t>
            </a:r>
          </a:p>
          <a:p>
            <a:pPr lvl="1" indent="-274320">
              <a:spcBef>
                <a:spcPts val="0"/>
              </a:spcBef>
              <a:buFont typeface="Arial" panose="020B0604020202020204" pitchFamily="34" charset="0"/>
              <a:buChar char="•"/>
            </a:pPr>
            <a:r>
              <a:rPr lang="en-US" sz="2200" b="1" dirty="0" smtClean="0">
                <a:solidFill>
                  <a:schemeClr val="accent1"/>
                </a:solidFill>
              </a:rPr>
              <a:t>Learning?</a:t>
            </a:r>
          </a:p>
          <a:p>
            <a:pPr lvl="1" indent="-274320">
              <a:spcBef>
                <a:spcPts val="0"/>
              </a:spcBef>
              <a:buFont typeface="Arial" panose="020B0604020202020204" pitchFamily="34" charset="0"/>
              <a:buChar char="•"/>
            </a:pPr>
            <a:r>
              <a:rPr lang="en-US" sz="2200" b="1" dirty="0" smtClean="0">
                <a:solidFill>
                  <a:schemeClr val="accent1"/>
                </a:solidFill>
              </a:rPr>
              <a:t>Time?</a:t>
            </a:r>
            <a:br>
              <a:rPr lang="en-US" sz="2200" b="1" dirty="0" smtClean="0">
                <a:solidFill>
                  <a:schemeClr val="accent1"/>
                </a:solidFill>
              </a:rPr>
            </a:br>
            <a:endParaRPr lang="en-US" sz="2200" b="1" dirty="0" smtClean="0">
              <a:solidFill>
                <a:schemeClr val="accent1"/>
              </a:solidFill>
            </a:endParaRPr>
          </a:p>
          <a:p>
            <a:pPr marL="457200" indent="-274320" algn="l">
              <a:spcBef>
                <a:spcPts val="0"/>
              </a:spcBef>
              <a:buFont typeface="Arial" panose="020B0604020202020204" pitchFamily="34" charset="0"/>
              <a:buChar char="•"/>
            </a:pPr>
            <a:r>
              <a:rPr lang="en-US" sz="2800" b="1" dirty="0" smtClean="0">
                <a:solidFill>
                  <a:schemeClr val="accent1"/>
                </a:solidFill>
              </a:rPr>
              <a:t>Shape of the Inv. Pyramid</a:t>
            </a:r>
          </a:p>
          <a:p>
            <a:pPr lvl="1" indent="-274320">
              <a:spcBef>
                <a:spcPts val="0"/>
              </a:spcBef>
              <a:buFont typeface="Arial" panose="020B0604020202020204" pitchFamily="34" charset="0"/>
              <a:buChar char="•"/>
            </a:pPr>
            <a:r>
              <a:rPr lang="en-US" sz="2200" b="1" dirty="0" smtClean="0">
                <a:solidFill>
                  <a:schemeClr val="accent1"/>
                </a:solidFill>
              </a:rPr>
              <a:t>Facets?</a:t>
            </a:r>
          </a:p>
          <a:p>
            <a:pPr lvl="1" indent="-274320">
              <a:spcBef>
                <a:spcPts val="0"/>
              </a:spcBef>
              <a:buFont typeface="Arial" panose="020B0604020202020204" pitchFamily="34" charset="0"/>
              <a:buChar char="•"/>
            </a:pPr>
            <a:r>
              <a:rPr lang="en-US" sz="2200" b="1" dirty="0" smtClean="0">
                <a:solidFill>
                  <a:schemeClr val="accent1"/>
                </a:solidFill>
              </a:rPr>
              <a:t>Regularity?</a:t>
            </a:r>
          </a:p>
          <a:p>
            <a:pPr lvl="1" indent="-274320">
              <a:spcBef>
                <a:spcPts val="0"/>
              </a:spcBef>
              <a:buFont typeface="Arial" panose="020B0604020202020204" pitchFamily="34" charset="0"/>
              <a:buChar char="•"/>
            </a:pPr>
            <a:r>
              <a:rPr lang="en-US" sz="2200" b="1" dirty="0" smtClean="0">
                <a:solidFill>
                  <a:schemeClr val="accent1"/>
                </a:solidFill>
              </a:rPr>
              <a:t>Slope/Acceleration:</a:t>
            </a:r>
          </a:p>
          <a:p>
            <a:pPr lvl="2" indent="-274320">
              <a:spcBef>
                <a:spcPts val="0"/>
              </a:spcBef>
              <a:buFont typeface="Arial" panose="020B0604020202020204" pitchFamily="34" charset="0"/>
              <a:buChar char="•"/>
            </a:pPr>
            <a:r>
              <a:rPr lang="en-US" sz="2000" b="1" dirty="0" smtClean="0">
                <a:solidFill>
                  <a:schemeClr val="accent1"/>
                </a:solidFill>
              </a:rPr>
              <a:t>Arithmetic?</a:t>
            </a:r>
          </a:p>
          <a:p>
            <a:pPr lvl="2" indent="-274320">
              <a:spcBef>
                <a:spcPts val="0"/>
              </a:spcBef>
              <a:buFont typeface="Arial" panose="020B0604020202020204" pitchFamily="34" charset="0"/>
              <a:buChar char="•"/>
            </a:pPr>
            <a:r>
              <a:rPr lang="en-US" sz="2000" b="1" dirty="0" smtClean="0">
                <a:solidFill>
                  <a:schemeClr val="accent1"/>
                </a:solidFill>
              </a:rPr>
              <a:t>Exponential?</a:t>
            </a:r>
          </a:p>
          <a:p>
            <a:pPr lvl="2" indent="-274320">
              <a:spcBef>
                <a:spcPts val="0"/>
              </a:spcBef>
              <a:buFont typeface="Arial" panose="020B0604020202020204" pitchFamily="34" charset="0"/>
              <a:buChar char="•"/>
            </a:pPr>
            <a:r>
              <a:rPr lang="en-US" sz="2000" b="1" dirty="0" smtClean="0">
                <a:solidFill>
                  <a:schemeClr val="accent1"/>
                </a:solidFill>
              </a:rPr>
              <a:t>Universal &amp; Constant?</a:t>
            </a:r>
          </a:p>
          <a:p>
            <a:pPr marL="457200" indent="-274320" algn="l">
              <a:spcBef>
                <a:spcPts val="0"/>
              </a:spcBef>
              <a:buFont typeface="Arial" panose="020B0604020202020204" pitchFamily="34" charset="0"/>
              <a:buChar char="•"/>
            </a:pPr>
            <a:endParaRPr lang="en-US" sz="2800" b="1" dirty="0" smtClean="0">
              <a:solidFill>
                <a:schemeClr val="accent1"/>
              </a:solidFill>
            </a:endParaRPr>
          </a:p>
        </p:txBody>
      </p:sp>
    </p:spTree>
    <p:extLst>
      <p:ext uri="{BB962C8B-B14F-4D97-AF65-F5344CB8AC3E}">
        <p14:creationId xmlns:p14="http://schemas.microsoft.com/office/powerpoint/2010/main" val="317936893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92500" lnSpcReduction="10000"/>
          </a:bodyPr>
          <a:lstStyle/>
          <a:p>
            <a:r>
              <a:rPr lang="en-US" altLang="en-US" b="1" dirty="0" smtClean="0"/>
              <a:t>Origin &amp; History of the Inverted Pyramid Concept</a:t>
            </a:r>
          </a:p>
          <a:p>
            <a:r>
              <a:rPr lang="en-US" altLang="en-US" b="1" dirty="0" smtClean="0"/>
              <a:t>What is the Inverted Pyramid “of”?</a:t>
            </a:r>
          </a:p>
          <a:p>
            <a:pPr lvl="1"/>
            <a:r>
              <a:rPr lang="en-US" altLang="en-US" b="1" dirty="0" smtClean="0"/>
              <a:t>Quantity of content/learning?</a:t>
            </a:r>
          </a:p>
          <a:p>
            <a:pPr lvl="1"/>
            <a:r>
              <a:rPr lang="en-US" altLang="en-US" b="1" dirty="0" smtClean="0"/>
              <a:t>Time to next proficiency level?</a:t>
            </a:r>
          </a:p>
          <a:p>
            <a:r>
              <a:rPr lang="en-US" altLang="en-US" b="1" dirty="0" smtClean="0"/>
              <a:t>What is the Inverted Pyramid’s Shape?</a:t>
            </a:r>
          </a:p>
          <a:p>
            <a:pPr lvl="1"/>
            <a:r>
              <a:rPr lang="en-US" altLang="en-US" b="1" dirty="0" smtClean="0"/>
              <a:t>How many sides does/should it have?</a:t>
            </a:r>
          </a:p>
          <a:p>
            <a:pPr lvl="1"/>
            <a:r>
              <a:rPr lang="en-US" altLang="en-US" b="1" dirty="0" smtClean="0"/>
              <a:t>Is its shape regular?</a:t>
            </a:r>
          </a:p>
          <a:p>
            <a:pPr lvl="1"/>
            <a:r>
              <a:rPr lang="en-US" altLang="en-US" b="1" dirty="0" smtClean="0"/>
              <a:t>What is its slope: arithmetic, exponential, …?	</a:t>
            </a:r>
          </a:p>
          <a:p>
            <a:r>
              <a:rPr lang="en-US" altLang="en-US" b="1" u="sng" dirty="0" smtClean="0">
                <a:solidFill>
                  <a:schemeClr val="accent1"/>
                </a:solidFill>
              </a:rPr>
              <a:t>Does the Inverted Pyramid Even Exist? (Validation)</a:t>
            </a:r>
          </a:p>
          <a:p>
            <a:r>
              <a:rPr lang="en-US" altLang="en-US" b="1" dirty="0" smtClean="0"/>
              <a:t>What causes the Inverted Pyramid?</a:t>
            </a:r>
            <a:endParaRPr lang="en-US" altLang="en-US" dirty="0" smtClean="0">
              <a:ea typeface="ＭＳ Ｐゴシック" pitchFamily="34" charset="-128"/>
            </a:endParaRPr>
          </a:p>
          <a:p>
            <a:pPr>
              <a:defRPr/>
            </a:pPr>
            <a:r>
              <a:rPr lang="en-US" altLang="en-US" b="1" dirty="0" smtClean="0"/>
              <a:t>What can we do about it?</a:t>
            </a:r>
          </a:p>
        </p:txBody>
      </p:sp>
      <p:sp>
        <p:nvSpPr>
          <p:cNvPr id="2" name="Title 1"/>
          <p:cNvSpPr>
            <a:spLocks noGrp="1"/>
          </p:cNvSpPr>
          <p:nvPr>
            <p:ph type="title"/>
          </p:nvPr>
        </p:nvSpPr>
        <p:spPr/>
        <p:txBody>
          <a:bodyPr>
            <a:normAutofit fontScale="90000"/>
          </a:bodyPr>
          <a:lstStyle/>
          <a:p>
            <a:r>
              <a:rPr lang="en-US" dirty="0"/>
              <a:t>The Inverted Pyramid: </a:t>
            </a:r>
            <a:br>
              <a:rPr lang="en-US" dirty="0"/>
            </a:br>
            <a:r>
              <a:rPr lang="en-US" dirty="0"/>
              <a:t>Key Questions</a:t>
            </a:r>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38282983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458200" cy="5029200"/>
          </a:xfrm>
        </p:spPr>
        <p:txBody>
          <a:bodyPr>
            <a:normAutofit fontScale="92500" lnSpcReduction="20000"/>
          </a:bodyPr>
          <a:lstStyle/>
          <a:p>
            <a:r>
              <a:rPr lang="en-US" altLang="en-US" b="1" dirty="0" smtClean="0"/>
              <a:t>Impressions Based on Experience: Lowe (1985a, 1985b</a:t>
            </a:r>
          </a:p>
          <a:p>
            <a:r>
              <a:rPr lang="en-US" altLang="en-US" b="1" dirty="0" smtClean="0"/>
              <a:t>Studies on Gains During Classroom Instruction</a:t>
            </a:r>
          </a:p>
          <a:p>
            <a:pPr lvl="1"/>
            <a:r>
              <a:rPr lang="en-US" altLang="en-US" b="1" dirty="0" smtClean="0"/>
              <a:t>Vincent (1978), Meredith (1990)</a:t>
            </a:r>
          </a:p>
          <a:p>
            <a:r>
              <a:rPr lang="en-US" altLang="en-US" b="1" dirty="0" smtClean="0"/>
              <a:t>Studies based on Gains During Study Abroad</a:t>
            </a:r>
          </a:p>
          <a:p>
            <a:pPr lvl="1"/>
            <a:r>
              <a:rPr lang="en-US" altLang="en-US" b="1" dirty="0" smtClean="0"/>
              <a:t>Brecht, et al. (1993, 1995), Davidson &amp; Shaw (2019)</a:t>
            </a:r>
          </a:p>
          <a:p>
            <a:r>
              <a:rPr lang="en-US" altLang="en-US" b="1" dirty="0" smtClean="0"/>
              <a:t>Studies Indirectly Suggestive of Inverted Pyramid</a:t>
            </a:r>
          </a:p>
          <a:p>
            <a:pPr lvl="1"/>
            <a:r>
              <a:rPr lang="en-US" altLang="en-US" b="1" dirty="0" smtClean="0"/>
              <a:t>Carroll (1967), </a:t>
            </a:r>
            <a:r>
              <a:rPr lang="en-US" altLang="en-US" b="1" dirty="0" err="1" smtClean="0"/>
              <a:t>Watzinger</a:t>
            </a:r>
            <a:r>
              <a:rPr lang="en-US" altLang="en-US" b="1" dirty="0" smtClean="0"/>
              <a:t>-Tharp et al. (2018), </a:t>
            </a:r>
            <a:r>
              <a:rPr lang="en-US" altLang="en-US" b="1" dirty="0" err="1" smtClean="0"/>
              <a:t>Winke</a:t>
            </a:r>
            <a:r>
              <a:rPr lang="en-US" altLang="en-US" b="1" dirty="0" smtClean="0"/>
              <a:t> et al. (2019)</a:t>
            </a:r>
          </a:p>
          <a:p>
            <a:r>
              <a:rPr lang="en-US" altLang="en-US" b="1" dirty="0" smtClean="0"/>
              <a:t>Valid (&amp; Similar) for All Learners: Tortoises &amp; Hares</a:t>
            </a:r>
            <a:endParaRPr lang="en-US" altLang="en-US" dirty="0" smtClean="0">
              <a:ea typeface="ＭＳ Ｐゴシック" pitchFamily="34" charset="-128"/>
            </a:endParaRPr>
          </a:p>
          <a:p>
            <a:pPr>
              <a:defRPr/>
            </a:pPr>
            <a:r>
              <a:rPr lang="en-US" altLang="en-US" b="1" dirty="0" smtClean="0"/>
              <a:t>Valid (&amp; Similar) for All Language Pairs</a:t>
            </a:r>
          </a:p>
          <a:p>
            <a:pPr>
              <a:defRPr/>
            </a:pPr>
            <a:r>
              <a:rPr lang="en-US" altLang="en-US" b="1" dirty="0" smtClean="0"/>
              <a:t>How Do We Measure Time to Proficiency Level</a:t>
            </a:r>
          </a:p>
          <a:p>
            <a:pPr>
              <a:defRPr/>
            </a:pPr>
            <a:r>
              <a:rPr lang="en-US" altLang="en-US" b="1" dirty="0" smtClean="0"/>
              <a:t>Is the Inverted Pyramid an Artifact?</a:t>
            </a:r>
          </a:p>
        </p:txBody>
      </p:sp>
      <p:sp>
        <p:nvSpPr>
          <p:cNvPr id="2" name="Title 1"/>
          <p:cNvSpPr>
            <a:spLocks noGrp="1"/>
          </p:cNvSpPr>
          <p:nvPr>
            <p:ph type="title"/>
          </p:nvPr>
        </p:nvSpPr>
        <p:spPr/>
        <p:txBody>
          <a:bodyPr>
            <a:normAutofit fontScale="90000"/>
          </a:bodyPr>
          <a:lstStyle/>
          <a:p>
            <a:r>
              <a:rPr lang="en-US" dirty="0" smtClean="0"/>
              <a:t>Does the </a:t>
            </a:r>
            <a:r>
              <a:rPr lang="en-US" dirty="0"/>
              <a:t>Inverted </a:t>
            </a:r>
            <a:r>
              <a:rPr lang="en-US" dirty="0" smtClean="0"/>
              <a:t>Pyramid Exist: </a:t>
            </a:r>
            <a:r>
              <a:rPr lang="en-US" dirty="0"/>
              <a:t/>
            </a:r>
            <a:br>
              <a:rPr lang="en-US" dirty="0"/>
            </a:br>
            <a:r>
              <a:rPr lang="en-US" dirty="0" smtClean="0"/>
              <a:t>Validation</a:t>
            </a:r>
            <a:endParaRPr lang="en-US" dirty="0"/>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t>ATSEEL 2020: </a:t>
            </a:r>
            <a:r>
              <a:rPr lang="en-US" dirty="0" err="1" smtClean="0"/>
              <a:t>Corin</a:t>
            </a:r>
            <a:endParaRPr lang="en-US" dirty="0"/>
          </a:p>
        </p:txBody>
      </p:sp>
    </p:spTree>
    <p:extLst>
      <p:ext uri="{BB962C8B-B14F-4D97-AF65-F5344CB8AC3E}">
        <p14:creationId xmlns:p14="http://schemas.microsoft.com/office/powerpoint/2010/main" val="333274670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92500" lnSpcReduction="10000"/>
          </a:bodyPr>
          <a:lstStyle/>
          <a:p>
            <a:r>
              <a:rPr lang="en-US" altLang="en-US" b="1" dirty="0" smtClean="0"/>
              <a:t>Origin &amp; History of the Inverted Pyramid Concept</a:t>
            </a:r>
          </a:p>
          <a:p>
            <a:r>
              <a:rPr lang="en-US" altLang="en-US" b="1" dirty="0" smtClean="0"/>
              <a:t>What is the Inverted Pyramid “of”?</a:t>
            </a:r>
          </a:p>
          <a:p>
            <a:pPr lvl="1"/>
            <a:r>
              <a:rPr lang="en-US" altLang="en-US" b="1" dirty="0" smtClean="0"/>
              <a:t>Quantity of content/learning?</a:t>
            </a:r>
          </a:p>
          <a:p>
            <a:pPr lvl="1"/>
            <a:r>
              <a:rPr lang="en-US" altLang="en-US" b="1" dirty="0" smtClean="0"/>
              <a:t>Time to next proficiency level?</a:t>
            </a:r>
          </a:p>
          <a:p>
            <a:r>
              <a:rPr lang="en-US" altLang="en-US" b="1" dirty="0" smtClean="0"/>
              <a:t>What is the Inverted Pyramid’s Shape?</a:t>
            </a:r>
          </a:p>
          <a:p>
            <a:pPr lvl="1"/>
            <a:r>
              <a:rPr lang="en-US" altLang="en-US" b="1" dirty="0" smtClean="0"/>
              <a:t>How many sides does/should it have?</a:t>
            </a:r>
          </a:p>
          <a:p>
            <a:pPr lvl="1"/>
            <a:r>
              <a:rPr lang="en-US" altLang="en-US" b="1" dirty="0" smtClean="0"/>
              <a:t>Is its shape regular?</a:t>
            </a:r>
          </a:p>
          <a:p>
            <a:pPr lvl="1"/>
            <a:r>
              <a:rPr lang="en-US" altLang="en-US" b="1" dirty="0" smtClean="0"/>
              <a:t>What is its slope: arithmetic, exponential, …?	</a:t>
            </a:r>
          </a:p>
          <a:p>
            <a:r>
              <a:rPr lang="en-US" altLang="en-US" b="1" dirty="0" smtClean="0"/>
              <a:t>Does the Inverted Pyramid Even Exist? (Validation)</a:t>
            </a:r>
          </a:p>
          <a:p>
            <a:r>
              <a:rPr lang="en-US" altLang="en-US" b="1" u="sng" dirty="0" smtClean="0">
                <a:solidFill>
                  <a:schemeClr val="accent1"/>
                </a:solidFill>
              </a:rPr>
              <a:t>What causes the Inverted Pyramid?</a:t>
            </a:r>
            <a:endParaRPr lang="en-US" altLang="en-US" u="sng" dirty="0" smtClean="0">
              <a:solidFill>
                <a:schemeClr val="accent1"/>
              </a:solidFill>
              <a:ea typeface="ＭＳ Ｐゴシック" pitchFamily="34" charset="-128"/>
            </a:endParaRPr>
          </a:p>
          <a:p>
            <a:pPr>
              <a:defRPr/>
            </a:pPr>
            <a:r>
              <a:rPr lang="en-US" altLang="en-US" b="1" dirty="0" smtClean="0"/>
              <a:t>What can we do about it?</a:t>
            </a:r>
          </a:p>
        </p:txBody>
      </p:sp>
      <p:sp>
        <p:nvSpPr>
          <p:cNvPr id="2" name="Title 1"/>
          <p:cNvSpPr>
            <a:spLocks noGrp="1"/>
          </p:cNvSpPr>
          <p:nvPr>
            <p:ph type="title"/>
          </p:nvPr>
        </p:nvSpPr>
        <p:spPr/>
        <p:txBody>
          <a:bodyPr>
            <a:normAutofit fontScale="90000"/>
          </a:bodyPr>
          <a:lstStyle/>
          <a:p>
            <a:r>
              <a:rPr lang="en-US" dirty="0"/>
              <a:t>The Inverted Pyramid: </a:t>
            </a:r>
            <a:br>
              <a:rPr lang="en-US" dirty="0"/>
            </a:br>
            <a:r>
              <a:rPr lang="en-US" dirty="0"/>
              <a:t>Key Questions</a:t>
            </a:r>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285335775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534400" cy="5029200"/>
          </a:xfrm>
        </p:spPr>
        <p:txBody>
          <a:bodyPr>
            <a:normAutofit lnSpcReduction="10000"/>
          </a:bodyPr>
          <a:lstStyle/>
          <a:p>
            <a:r>
              <a:rPr lang="en-US" altLang="en-US" b="1" dirty="0" smtClean="0"/>
              <a:t>Ever Greater Amount of Learning?</a:t>
            </a:r>
          </a:p>
          <a:p>
            <a:pPr lvl="1"/>
            <a:r>
              <a:rPr lang="en-US" altLang="en-US" b="1" dirty="0" smtClean="0"/>
              <a:t>Sociocultural Competencies</a:t>
            </a:r>
          </a:p>
          <a:p>
            <a:r>
              <a:rPr lang="en-US" altLang="en-US" b="1" dirty="0" smtClean="0"/>
              <a:t>Higher Proficiency Levels Progressively Less Compensatory</a:t>
            </a:r>
          </a:p>
          <a:p>
            <a:r>
              <a:rPr lang="en-US" altLang="en-US" b="1" dirty="0" smtClean="0"/>
              <a:t>Learner Variables</a:t>
            </a:r>
          </a:p>
          <a:p>
            <a:pPr lvl="1"/>
            <a:r>
              <a:rPr lang="en-US" altLang="en-US" b="1" dirty="0" smtClean="0"/>
              <a:t>Readiness for Learning?</a:t>
            </a:r>
          </a:p>
          <a:p>
            <a:pPr lvl="1"/>
            <a:r>
              <a:rPr lang="en-US" altLang="en-US" b="1" dirty="0" smtClean="0"/>
              <a:t>Cognitive Style, Personality, etc.</a:t>
            </a:r>
          </a:p>
          <a:p>
            <a:pPr lvl="1"/>
            <a:r>
              <a:rPr lang="en-US" altLang="en-US" b="1" dirty="0" smtClean="0"/>
              <a:t>Strategy Inventory (Affected by Instructional Approach)</a:t>
            </a:r>
          </a:p>
          <a:p>
            <a:r>
              <a:rPr lang="en-US" altLang="en-US" b="1" dirty="0" smtClean="0"/>
              <a:t>Approaches to Instruction and Curriculum</a:t>
            </a:r>
            <a:endParaRPr lang="en-US" altLang="en-US" dirty="0" smtClean="0">
              <a:ea typeface="ＭＳ Ｐゴシック" pitchFamily="34" charset="-128"/>
            </a:endParaRPr>
          </a:p>
          <a:p>
            <a:pPr lvl="1">
              <a:defRPr/>
            </a:pPr>
            <a:r>
              <a:rPr lang="en-US" altLang="en-US" b="1" dirty="0" smtClean="0"/>
              <a:t>Differences between High and Low Level Learning</a:t>
            </a:r>
          </a:p>
          <a:p>
            <a:pPr lvl="1">
              <a:defRPr/>
            </a:pPr>
            <a:r>
              <a:rPr lang="en-US" altLang="en-US" b="1" dirty="0" smtClean="0"/>
              <a:t>Linear Scope and Sequence (non-inverted pyramid)</a:t>
            </a:r>
          </a:p>
          <a:p>
            <a:pPr>
              <a:defRPr/>
            </a:pPr>
            <a:endParaRPr lang="en-US" altLang="en-US" b="1" dirty="0" smtClean="0"/>
          </a:p>
        </p:txBody>
      </p:sp>
      <p:sp>
        <p:nvSpPr>
          <p:cNvPr id="2" name="Title 1"/>
          <p:cNvSpPr>
            <a:spLocks noGrp="1"/>
          </p:cNvSpPr>
          <p:nvPr>
            <p:ph type="title"/>
          </p:nvPr>
        </p:nvSpPr>
        <p:spPr/>
        <p:txBody>
          <a:bodyPr>
            <a:normAutofit fontScale="90000"/>
          </a:bodyPr>
          <a:lstStyle/>
          <a:p>
            <a:r>
              <a:rPr lang="en-US" dirty="0" smtClean="0"/>
              <a:t>What Causes the </a:t>
            </a:r>
            <a:r>
              <a:rPr lang="en-US" dirty="0"/>
              <a:t>Inverted </a:t>
            </a:r>
            <a:r>
              <a:rPr lang="en-US" dirty="0" smtClean="0"/>
              <a:t>Pyramid</a:t>
            </a:r>
            <a:endParaRPr lang="en-US" dirty="0"/>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t>ATSEEL 2020: </a:t>
            </a:r>
            <a:r>
              <a:rPr lang="en-US" dirty="0" err="1" smtClean="0"/>
              <a:t>Corin</a:t>
            </a:r>
            <a:endParaRPr lang="en-US" dirty="0"/>
          </a:p>
        </p:txBody>
      </p:sp>
    </p:spTree>
    <p:extLst>
      <p:ext uri="{BB962C8B-B14F-4D97-AF65-F5344CB8AC3E}">
        <p14:creationId xmlns:p14="http://schemas.microsoft.com/office/powerpoint/2010/main" val="24433815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92500" lnSpcReduction="10000"/>
          </a:bodyPr>
          <a:lstStyle/>
          <a:p>
            <a:r>
              <a:rPr lang="en-US" altLang="en-US" b="1" dirty="0" smtClean="0"/>
              <a:t>Origin &amp; History of the Inverted Pyramid Concept</a:t>
            </a:r>
          </a:p>
          <a:p>
            <a:r>
              <a:rPr lang="en-US" altLang="en-US" b="1" dirty="0" smtClean="0"/>
              <a:t>What is the Inverted Pyramid “of”?</a:t>
            </a:r>
          </a:p>
          <a:p>
            <a:pPr lvl="1"/>
            <a:r>
              <a:rPr lang="en-US" altLang="en-US" b="1" dirty="0" smtClean="0"/>
              <a:t>Quantity of content/learning?</a:t>
            </a:r>
          </a:p>
          <a:p>
            <a:pPr lvl="1"/>
            <a:r>
              <a:rPr lang="en-US" altLang="en-US" b="1" dirty="0" smtClean="0"/>
              <a:t>Time to next proficiency level?</a:t>
            </a:r>
          </a:p>
          <a:p>
            <a:r>
              <a:rPr lang="en-US" altLang="en-US" b="1" dirty="0" smtClean="0"/>
              <a:t>What is the Inverted Pyramid’s Shape?</a:t>
            </a:r>
          </a:p>
          <a:p>
            <a:pPr lvl="1"/>
            <a:r>
              <a:rPr lang="en-US" altLang="en-US" b="1" dirty="0" smtClean="0"/>
              <a:t>How many sides does/should it have?</a:t>
            </a:r>
          </a:p>
          <a:p>
            <a:pPr lvl="1"/>
            <a:r>
              <a:rPr lang="en-US" altLang="en-US" b="1" dirty="0" smtClean="0"/>
              <a:t>Is its shape regular?</a:t>
            </a:r>
          </a:p>
          <a:p>
            <a:pPr lvl="1"/>
            <a:r>
              <a:rPr lang="en-US" altLang="en-US" b="1" dirty="0" smtClean="0"/>
              <a:t>What is its slope: arithmetic, exponential, …?	</a:t>
            </a:r>
          </a:p>
          <a:p>
            <a:r>
              <a:rPr lang="en-US" altLang="en-US" b="1" dirty="0" smtClean="0"/>
              <a:t>Does the Inverted Pyramid Even Exist? (Validation)</a:t>
            </a:r>
          </a:p>
          <a:p>
            <a:r>
              <a:rPr lang="en-US" altLang="en-US" b="1" dirty="0" smtClean="0"/>
              <a:t>What causes the Inverted Pyramid?</a:t>
            </a:r>
            <a:endParaRPr lang="en-US" altLang="en-US" dirty="0" smtClean="0">
              <a:ea typeface="ＭＳ Ｐゴシック" pitchFamily="34" charset="-128"/>
            </a:endParaRPr>
          </a:p>
          <a:p>
            <a:pPr>
              <a:defRPr/>
            </a:pPr>
            <a:r>
              <a:rPr lang="en-US" altLang="en-US" b="1" u="sng" dirty="0" smtClean="0">
                <a:solidFill>
                  <a:schemeClr val="accent1"/>
                </a:solidFill>
              </a:rPr>
              <a:t>What can we do about it?</a:t>
            </a:r>
          </a:p>
        </p:txBody>
      </p:sp>
      <p:sp>
        <p:nvSpPr>
          <p:cNvPr id="2" name="Title 1"/>
          <p:cNvSpPr>
            <a:spLocks noGrp="1"/>
          </p:cNvSpPr>
          <p:nvPr>
            <p:ph type="title"/>
          </p:nvPr>
        </p:nvSpPr>
        <p:spPr/>
        <p:txBody>
          <a:bodyPr>
            <a:normAutofit fontScale="90000"/>
          </a:bodyPr>
          <a:lstStyle/>
          <a:p>
            <a:r>
              <a:rPr lang="en-US" dirty="0"/>
              <a:t>The Inverted Pyramid: </a:t>
            </a:r>
            <a:br>
              <a:rPr lang="en-US" dirty="0"/>
            </a:br>
            <a:r>
              <a:rPr lang="en-US" dirty="0"/>
              <a:t>Key Questions</a:t>
            </a:r>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202998245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AAF18-2044-49AB-884B-FD81800F738B}"/>
              </a:ext>
            </a:extLst>
          </p:cNvPr>
          <p:cNvSpPr>
            <a:spLocks noGrp="1"/>
          </p:cNvSpPr>
          <p:nvPr>
            <p:ph type="title"/>
          </p:nvPr>
        </p:nvSpPr>
        <p:spPr/>
        <p:txBody>
          <a:bodyPr/>
          <a:lstStyle/>
          <a:p>
            <a:r>
              <a:rPr lang="en-US" dirty="0"/>
              <a:t>The emerging concept</a:t>
            </a:r>
          </a:p>
        </p:txBody>
      </p:sp>
      <p:pic>
        <p:nvPicPr>
          <p:cNvPr id="1026" name="Picture 2" descr="Image result for puddle">
            <a:extLst>
              <a:ext uri="{FF2B5EF4-FFF2-40B4-BE49-F238E27FC236}">
                <a16:creationId xmlns:a16="http://schemas.microsoft.com/office/drawing/2014/main" xmlns="" id="{43A1DEC0-007C-4725-BE3C-814E2B6F04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8728" y="1368734"/>
            <a:ext cx="4947598" cy="5064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a:extLst>
              <a:ext uri="{FF2B5EF4-FFF2-40B4-BE49-F238E27FC236}">
                <a16:creationId xmlns:a16="http://schemas.microsoft.com/office/drawing/2014/main" xmlns="" id="{64398AF4-4B39-4CE8-94FB-848B38769AAC}"/>
              </a:ext>
            </a:extLst>
          </p:cNvPr>
          <p:cNvSpPr txBox="1"/>
          <p:nvPr/>
        </p:nvSpPr>
        <p:spPr>
          <a:xfrm rot="20577707">
            <a:off x="2093150" y="2235510"/>
            <a:ext cx="1503393" cy="830997"/>
          </a:xfrm>
          <a:prstGeom prst="rect">
            <a:avLst/>
          </a:prstGeom>
          <a:noFill/>
        </p:spPr>
        <p:txBody>
          <a:bodyPr wrap="square" rtlCol="0">
            <a:spAutoFit/>
          </a:bodyPr>
          <a:lstStyle/>
          <a:p>
            <a:pPr algn="ctr" defTabSz="457200" eaLnBrk="1" fontAlgn="auto" hangingPunct="1">
              <a:spcBef>
                <a:spcPts val="0"/>
              </a:spcBef>
              <a:spcAft>
                <a:spcPts val="0"/>
              </a:spcAft>
            </a:pPr>
            <a:r>
              <a:rPr lang="en-US" sz="2400" b="1" u="sng" dirty="0">
                <a:solidFill>
                  <a:srgbClr val="FFFF00"/>
                </a:solidFill>
                <a:latin typeface="Century Gothic" panose="020B0502020202020204"/>
                <a:ea typeface="+mn-ea"/>
              </a:rPr>
              <a:t>CBI</a:t>
            </a:r>
            <a:r>
              <a:rPr lang="en-US" sz="2400" b="1" dirty="0">
                <a:solidFill>
                  <a:srgbClr val="FFFF00"/>
                </a:solidFill>
                <a:latin typeface="Century Gothic" panose="020B0502020202020204"/>
                <a:ea typeface="+mn-ea"/>
              </a:rPr>
              <a:t/>
            </a:r>
            <a:br>
              <a:rPr lang="en-US" sz="2400" b="1" dirty="0">
                <a:solidFill>
                  <a:srgbClr val="FFFF00"/>
                </a:solidFill>
                <a:latin typeface="Century Gothic" panose="020B0502020202020204"/>
                <a:ea typeface="+mn-ea"/>
              </a:rPr>
            </a:br>
            <a:r>
              <a:rPr lang="en-US" sz="2400" b="1" dirty="0">
                <a:solidFill>
                  <a:srgbClr val="FFFF00"/>
                </a:solidFill>
                <a:latin typeface="Century Gothic" panose="020B0502020202020204"/>
                <a:ea typeface="+mn-ea"/>
              </a:rPr>
              <a:t>modules</a:t>
            </a:r>
          </a:p>
        </p:txBody>
      </p:sp>
      <p:sp>
        <p:nvSpPr>
          <p:cNvPr id="6" name="Oval 5">
            <a:extLst>
              <a:ext uri="{FF2B5EF4-FFF2-40B4-BE49-F238E27FC236}">
                <a16:creationId xmlns:a16="http://schemas.microsoft.com/office/drawing/2014/main" xmlns="" id="{FE42B19E-BA44-4373-BC1B-02003ABECF4D}"/>
              </a:ext>
            </a:extLst>
          </p:cNvPr>
          <p:cNvSpPr/>
          <p:nvPr/>
        </p:nvSpPr>
        <p:spPr>
          <a:xfrm>
            <a:off x="2844846" y="4191000"/>
            <a:ext cx="155739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2000" b="1" dirty="0">
                <a:solidFill>
                  <a:prstClr val="white"/>
                </a:solidFill>
              </a:rPr>
              <a:t>OACD</a:t>
            </a:r>
          </a:p>
        </p:txBody>
      </p:sp>
      <p:sp>
        <p:nvSpPr>
          <p:cNvPr id="7" name="TextBox 6">
            <a:extLst>
              <a:ext uri="{FF2B5EF4-FFF2-40B4-BE49-F238E27FC236}">
                <a16:creationId xmlns:a16="http://schemas.microsoft.com/office/drawing/2014/main" xmlns="" id="{58CFB18A-18BA-4F74-B3DB-E906B0C1EA3F}"/>
              </a:ext>
            </a:extLst>
          </p:cNvPr>
          <p:cNvSpPr txBox="1"/>
          <p:nvPr/>
        </p:nvSpPr>
        <p:spPr>
          <a:xfrm>
            <a:off x="3606305" y="1505749"/>
            <a:ext cx="928459" cy="830997"/>
          </a:xfrm>
          <a:prstGeom prst="rect">
            <a:avLst/>
          </a:prstGeom>
          <a:noFill/>
        </p:spPr>
        <p:txBody>
          <a:bodyPr wrap="none" rtlCol="0">
            <a:spAutoFit/>
          </a:bodyPr>
          <a:lstStyle/>
          <a:p>
            <a:pPr algn="ctr" defTabSz="457200" eaLnBrk="1" fontAlgn="auto" hangingPunct="1">
              <a:spcBef>
                <a:spcPts val="0"/>
              </a:spcBef>
              <a:spcAft>
                <a:spcPts val="0"/>
              </a:spcAft>
            </a:pPr>
            <a:r>
              <a:rPr lang="en-US" sz="2400" b="1" u="sng" dirty="0">
                <a:solidFill>
                  <a:srgbClr val="A53010"/>
                </a:solidFill>
                <a:latin typeface="Century Gothic" panose="020B0502020202020204"/>
                <a:ea typeface="+mn-ea"/>
              </a:rPr>
              <a:t>TBI</a:t>
            </a:r>
            <a:r>
              <a:rPr lang="en-US" sz="2400" b="1" dirty="0">
                <a:solidFill>
                  <a:srgbClr val="A53010"/>
                </a:solidFill>
                <a:latin typeface="Century Gothic" panose="020B0502020202020204"/>
                <a:ea typeface="+mn-ea"/>
              </a:rPr>
              <a:t/>
            </a:r>
            <a:br>
              <a:rPr lang="en-US" sz="2400" b="1" dirty="0">
                <a:solidFill>
                  <a:srgbClr val="A53010"/>
                </a:solidFill>
                <a:latin typeface="Century Gothic" panose="020B0502020202020204"/>
                <a:ea typeface="+mn-ea"/>
              </a:rPr>
            </a:br>
            <a:r>
              <a:rPr lang="en-US" sz="2400" b="1" dirty="0">
                <a:solidFill>
                  <a:srgbClr val="A53010"/>
                </a:solidFill>
                <a:latin typeface="Century Gothic" panose="020B0502020202020204"/>
                <a:ea typeface="+mn-ea"/>
              </a:rPr>
              <a:t>tasks</a:t>
            </a:r>
          </a:p>
        </p:txBody>
      </p:sp>
      <p:sp>
        <p:nvSpPr>
          <p:cNvPr id="8" name="TextBox 7">
            <a:extLst>
              <a:ext uri="{FF2B5EF4-FFF2-40B4-BE49-F238E27FC236}">
                <a16:creationId xmlns:a16="http://schemas.microsoft.com/office/drawing/2014/main" xmlns="" id="{2D2AF385-5623-41DB-A132-2AB3128BE4D2}"/>
              </a:ext>
            </a:extLst>
          </p:cNvPr>
          <p:cNvSpPr txBox="1"/>
          <p:nvPr/>
        </p:nvSpPr>
        <p:spPr>
          <a:xfrm rot="20774770">
            <a:off x="2872320" y="2679023"/>
            <a:ext cx="2566728" cy="707886"/>
          </a:xfrm>
          <a:prstGeom prst="rect">
            <a:avLst/>
          </a:prstGeom>
          <a:noFill/>
        </p:spPr>
        <p:txBody>
          <a:bodyPr wrap="none" rtlCol="0">
            <a:spAutoFit/>
          </a:bodyPr>
          <a:lstStyle/>
          <a:p>
            <a:pPr algn="ctr" defTabSz="457200" eaLnBrk="1" fontAlgn="auto" hangingPunct="1">
              <a:spcBef>
                <a:spcPts val="0"/>
              </a:spcBef>
              <a:spcAft>
                <a:spcPts val="0"/>
              </a:spcAft>
            </a:pPr>
            <a:r>
              <a:rPr lang="en-US" sz="2000" b="1" u="sng" dirty="0">
                <a:solidFill>
                  <a:srgbClr val="002060"/>
                </a:solidFill>
                <a:latin typeface="Century Gothic" panose="020B0502020202020204"/>
                <a:ea typeface="+mn-ea"/>
              </a:rPr>
              <a:t>CLT</a:t>
            </a:r>
          </a:p>
          <a:p>
            <a:pPr algn="ctr" defTabSz="457200" eaLnBrk="1" fontAlgn="auto" hangingPunct="1">
              <a:spcBef>
                <a:spcPts val="0"/>
              </a:spcBef>
              <a:spcAft>
                <a:spcPts val="0"/>
              </a:spcAft>
            </a:pPr>
            <a:r>
              <a:rPr lang="en-US" sz="2000" b="1" dirty="0">
                <a:solidFill>
                  <a:srgbClr val="002060"/>
                </a:solidFill>
                <a:latin typeface="Century Gothic" panose="020B0502020202020204"/>
                <a:ea typeface="+mn-ea"/>
              </a:rPr>
              <a:t>authentic materials</a:t>
            </a:r>
          </a:p>
        </p:txBody>
      </p:sp>
      <p:sp>
        <p:nvSpPr>
          <p:cNvPr id="9" name="TextBox 8">
            <a:extLst>
              <a:ext uri="{FF2B5EF4-FFF2-40B4-BE49-F238E27FC236}">
                <a16:creationId xmlns:a16="http://schemas.microsoft.com/office/drawing/2014/main" xmlns="" id="{452EE5A0-47B9-45F4-89CC-CE3801CFB685}"/>
              </a:ext>
            </a:extLst>
          </p:cNvPr>
          <p:cNvSpPr txBox="1"/>
          <p:nvPr/>
        </p:nvSpPr>
        <p:spPr>
          <a:xfrm rot="906166">
            <a:off x="4626742" y="1795582"/>
            <a:ext cx="1282873" cy="646331"/>
          </a:xfrm>
          <a:prstGeom prst="rect">
            <a:avLst/>
          </a:prstGeom>
          <a:noFill/>
        </p:spPr>
        <p:txBody>
          <a:bodyPr wrap="square" rtlCol="0">
            <a:spAutoFit/>
          </a:bodyPr>
          <a:lstStyle/>
          <a:p>
            <a:pPr algn="ctr" defTabSz="457200" eaLnBrk="1" fontAlgn="auto" hangingPunct="1">
              <a:spcBef>
                <a:spcPts val="0"/>
              </a:spcBef>
              <a:spcAft>
                <a:spcPts val="0"/>
              </a:spcAft>
            </a:pPr>
            <a:r>
              <a:rPr lang="en-US" b="1" u="sng" dirty="0">
                <a:solidFill>
                  <a:srgbClr val="A568D2"/>
                </a:solidFill>
                <a:latin typeface="Century Gothic" panose="020B0502020202020204"/>
                <a:ea typeface="+mn-ea"/>
              </a:rPr>
              <a:t>LCI</a:t>
            </a:r>
          </a:p>
          <a:p>
            <a:pPr algn="ctr" defTabSz="457200" eaLnBrk="1" fontAlgn="auto" hangingPunct="1">
              <a:spcBef>
                <a:spcPts val="0"/>
              </a:spcBef>
              <a:spcAft>
                <a:spcPts val="0"/>
              </a:spcAft>
            </a:pPr>
            <a:r>
              <a:rPr lang="en-US" b="1" dirty="0">
                <a:solidFill>
                  <a:srgbClr val="A568D2"/>
                </a:solidFill>
                <a:latin typeface="Century Gothic" panose="020B0502020202020204"/>
                <a:ea typeface="+mn-ea"/>
              </a:rPr>
              <a:t>contracts</a:t>
            </a:r>
          </a:p>
        </p:txBody>
      </p:sp>
      <p:sp>
        <p:nvSpPr>
          <p:cNvPr id="10" name="TextBox 9">
            <a:extLst>
              <a:ext uri="{FF2B5EF4-FFF2-40B4-BE49-F238E27FC236}">
                <a16:creationId xmlns:a16="http://schemas.microsoft.com/office/drawing/2014/main" xmlns="" id="{F01273E5-52CE-47B0-9A40-BBA3FF6174E2}"/>
              </a:ext>
            </a:extLst>
          </p:cNvPr>
          <p:cNvSpPr txBox="1"/>
          <p:nvPr/>
        </p:nvSpPr>
        <p:spPr>
          <a:xfrm rot="847559">
            <a:off x="1956312" y="5310727"/>
            <a:ext cx="3019231" cy="707886"/>
          </a:xfrm>
          <a:prstGeom prst="rect">
            <a:avLst/>
          </a:prstGeom>
          <a:noFill/>
        </p:spPr>
        <p:txBody>
          <a:bodyPr wrap="square" rtlCol="0">
            <a:spAutoFit/>
          </a:bodyPr>
          <a:lstStyle/>
          <a:p>
            <a:pPr defTabSz="457200" eaLnBrk="1" fontAlgn="auto" hangingPunct="1">
              <a:spcBef>
                <a:spcPts val="0"/>
              </a:spcBef>
              <a:spcAft>
                <a:spcPts val="0"/>
              </a:spcAft>
            </a:pPr>
            <a:r>
              <a:rPr lang="en-US" sz="2000" b="1" dirty="0">
                <a:solidFill>
                  <a:srgbClr val="728653">
                    <a:lumMod val="75000"/>
                  </a:srgbClr>
                </a:solidFill>
                <a:latin typeface="Century Gothic" panose="020B0502020202020204"/>
                <a:ea typeface="+mn-ea"/>
              </a:rPr>
              <a:t>satellite/distance ed</a:t>
            </a:r>
            <a:br>
              <a:rPr lang="en-US" sz="2000" b="1" dirty="0">
                <a:solidFill>
                  <a:srgbClr val="728653">
                    <a:lumMod val="75000"/>
                  </a:srgbClr>
                </a:solidFill>
                <a:latin typeface="Century Gothic" panose="020B0502020202020204"/>
                <a:ea typeface="+mn-ea"/>
              </a:rPr>
            </a:br>
            <a:r>
              <a:rPr lang="en-US" sz="2000" b="1" dirty="0">
                <a:solidFill>
                  <a:srgbClr val="728653">
                    <a:lumMod val="75000"/>
                  </a:srgbClr>
                </a:solidFill>
                <a:latin typeface="Century Gothic" panose="020B0502020202020204"/>
                <a:ea typeface="+mn-ea"/>
              </a:rPr>
              <a:t>individualized lessons</a:t>
            </a:r>
          </a:p>
        </p:txBody>
      </p:sp>
      <p:sp>
        <p:nvSpPr>
          <p:cNvPr id="11" name="TextBox 10">
            <a:extLst>
              <a:ext uri="{FF2B5EF4-FFF2-40B4-BE49-F238E27FC236}">
                <a16:creationId xmlns:a16="http://schemas.microsoft.com/office/drawing/2014/main" xmlns="" id="{855F8DCE-95A6-494D-A1AC-68CB7F48D44B}"/>
              </a:ext>
            </a:extLst>
          </p:cNvPr>
          <p:cNvSpPr txBox="1"/>
          <p:nvPr/>
        </p:nvSpPr>
        <p:spPr>
          <a:xfrm rot="619224">
            <a:off x="5401621" y="4184950"/>
            <a:ext cx="1366080" cy="707886"/>
          </a:xfrm>
          <a:prstGeom prst="rect">
            <a:avLst/>
          </a:prstGeom>
          <a:noFill/>
        </p:spPr>
        <p:txBody>
          <a:bodyPr wrap="none" rtlCol="0">
            <a:spAutoFit/>
          </a:bodyPr>
          <a:lstStyle/>
          <a:p>
            <a:pPr algn="ctr" defTabSz="457200" eaLnBrk="1" fontAlgn="auto" hangingPunct="1">
              <a:spcBef>
                <a:spcPts val="0"/>
              </a:spcBef>
              <a:spcAft>
                <a:spcPts val="0"/>
              </a:spcAft>
            </a:pPr>
            <a:r>
              <a:rPr lang="en-US" sz="2000" b="1" u="sng" dirty="0">
                <a:solidFill>
                  <a:prstClr val="black"/>
                </a:solidFill>
                <a:latin typeface="Century Gothic" panose="020B0502020202020204"/>
                <a:ea typeface="+mn-ea"/>
              </a:rPr>
              <a:t>SBI</a:t>
            </a:r>
            <a:r>
              <a:rPr lang="en-US" sz="2000" b="1" dirty="0">
                <a:solidFill>
                  <a:prstClr val="black"/>
                </a:solidFill>
                <a:latin typeface="Century Gothic" panose="020B0502020202020204"/>
                <a:ea typeface="+mn-ea"/>
              </a:rPr>
              <a:t/>
            </a:r>
            <a:br>
              <a:rPr lang="en-US" sz="2000" b="1" dirty="0">
                <a:solidFill>
                  <a:prstClr val="black"/>
                </a:solidFill>
                <a:latin typeface="Century Gothic" panose="020B0502020202020204"/>
                <a:ea typeface="+mn-ea"/>
              </a:rPr>
            </a:br>
            <a:r>
              <a:rPr lang="en-US" sz="2000" b="1" dirty="0">
                <a:solidFill>
                  <a:prstClr val="black"/>
                </a:solidFill>
                <a:latin typeface="Century Gothic" panose="020B0502020202020204"/>
                <a:ea typeface="+mn-ea"/>
              </a:rPr>
              <a:t>scenarios</a:t>
            </a:r>
          </a:p>
        </p:txBody>
      </p:sp>
      <p:sp>
        <p:nvSpPr>
          <p:cNvPr id="12" name="TextBox 11">
            <a:extLst>
              <a:ext uri="{FF2B5EF4-FFF2-40B4-BE49-F238E27FC236}">
                <a16:creationId xmlns:a16="http://schemas.microsoft.com/office/drawing/2014/main" xmlns="" id="{36B5A91A-5109-4A36-9366-EB37E00E32F2}"/>
              </a:ext>
            </a:extLst>
          </p:cNvPr>
          <p:cNvSpPr txBox="1"/>
          <p:nvPr/>
        </p:nvSpPr>
        <p:spPr>
          <a:xfrm>
            <a:off x="6620757" y="2089666"/>
            <a:ext cx="184731" cy="369332"/>
          </a:xfrm>
          <a:prstGeom prst="rect">
            <a:avLst/>
          </a:prstGeom>
          <a:noFill/>
        </p:spPr>
        <p:txBody>
          <a:bodyPr wrap="none" rtlCol="0">
            <a:spAutoFit/>
          </a:bodyPr>
          <a:lstStyle/>
          <a:p>
            <a:pPr defTabSz="457200" eaLnBrk="1" fontAlgn="auto" hangingPunct="1">
              <a:spcBef>
                <a:spcPts val="0"/>
              </a:spcBef>
              <a:spcAft>
                <a:spcPts val="0"/>
              </a:spcAft>
            </a:pPr>
            <a:endParaRPr lang="en-US" dirty="0">
              <a:solidFill>
                <a:prstClr val="black"/>
              </a:solidFill>
              <a:latin typeface="Century Gothic" panose="020B0502020202020204"/>
              <a:ea typeface="+mn-ea"/>
            </a:endParaRPr>
          </a:p>
        </p:txBody>
      </p:sp>
      <p:sp>
        <p:nvSpPr>
          <p:cNvPr id="13" name="Oval 12">
            <a:extLst>
              <a:ext uri="{FF2B5EF4-FFF2-40B4-BE49-F238E27FC236}">
                <a16:creationId xmlns:a16="http://schemas.microsoft.com/office/drawing/2014/main" xmlns="" id="{BF21ABBF-673C-44BE-9408-8D7F337CD907}"/>
              </a:ext>
            </a:extLst>
          </p:cNvPr>
          <p:cNvSpPr/>
          <p:nvPr/>
        </p:nvSpPr>
        <p:spPr>
          <a:xfrm>
            <a:off x="6096000" y="1841322"/>
            <a:ext cx="709488" cy="6732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a:solidFill>
                  <a:prstClr val="white"/>
                </a:solidFill>
              </a:rPr>
              <a:t>TLLT</a:t>
            </a:r>
          </a:p>
        </p:txBody>
      </p:sp>
      <p:sp>
        <p:nvSpPr>
          <p:cNvPr id="14" name="TextBox 13">
            <a:extLst>
              <a:ext uri="{FF2B5EF4-FFF2-40B4-BE49-F238E27FC236}">
                <a16:creationId xmlns:a16="http://schemas.microsoft.com/office/drawing/2014/main" xmlns="" id="{EA8030B8-6184-4AD4-825E-C51964CC9B27}"/>
              </a:ext>
            </a:extLst>
          </p:cNvPr>
          <p:cNvSpPr txBox="1"/>
          <p:nvPr/>
        </p:nvSpPr>
        <p:spPr>
          <a:xfrm>
            <a:off x="6172200" y="1981200"/>
            <a:ext cx="579005" cy="369332"/>
          </a:xfrm>
          <a:prstGeom prst="rect">
            <a:avLst/>
          </a:prstGeom>
          <a:noFill/>
        </p:spPr>
        <p:txBody>
          <a:bodyPr wrap="none" rtlCol="0">
            <a:spAutoFit/>
          </a:bodyPr>
          <a:lstStyle/>
          <a:p>
            <a:pPr defTabSz="457200" eaLnBrk="1" fontAlgn="auto" hangingPunct="1">
              <a:spcBef>
                <a:spcPts val="0"/>
              </a:spcBef>
              <a:spcAft>
                <a:spcPts val="0"/>
              </a:spcAft>
            </a:pPr>
            <a:r>
              <a:rPr lang="en-US" b="1" dirty="0">
                <a:solidFill>
                  <a:prstClr val="black"/>
                </a:solidFill>
                <a:latin typeface="Century Gothic" panose="020B0502020202020204"/>
                <a:ea typeface="+mn-ea"/>
              </a:rPr>
              <a:t>TLLT</a:t>
            </a:r>
          </a:p>
        </p:txBody>
      </p:sp>
      <p:sp>
        <p:nvSpPr>
          <p:cNvPr id="17" name="TextBox 16">
            <a:extLst>
              <a:ext uri="{FF2B5EF4-FFF2-40B4-BE49-F238E27FC236}">
                <a16:creationId xmlns:a16="http://schemas.microsoft.com/office/drawing/2014/main" xmlns="" id="{4A3A5B05-5342-48D9-87E4-2770ECAD7BE1}"/>
              </a:ext>
            </a:extLst>
          </p:cNvPr>
          <p:cNvSpPr txBox="1"/>
          <p:nvPr/>
        </p:nvSpPr>
        <p:spPr>
          <a:xfrm rot="21246560">
            <a:off x="4384830" y="4243918"/>
            <a:ext cx="1082348" cy="646331"/>
          </a:xfrm>
          <a:prstGeom prst="rect">
            <a:avLst/>
          </a:prstGeom>
          <a:noFill/>
        </p:spPr>
        <p:txBody>
          <a:bodyPr wrap="none" rtlCol="0">
            <a:spAutoFit/>
          </a:bodyPr>
          <a:lstStyle/>
          <a:p>
            <a:pPr algn="ctr" defTabSz="457200" eaLnBrk="1" fontAlgn="auto" hangingPunct="1">
              <a:spcBef>
                <a:spcPts val="0"/>
              </a:spcBef>
              <a:spcAft>
                <a:spcPts val="0"/>
              </a:spcAft>
            </a:pPr>
            <a:r>
              <a:rPr lang="en-US" b="1" u="sng" dirty="0">
                <a:solidFill>
                  <a:srgbClr val="A53010">
                    <a:lumMod val="75000"/>
                  </a:srgbClr>
                </a:solidFill>
                <a:latin typeface="Century Gothic" panose="020B0502020202020204"/>
                <a:ea typeface="+mn-ea"/>
              </a:rPr>
              <a:t>PBI</a:t>
            </a:r>
            <a:r>
              <a:rPr lang="en-US" b="1" dirty="0">
                <a:solidFill>
                  <a:srgbClr val="A53010">
                    <a:lumMod val="75000"/>
                  </a:srgbClr>
                </a:solidFill>
                <a:latin typeface="Century Gothic" panose="020B0502020202020204"/>
                <a:ea typeface="+mn-ea"/>
              </a:rPr>
              <a:t/>
            </a:r>
            <a:br>
              <a:rPr lang="en-US" b="1" dirty="0">
                <a:solidFill>
                  <a:srgbClr val="A53010">
                    <a:lumMod val="75000"/>
                  </a:srgbClr>
                </a:solidFill>
                <a:latin typeface="Century Gothic" panose="020B0502020202020204"/>
                <a:ea typeface="+mn-ea"/>
              </a:rPr>
            </a:br>
            <a:r>
              <a:rPr lang="en-US" b="1" dirty="0">
                <a:solidFill>
                  <a:srgbClr val="A53010">
                    <a:lumMod val="75000"/>
                  </a:srgbClr>
                </a:solidFill>
                <a:latin typeface="Century Gothic" panose="020B0502020202020204"/>
                <a:ea typeface="+mn-ea"/>
              </a:rPr>
              <a:t>projects</a:t>
            </a:r>
          </a:p>
        </p:txBody>
      </p:sp>
      <p:sp>
        <p:nvSpPr>
          <p:cNvPr id="18" name="TextBox 17">
            <a:extLst>
              <a:ext uri="{FF2B5EF4-FFF2-40B4-BE49-F238E27FC236}">
                <a16:creationId xmlns:a16="http://schemas.microsoft.com/office/drawing/2014/main" xmlns="" id="{941A02DF-415B-4387-AC05-765EE6D6E4D1}"/>
              </a:ext>
            </a:extLst>
          </p:cNvPr>
          <p:cNvSpPr txBox="1"/>
          <p:nvPr/>
        </p:nvSpPr>
        <p:spPr>
          <a:xfrm rot="21304100">
            <a:off x="4641341" y="5200721"/>
            <a:ext cx="2257349" cy="923330"/>
          </a:xfrm>
          <a:prstGeom prst="rect">
            <a:avLst/>
          </a:prstGeom>
          <a:noFill/>
        </p:spPr>
        <p:txBody>
          <a:bodyPr wrap="none" rtlCol="0">
            <a:spAutoFit/>
          </a:bodyPr>
          <a:lstStyle/>
          <a:p>
            <a:pPr defTabSz="457200" eaLnBrk="1" fontAlgn="auto" hangingPunct="1">
              <a:spcBef>
                <a:spcPts val="0"/>
              </a:spcBef>
              <a:spcAft>
                <a:spcPts val="0"/>
              </a:spcAft>
            </a:pPr>
            <a:r>
              <a:rPr lang="en-US" b="1" u="sng" dirty="0">
                <a:solidFill>
                  <a:srgbClr val="A53010">
                    <a:lumMod val="60000"/>
                    <a:lumOff val="40000"/>
                  </a:srgbClr>
                </a:solidFill>
                <a:latin typeface="Century Gothic" panose="020B0502020202020204"/>
                <a:ea typeface="+mn-ea"/>
              </a:rPr>
              <a:t>mastery learning</a:t>
            </a:r>
          </a:p>
          <a:p>
            <a:pPr defTabSz="457200" eaLnBrk="1" fontAlgn="auto" hangingPunct="1">
              <a:spcBef>
                <a:spcPts val="0"/>
              </a:spcBef>
              <a:spcAft>
                <a:spcPts val="0"/>
              </a:spcAft>
            </a:pPr>
            <a:r>
              <a:rPr lang="en-US" b="1" dirty="0">
                <a:solidFill>
                  <a:srgbClr val="A53010">
                    <a:lumMod val="60000"/>
                    <a:lumOff val="40000"/>
                  </a:srgbClr>
                </a:solidFill>
                <a:latin typeface="Century Gothic" panose="020B0502020202020204"/>
                <a:ea typeface="+mn-ea"/>
              </a:rPr>
              <a:t>self-paced lessons</a:t>
            </a:r>
            <a:r>
              <a:rPr lang="en-US" dirty="0">
                <a:solidFill>
                  <a:prstClr val="black"/>
                </a:solidFill>
                <a:latin typeface="Century Gothic" panose="020B0502020202020204"/>
                <a:ea typeface="+mn-ea"/>
              </a:rPr>
              <a:t/>
            </a:r>
            <a:br>
              <a:rPr lang="en-US" dirty="0">
                <a:solidFill>
                  <a:prstClr val="black"/>
                </a:solidFill>
                <a:latin typeface="Century Gothic" panose="020B0502020202020204"/>
                <a:ea typeface="+mn-ea"/>
              </a:rPr>
            </a:br>
            <a:endParaRPr lang="en-US" dirty="0">
              <a:solidFill>
                <a:prstClr val="black"/>
              </a:solidFill>
              <a:latin typeface="Century Gothic" panose="020B0502020202020204"/>
              <a:ea typeface="+mn-ea"/>
            </a:endParaRPr>
          </a:p>
        </p:txBody>
      </p:sp>
      <p:cxnSp>
        <p:nvCxnSpPr>
          <p:cNvPr id="20" name="Straight Connector 19">
            <a:extLst>
              <a:ext uri="{FF2B5EF4-FFF2-40B4-BE49-F238E27FC236}">
                <a16:creationId xmlns:a16="http://schemas.microsoft.com/office/drawing/2014/main" xmlns="" id="{124BDBBC-C032-48ED-8EF0-7F04358C0EFE}"/>
              </a:ext>
            </a:extLst>
          </p:cNvPr>
          <p:cNvCxnSpPr>
            <a:cxnSpLocks/>
            <a:endCxn id="13" idx="3"/>
          </p:cNvCxnSpPr>
          <p:nvPr/>
        </p:nvCxnSpPr>
        <p:spPr>
          <a:xfrm flipV="1">
            <a:off x="3962400" y="2416001"/>
            <a:ext cx="2237502" cy="21228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6E5876A1-0E70-46E2-B216-6E400CBC4B82}"/>
              </a:ext>
            </a:extLst>
          </p:cNvPr>
          <p:cNvSpPr txBox="1"/>
          <p:nvPr/>
        </p:nvSpPr>
        <p:spPr>
          <a:xfrm>
            <a:off x="5029200" y="3276099"/>
            <a:ext cx="1792478" cy="646331"/>
          </a:xfrm>
          <a:prstGeom prst="rect">
            <a:avLst/>
          </a:prstGeom>
          <a:noFill/>
        </p:spPr>
        <p:txBody>
          <a:bodyPr wrap="none" rtlCol="0">
            <a:spAutoFit/>
          </a:bodyPr>
          <a:lstStyle/>
          <a:p>
            <a:pPr algn="ctr" defTabSz="457200" eaLnBrk="1" fontAlgn="auto" hangingPunct="1">
              <a:spcBef>
                <a:spcPts val="0"/>
              </a:spcBef>
              <a:spcAft>
                <a:spcPts val="0"/>
              </a:spcAft>
            </a:pPr>
            <a:r>
              <a:rPr lang="en-US" b="1" u="sng" dirty="0">
                <a:solidFill>
                  <a:srgbClr val="9F8351"/>
                </a:solidFill>
                <a:latin typeface="Century Gothic" panose="020B0502020202020204"/>
                <a:ea typeface="+mn-ea"/>
              </a:rPr>
              <a:t>DA</a:t>
            </a:r>
          </a:p>
          <a:p>
            <a:pPr algn="ctr" defTabSz="457200" eaLnBrk="1" fontAlgn="auto" hangingPunct="1">
              <a:spcBef>
                <a:spcPts val="0"/>
              </a:spcBef>
              <a:spcAft>
                <a:spcPts val="0"/>
              </a:spcAft>
            </a:pPr>
            <a:r>
              <a:rPr lang="en-US" b="1" dirty="0">
                <a:solidFill>
                  <a:srgbClr val="9F8351"/>
                </a:solidFill>
                <a:latin typeface="Century Gothic" panose="020B0502020202020204"/>
                <a:ea typeface="+mn-ea"/>
              </a:rPr>
              <a:t>formative tests</a:t>
            </a:r>
          </a:p>
        </p:txBody>
      </p:sp>
    </p:spTree>
    <p:extLst>
      <p:ext uri="{BB962C8B-B14F-4D97-AF65-F5344CB8AC3E}">
        <p14:creationId xmlns:p14="http://schemas.microsoft.com/office/powerpoint/2010/main" val="77964314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534400" cy="5029200"/>
          </a:xfrm>
        </p:spPr>
        <p:txBody>
          <a:bodyPr>
            <a:normAutofit/>
          </a:bodyPr>
          <a:lstStyle/>
          <a:p>
            <a:r>
              <a:rPr lang="en-US" altLang="en-US" b="1" dirty="0" smtClean="0"/>
              <a:t>Leverage Awareness of Learner &amp; Cohort Individuality</a:t>
            </a:r>
          </a:p>
          <a:p>
            <a:pPr lvl="1"/>
            <a:r>
              <a:rPr lang="en-US" altLang="en-US" b="1" dirty="0" smtClean="0"/>
              <a:t>Build Strategy Competency (Accommodation &amp; Confrontation):</a:t>
            </a:r>
          </a:p>
          <a:p>
            <a:pPr lvl="2"/>
            <a:r>
              <a:rPr lang="en-US" altLang="en-US" b="1" dirty="0" smtClean="0"/>
              <a:t>Hare-Like Tortoises</a:t>
            </a:r>
          </a:p>
          <a:p>
            <a:pPr lvl="2"/>
            <a:r>
              <a:rPr lang="en-US" altLang="en-US" b="1" dirty="0" smtClean="0"/>
              <a:t>Tortoise-Like Hares</a:t>
            </a:r>
          </a:p>
          <a:p>
            <a:r>
              <a:rPr lang="en-US" altLang="en-US" b="1" dirty="0" smtClean="0"/>
              <a:t>Address Requirements of Learning to Higher Levels</a:t>
            </a:r>
          </a:p>
          <a:p>
            <a:pPr lvl="1"/>
            <a:r>
              <a:rPr lang="en-US" altLang="en-US" b="1" dirty="0" smtClean="0"/>
              <a:t>Accuracy: Address Progressively</a:t>
            </a:r>
          </a:p>
          <a:p>
            <a:pPr lvl="1"/>
            <a:r>
              <a:rPr lang="en-US" altLang="en-US" b="1" dirty="0" smtClean="0"/>
              <a:t>Discourse and Sociocultural Competencies</a:t>
            </a:r>
          </a:p>
          <a:p>
            <a:pPr lvl="1"/>
            <a:r>
              <a:rPr lang="en-US" altLang="en-US" b="1" dirty="0" smtClean="0"/>
              <a:t>Strategy Ambidexterity</a:t>
            </a:r>
          </a:p>
          <a:p>
            <a:r>
              <a:rPr lang="en-US" altLang="en-US" b="1" i="1" dirty="0" smtClean="0"/>
              <a:t>Curriculum: Time-on-Task w/ Higher-Level Tasks, etc.</a:t>
            </a:r>
            <a:endParaRPr lang="en-US" altLang="en-US" i="1" dirty="0" smtClean="0">
              <a:ea typeface="ＭＳ Ｐゴシック" pitchFamily="34" charset="-128"/>
            </a:endParaRPr>
          </a:p>
          <a:p>
            <a:pPr>
              <a:defRPr/>
            </a:pPr>
            <a:endParaRPr lang="en-US" altLang="en-US" b="1" dirty="0" smtClean="0"/>
          </a:p>
        </p:txBody>
      </p:sp>
      <p:sp>
        <p:nvSpPr>
          <p:cNvPr id="2" name="Title 1"/>
          <p:cNvSpPr>
            <a:spLocks noGrp="1"/>
          </p:cNvSpPr>
          <p:nvPr>
            <p:ph type="title"/>
          </p:nvPr>
        </p:nvSpPr>
        <p:spPr/>
        <p:txBody>
          <a:bodyPr>
            <a:normAutofit fontScale="90000"/>
          </a:bodyPr>
          <a:lstStyle/>
          <a:p>
            <a:r>
              <a:rPr lang="en-US" dirty="0" smtClean="0"/>
              <a:t>What Can We Do About the Inverted Pyramid?</a:t>
            </a:r>
            <a:endParaRPr lang="en-US" dirty="0"/>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t>ATSEEL 2020: </a:t>
            </a:r>
            <a:r>
              <a:rPr lang="en-US" dirty="0" err="1" smtClean="0"/>
              <a:t>Corin</a:t>
            </a:r>
            <a:endParaRPr lang="en-US" dirty="0"/>
          </a:p>
        </p:txBody>
      </p:sp>
    </p:spTree>
    <p:extLst>
      <p:ext uri="{BB962C8B-B14F-4D97-AF65-F5344CB8AC3E}">
        <p14:creationId xmlns:p14="http://schemas.microsoft.com/office/powerpoint/2010/main" val="168267152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62500" lnSpcReduction="20000"/>
          </a:bodyPr>
          <a:lstStyle/>
          <a:p>
            <a:pPr lvl="0"/>
            <a:r>
              <a:rPr lang="en-US" dirty="0" err="1"/>
              <a:t>Achterberg</a:t>
            </a:r>
            <a:r>
              <a:rPr lang="en-US" dirty="0"/>
              <a:t>, C. (1988). Factors that Influence Learner Readiness.  </a:t>
            </a:r>
            <a:r>
              <a:rPr lang="en-US" i="1" dirty="0"/>
              <a:t>Journal of the American Dietetic Association</a:t>
            </a:r>
            <a:r>
              <a:rPr lang="en-US" dirty="0"/>
              <a:t>, 88(11), 1426-1428.</a:t>
            </a:r>
          </a:p>
          <a:p>
            <a:pPr lvl="0"/>
            <a:r>
              <a:rPr lang="en-US" dirty="0"/>
              <a:t>Brecht, Richard, Davidson, Dan, &amp; Ginsberg, Ralph B. (1993).  Predictors of Foreign Language Gain during Study Abroad. The National Foreign Language Center and the American Council of Teachers of Russian.  (NFLC Occasional Papers.)</a:t>
            </a:r>
          </a:p>
          <a:p>
            <a:pPr lvl="0"/>
            <a:r>
              <a:rPr lang="en-US" dirty="0"/>
              <a:t>Brecht, Richard, Davidson, Dan, &amp; Ginsberg, Ralph B. (1995).  Predictors of Foreign Language Gain during Study Abroad. In B. F. Freed, (Ed.), </a:t>
            </a:r>
            <a:r>
              <a:rPr lang="en-US" i="1" dirty="0"/>
              <a:t>Second Language Acquisition in a Study Abroad Context</a:t>
            </a:r>
            <a:r>
              <a:rPr lang="en-US" dirty="0"/>
              <a:t> (37–66). Amsterdam, Netherlands: John Benjamins.</a:t>
            </a:r>
          </a:p>
          <a:p>
            <a:r>
              <a:rPr lang="en-US" dirty="0">
                <a:solidFill>
                  <a:schemeClr val="tx1"/>
                </a:solidFill>
              </a:rPr>
              <a:t>Campbell, C., </a:t>
            </a:r>
            <a:r>
              <a:rPr lang="en-US" dirty="0" err="1">
                <a:solidFill>
                  <a:schemeClr val="tx1"/>
                </a:solidFill>
              </a:rPr>
              <a:t>Corin</a:t>
            </a:r>
            <a:r>
              <a:rPr lang="en-US" dirty="0">
                <a:solidFill>
                  <a:schemeClr val="tx1"/>
                </a:solidFill>
              </a:rPr>
              <a:t>, A., </a:t>
            </a:r>
            <a:r>
              <a:rPr lang="en-US" dirty="0" err="1">
                <a:solidFill>
                  <a:schemeClr val="tx1"/>
                </a:solidFill>
              </a:rPr>
              <a:t>Kanbar</a:t>
            </a:r>
            <a:r>
              <a:rPr lang="en-US" dirty="0">
                <a:solidFill>
                  <a:schemeClr val="tx1"/>
                </a:solidFill>
              </a:rPr>
              <a:t>, H. &amp; Leaver, B. L. (2017). “Pushing the Envelope: Transformative Pedagogy in Outcomes-Based FL Instruction,” Tenth International Conference on Language Teacher Education, University of California, Los Angeles. </a:t>
            </a:r>
          </a:p>
          <a:p>
            <a:pPr lvl="0"/>
            <a:r>
              <a:rPr lang="en-US" dirty="0" smtClean="0"/>
              <a:t>Carroll</a:t>
            </a:r>
            <a:r>
              <a:rPr lang="en-US" dirty="0"/>
              <a:t>, John B. (1967). </a:t>
            </a:r>
            <a:r>
              <a:rPr lang="en-US" i="1" dirty="0"/>
              <a:t>Foreign Language Attainments of Language Majors in the Senior Year: A Survey Conducted in U.S. Colleges and Universities</a:t>
            </a:r>
            <a:r>
              <a:rPr lang="en-US" dirty="0"/>
              <a:t>. Cambridge, Mass.: Harvard University.</a:t>
            </a:r>
          </a:p>
          <a:p>
            <a:pPr lvl="0"/>
            <a:r>
              <a:rPr lang="en-US" dirty="0"/>
              <a:t>Clifford, Ray.  (1980). Testing Oral Language Proficiency: A Dynamic Model.  Unpublished paper presented at the Second Language Testing Symposium of the </a:t>
            </a:r>
            <a:r>
              <a:rPr lang="en-US" dirty="0" err="1"/>
              <a:t>Interuniversitäre</a:t>
            </a:r>
            <a:r>
              <a:rPr lang="en-US" dirty="0"/>
              <a:t> </a:t>
            </a:r>
            <a:r>
              <a:rPr lang="en-US" dirty="0" err="1"/>
              <a:t>Sprachtestgruppe</a:t>
            </a:r>
            <a:r>
              <a:rPr lang="en-US" dirty="0"/>
              <a:t>, Darmstadt, Germany, May 1980.  (Cited from Lowe, 1985a, 1985b</a:t>
            </a:r>
            <a:r>
              <a:rPr lang="en-US" dirty="0" smtClean="0"/>
              <a:t>)</a:t>
            </a:r>
            <a:endParaRPr lang="en-US" dirty="0"/>
          </a:p>
        </p:txBody>
      </p:sp>
      <p:sp>
        <p:nvSpPr>
          <p:cNvPr id="2" name="Title 1"/>
          <p:cNvSpPr>
            <a:spLocks noGrp="1"/>
          </p:cNvSpPr>
          <p:nvPr>
            <p:ph type="title"/>
          </p:nvPr>
        </p:nvSpPr>
        <p:spPr/>
        <p:txBody>
          <a:bodyPr anchor="ctr" anchorCtr="0">
            <a:normAutofit/>
          </a:bodyPr>
          <a:lstStyle/>
          <a:p>
            <a:r>
              <a:rPr lang="en-US" dirty="0" smtClean="0"/>
              <a:t>References (1)</a:t>
            </a:r>
            <a:endParaRPr lang="en-US" dirty="0"/>
          </a:p>
        </p:txBody>
      </p:sp>
      <p:sp>
        <p:nvSpPr>
          <p:cNvPr id="4" name="TextBox 3"/>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207756343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62500" lnSpcReduction="20000"/>
          </a:bodyPr>
          <a:lstStyle/>
          <a:p>
            <a:r>
              <a:rPr lang="en-US" dirty="0"/>
              <a:t>Clifford, Ray. (2016). A Rationale for Criterion-Referenced Proficiency Testing.  </a:t>
            </a:r>
            <a:r>
              <a:rPr lang="en-US" i="1" dirty="0"/>
              <a:t>Foreign Language Annals</a:t>
            </a:r>
            <a:r>
              <a:rPr lang="en-US" dirty="0"/>
              <a:t>, 49(2), 224–234.  DOI: 10.1111/flan.12201</a:t>
            </a:r>
          </a:p>
          <a:p>
            <a:pPr lvl="0"/>
            <a:r>
              <a:rPr lang="en-US" dirty="0" err="1" smtClean="0"/>
              <a:t>Corin</a:t>
            </a:r>
            <a:r>
              <a:rPr lang="en-US" dirty="0"/>
              <a:t>, Andrew R. (1997). A Course to Convert Czech Proficiency to Proficiency in Croatian and Serbian.  In S. B. Stryker &amp; B. L. Leaver, (Eds.), </a:t>
            </a:r>
            <a:r>
              <a:rPr lang="en-US" i="1" dirty="0"/>
              <a:t>Content-Based Instruction in Foreign Language Education: Models and Methods</a:t>
            </a:r>
            <a:r>
              <a:rPr lang="en-US" dirty="0"/>
              <a:t> (pp. 78-104). Washington, D.C.: Georgetown</a:t>
            </a:r>
          </a:p>
          <a:p>
            <a:pPr lvl="0"/>
            <a:r>
              <a:rPr lang="en-US" dirty="0" err="1"/>
              <a:t>Corin</a:t>
            </a:r>
            <a:r>
              <a:rPr lang="en-US" dirty="0"/>
              <a:t>, Andrew R. (2008a). Mission Impossible: 40 Novice Students, No Materials, Untrained Instructors, 10 Weeks until DLPT (Serbian – Croatian 1993).  PowerPoint presentation delivered at the Defense Language Institute Foreign Language Center, School of European and Latin American Studies, 3 June 2008.</a:t>
            </a:r>
          </a:p>
          <a:p>
            <a:pPr lvl="0"/>
            <a:r>
              <a:rPr lang="en-US" dirty="0" err="1"/>
              <a:t>Corin</a:t>
            </a:r>
            <a:r>
              <a:rPr lang="en-US" dirty="0"/>
              <a:t>, Andrew R. (2008b). Lessons of the 1993 Serbian – Croatian Conversion Course (Mission Impossible Continued). PowerPoint presentation delivered at the Defense Language Institute Foreign Language Center, School of European and Latin American Studies, 26 June 2008.</a:t>
            </a:r>
          </a:p>
          <a:p>
            <a:pPr lvl="0"/>
            <a:r>
              <a:rPr lang="en-US" dirty="0" err="1"/>
              <a:t>Corin</a:t>
            </a:r>
            <a:r>
              <a:rPr lang="en-US" dirty="0"/>
              <a:t>, Andrew R. </a:t>
            </a:r>
            <a:r>
              <a:rPr lang="en-US" dirty="0" smtClean="0"/>
              <a:t>(in press). </a:t>
            </a:r>
            <a:r>
              <a:rPr lang="en-US" dirty="0"/>
              <a:t>Foreign Language Learning Efficiency: Transformative Learning in an Outcomes-Based Environment. In Betty Lou Leaver, Dan Davidson &amp; Christine Campbell, (Eds.), </a:t>
            </a:r>
            <a:r>
              <a:rPr lang="en-US" i="1" dirty="0"/>
              <a:t>Transformative Language Learning and Teaching</a:t>
            </a:r>
            <a:r>
              <a:rPr lang="en-US" dirty="0"/>
              <a:t>. Submitted to Cambridge University Press.</a:t>
            </a:r>
          </a:p>
          <a:p>
            <a:pPr lvl="0"/>
            <a:r>
              <a:rPr lang="en-US" dirty="0" err="1"/>
              <a:t>Corin</a:t>
            </a:r>
            <a:r>
              <a:rPr lang="en-US" dirty="0"/>
              <a:t>, Andrew R. &amp; Leaver, Betty Lou. (forthcoming).  </a:t>
            </a:r>
            <a:r>
              <a:rPr lang="en-US" i="1" dirty="0"/>
              <a:t>Fields of the Mind: History, Theory, &amp; Application of Cognitive Field Concepts to Language Learning</a:t>
            </a:r>
            <a:r>
              <a:rPr lang="en-US" dirty="0"/>
              <a:t>.  MSI Press.</a:t>
            </a:r>
          </a:p>
        </p:txBody>
      </p:sp>
      <p:sp>
        <p:nvSpPr>
          <p:cNvPr id="2" name="Title 1"/>
          <p:cNvSpPr>
            <a:spLocks noGrp="1"/>
          </p:cNvSpPr>
          <p:nvPr>
            <p:ph type="title"/>
          </p:nvPr>
        </p:nvSpPr>
        <p:spPr/>
        <p:txBody>
          <a:bodyPr anchor="ctr" anchorCtr="0">
            <a:normAutofit/>
          </a:bodyPr>
          <a:lstStyle/>
          <a:p>
            <a:r>
              <a:rPr lang="en-US" dirty="0" smtClean="0"/>
              <a:t>References (2)</a:t>
            </a:r>
            <a:endParaRPr lang="en-US" dirty="0"/>
          </a:p>
        </p:txBody>
      </p:sp>
      <p:sp>
        <p:nvSpPr>
          <p:cNvPr id="4" name="TextBox 3"/>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73043772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62500" lnSpcReduction="20000"/>
          </a:bodyPr>
          <a:lstStyle/>
          <a:p>
            <a:r>
              <a:rPr lang="en-US" dirty="0" err="1"/>
              <a:t>Dababneh</a:t>
            </a:r>
            <a:r>
              <a:rPr lang="en-US" dirty="0"/>
              <a:t>, R. (2018). The scenario-based syllabus for the post-basic Arabic program. </a:t>
            </a:r>
            <a:r>
              <a:rPr lang="en-US" i="1" dirty="0"/>
              <a:t>Dialog</a:t>
            </a:r>
            <a:r>
              <a:rPr lang="en-US" dirty="0"/>
              <a:t> </a:t>
            </a:r>
            <a:r>
              <a:rPr lang="en-US" i="1" dirty="0"/>
              <a:t>on Language Instruction</a:t>
            </a:r>
            <a:r>
              <a:rPr lang="en-US" dirty="0"/>
              <a:t>, 28(1), pp. 13-26.</a:t>
            </a:r>
          </a:p>
          <a:p>
            <a:pPr lvl="0"/>
            <a:r>
              <a:rPr lang="en-US" dirty="0" smtClean="0"/>
              <a:t>Davidson</a:t>
            </a:r>
            <a:r>
              <a:rPr lang="en-US" dirty="0"/>
              <a:t>, Dan E., </a:t>
            </a:r>
            <a:r>
              <a:rPr lang="en-US" dirty="0" err="1"/>
              <a:t>Garas</a:t>
            </a:r>
            <a:r>
              <a:rPr lang="en-US" dirty="0"/>
              <a:t>, </a:t>
            </a:r>
            <a:r>
              <a:rPr lang="en-US" dirty="0" err="1"/>
              <a:t>Nadra</a:t>
            </a:r>
            <a:r>
              <a:rPr lang="en-US" dirty="0"/>
              <a:t>, &amp; </a:t>
            </a:r>
            <a:r>
              <a:rPr lang="en-US" dirty="0" err="1"/>
              <a:t>Lekic</a:t>
            </a:r>
            <a:r>
              <a:rPr lang="en-US" dirty="0"/>
              <a:t>, Maria D.  </a:t>
            </a:r>
            <a:r>
              <a:rPr lang="en-US" dirty="0" smtClean="0"/>
              <a:t>(in press).  </a:t>
            </a:r>
            <a:r>
              <a:rPr lang="en-US" dirty="0"/>
              <a:t>Transformative Language Learning in the Overseas Immersion Environment: Exploring Affordances of Intercultural Development.  In Betty Lou Leaver, Dan Davidson &amp; Christine Campbell, (Eds.), </a:t>
            </a:r>
            <a:r>
              <a:rPr lang="en-US" i="1" dirty="0"/>
              <a:t>Transformative Language Learning and Teaching</a:t>
            </a:r>
            <a:r>
              <a:rPr lang="en-US" dirty="0"/>
              <a:t>. Submitted to Cambridge University Press.  </a:t>
            </a:r>
          </a:p>
          <a:p>
            <a:pPr lvl="0"/>
            <a:r>
              <a:rPr lang="en-US" dirty="0"/>
              <a:t>Davidson, Dan E., &amp; Jane Robin Shaw. (2019). A Cross-Linguistic and Cross-Skill Perspective on L2 Development in Study Abroad. In: P. </a:t>
            </a:r>
            <a:r>
              <a:rPr lang="en-US" dirty="0" err="1"/>
              <a:t>Winke</a:t>
            </a:r>
            <a:r>
              <a:rPr lang="en-US" dirty="0"/>
              <a:t>,  &amp; S. </a:t>
            </a:r>
            <a:r>
              <a:rPr lang="en-US" dirty="0" err="1"/>
              <a:t>Gass</a:t>
            </a:r>
            <a:r>
              <a:rPr lang="en-US" dirty="0"/>
              <a:t>, (Eds.), </a:t>
            </a:r>
            <a:r>
              <a:rPr lang="en-US" i="1" dirty="0"/>
              <a:t>Foreign Language Proficiency in Higher Education</a:t>
            </a:r>
            <a:r>
              <a:rPr lang="en-US" dirty="0"/>
              <a:t> (pp. 217-242). Springer, Cham.  (Educational Linguistics, vol.  37). </a:t>
            </a:r>
            <a:r>
              <a:rPr lang="en-US" u="sng" dirty="0">
                <a:hlinkClick r:id="rId3"/>
              </a:rPr>
              <a:t>https://doi.org/10.1007/978-3-030-01006-5_12</a:t>
            </a:r>
            <a:endParaRPr lang="en-US" dirty="0"/>
          </a:p>
          <a:p>
            <a:pPr lvl="0"/>
            <a:r>
              <a:rPr lang="en-US" dirty="0"/>
              <a:t>General Preface to the ACTFL Proficiency Guidelines 2012.  Retrieved from: https://www.actfl.org/publications/guidelines-and-manuals/actfl-proficiency-guidelines-2012</a:t>
            </a:r>
          </a:p>
          <a:p>
            <a:pPr lvl="0"/>
            <a:r>
              <a:rPr lang="en-US" dirty="0"/>
              <a:t>Halleck, Gene Bronstein. (1990). </a:t>
            </a:r>
            <a:r>
              <a:rPr lang="en-US" i="1" dirty="0"/>
              <a:t>Assessing the Oral Proficiency of Chinese Speakers of English as a Foreign Language: Holistic Rating versus the Objective Measure of Syntactic Maturity</a:t>
            </a:r>
            <a:r>
              <a:rPr lang="en-US" dirty="0"/>
              <a:t>.  Pennsylvania State University doctoral dissertation.</a:t>
            </a:r>
          </a:p>
          <a:p>
            <a:pPr lvl="0"/>
            <a:r>
              <a:rPr lang="en-US" dirty="0" err="1"/>
              <a:t>Lantolf</a:t>
            </a:r>
            <a:r>
              <a:rPr lang="en-US" dirty="0"/>
              <a:t>, J. P. and W. Frawley. (1985). Oral Proficiency Testing: A Critical Analysis. </a:t>
            </a:r>
            <a:r>
              <a:rPr lang="en-US" i="1" dirty="0"/>
              <a:t>The Modern Language Journal</a:t>
            </a:r>
            <a:r>
              <a:rPr lang="en-US" dirty="0"/>
              <a:t>, 69, 337-345.</a:t>
            </a:r>
          </a:p>
        </p:txBody>
      </p:sp>
      <p:sp>
        <p:nvSpPr>
          <p:cNvPr id="2" name="Title 1"/>
          <p:cNvSpPr>
            <a:spLocks noGrp="1"/>
          </p:cNvSpPr>
          <p:nvPr>
            <p:ph type="title"/>
          </p:nvPr>
        </p:nvSpPr>
        <p:spPr/>
        <p:txBody>
          <a:bodyPr anchor="ctr" anchorCtr="0">
            <a:normAutofit/>
          </a:bodyPr>
          <a:lstStyle/>
          <a:p>
            <a:r>
              <a:rPr lang="en-US" dirty="0" smtClean="0"/>
              <a:t>References (3)</a:t>
            </a:r>
            <a:endParaRPr lang="en-US" dirty="0"/>
          </a:p>
        </p:txBody>
      </p:sp>
      <p:sp>
        <p:nvSpPr>
          <p:cNvPr id="4" name="TextBox 3"/>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118193203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62500" lnSpcReduction="20000"/>
          </a:bodyPr>
          <a:lstStyle/>
          <a:p>
            <a:pPr lvl="0"/>
            <a:r>
              <a:rPr lang="en-US" dirty="0"/>
              <a:t>Leaver, Betty Lou. (1986) </a:t>
            </a:r>
            <a:r>
              <a:rPr lang="en-US" dirty="0" err="1"/>
              <a:t>Hemisphericity</a:t>
            </a:r>
            <a:r>
              <a:rPr lang="en-US" dirty="0"/>
              <a:t> of the Brain and Foreign-Language Teaching. </a:t>
            </a:r>
            <a:r>
              <a:rPr lang="en-US" i="1" dirty="0"/>
              <a:t>Folia </a:t>
            </a:r>
            <a:r>
              <a:rPr lang="en-US" i="1" dirty="0" err="1"/>
              <a:t>Slavica</a:t>
            </a:r>
            <a:r>
              <a:rPr lang="en-US" dirty="0"/>
              <a:t>, 8, 76–90.</a:t>
            </a:r>
          </a:p>
          <a:p>
            <a:pPr lvl="0"/>
            <a:r>
              <a:rPr lang="en-US" dirty="0"/>
              <a:t>Leaver, Betty Lou &amp; </a:t>
            </a:r>
            <a:r>
              <a:rPr lang="en-US" dirty="0" err="1"/>
              <a:t>Corin</a:t>
            </a:r>
            <a:r>
              <a:rPr lang="en-US" dirty="0"/>
              <a:t>, Andrew R. (in press). Fields of the Mind: An Integral Learning Styles Component of the E&amp;L Cognitive Styles Construct.  </a:t>
            </a:r>
            <a:r>
              <a:rPr lang="en-US" i="1" dirty="0"/>
              <a:t>Russian Language Journal</a:t>
            </a:r>
            <a:r>
              <a:rPr lang="en-US" dirty="0"/>
              <a:t>.</a:t>
            </a:r>
          </a:p>
          <a:p>
            <a:pPr lvl="0"/>
            <a:r>
              <a:rPr lang="en-US" dirty="0"/>
              <a:t>Leaver, Betty Lou, </a:t>
            </a:r>
            <a:r>
              <a:rPr lang="en-US" dirty="0" err="1"/>
              <a:t>Ehrman</a:t>
            </a:r>
            <a:r>
              <a:rPr lang="en-US" dirty="0"/>
              <a:t>, Madeline, &amp; </a:t>
            </a:r>
            <a:r>
              <a:rPr lang="en-US" dirty="0" err="1"/>
              <a:t>Shekhtman</a:t>
            </a:r>
            <a:r>
              <a:rPr lang="en-US" dirty="0"/>
              <a:t>, Boris.  (2005 print/2009 electronic). </a:t>
            </a:r>
            <a:r>
              <a:rPr lang="en-US" i="1" dirty="0"/>
              <a:t>Achieving Success in Second Language Acquisition</a:t>
            </a:r>
            <a:r>
              <a:rPr lang="en-US" dirty="0"/>
              <a:t>.  Cambridge University Press. </a:t>
            </a:r>
            <a:r>
              <a:rPr lang="en-US" u="sng" dirty="0">
                <a:hlinkClick r:id="rId3"/>
              </a:rPr>
              <a:t>https://doi.org/10.1017/CBO9780511610431</a:t>
            </a:r>
            <a:endParaRPr lang="en-US" dirty="0"/>
          </a:p>
          <a:p>
            <a:pPr lvl="0"/>
            <a:r>
              <a:rPr lang="en-US" dirty="0" err="1"/>
              <a:t>Liskin-Gasparro</a:t>
            </a:r>
            <a:r>
              <a:rPr lang="en-US" dirty="0"/>
              <a:t>, Judith E. (1982). </a:t>
            </a:r>
            <a:r>
              <a:rPr lang="en-US" i="1" dirty="0"/>
              <a:t>ETS Oral Proficiency Testing Manual</a:t>
            </a:r>
            <a:r>
              <a:rPr lang="en-US" dirty="0"/>
              <a:t>. Princeton, N.J.: Educational Testing Service.</a:t>
            </a:r>
          </a:p>
          <a:p>
            <a:pPr lvl="0"/>
            <a:r>
              <a:rPr lang="en-US" dirty="0" err="1"/>
              <a:t>Liskin-Gasparo</a:t>
            </a:r>
            <a:r>
              <a:rPr lang="en-US" dirty="0"/>
              <a:t>, Judith E. (1984). The ACTFL Proficiency Guidelines: Gateway to Testing and Curriculum. </a:t>
            </a:r>
            <a:r>
              <a:rPr lang="en-US" i="1" dirty="0"/>
              <a:t>Foreign Language Annals</a:t>
            </a:r>
            <a:r>
              <a:rPr lang="en-US" dirty="0"/>
              <a:t>, 17(5), 475-489.</a:t>
            </a:r>
          </a:p>
          <a:p>
            <a:pPr lvl="0"/>
            <a:r>
              <a:rPr lang="en-US" dirty="0" err="1"/>
              <a:t>Liskin-Gasparro</a:t>
            </a:r>
            <a:r>
              <a:rPr lang="en-US" dirty="0"/>
              <a:t>, Judith. (1987). </a:t>
            </a:r>
            <a:r>
              <a:rPr lang="en-US" i="1" dirty="0"/>
              <a:t>Testing and Teaching for Oral Proficiency</a:t>
            </a:r>
            <a:r>
              <a:rPr lang="en-US" dirty="0"/>
              <a:t>. Boston: </a:t>
            </a:r>
            <a:r>
              <a:rPr lang="en-US" dirty="0" err="1"/>
              <a:t>Heinle</a:t>
            </a:r>
            <a:r>
              <a:rPr lang="en-US" dirty="0"/>
              <a:t>.</a:t>
            </a:r>
          </a:p>
          <a:p>
            <a:pPr lvl="0"/>
            <a:r>
              <a:rPr lang="en-US" dirty="0"/>
              <a:t>Lowe, </a:t>
            </a:r>
            <a:r>
              <a:rPr lang="en-US" dirty="0" err="1"/>
              <a:t>Pardee</a:t>
            </a:r>
            <a:r>
              <a:rPr lang="en-US" dirty="0"/>
              <a:t>, Jr. (1983). The ILR Oral Interview: Origins, Applications, Pitfalls, and Implications.  Die </a:t>
            </a:r>
            <a:r>
              <a:rPr lang="en-US" dirty="0" err="1"/>
              <a:t>Unterrichtspraxis</a:t>
            </a:r>
            <a:r>
              <a:rPr lang="en-US" dirty="0"/>
              <a:t> / Teaching German, 16(2), 230-244. Stable URL: </a:t>
            </a:r>
            <a:r>
              <a:rPr lang="en-US" u="sng" dirty="0">
                <a:hlinkClick r:id="rId4"/>
              </a:rPr>
              <a:t>https://www.jstor.org/stable/3530138</a:t>
            </a:r>
            <a:endParaRPr lang="en-US" dirty="0"/>
          </a:p>
        </p:txBody>
      </p:sp>
      <p:sp>
        <p:nvSpPr>
          <p:cNvPr id="2" name="Title 1"/>
          <p:cNvSpPr>
            <a:spLocks noGrp="1"/>
          </p:cNvSpPr>
          <p:nvPr>
            <p:ph type="title"/>
          </p:nvPr>
        </p:nvSpPr>
        <p:spPr/>
        <p:txBody>
          <a:bodyPr anchor="ctr" anchorCtr="0">
            <a:normAutofit/>
          </a:bodyPr>
          <a:lstStyle/>
          <a:p>
            <a:r>
              <a:rPr lang="en-US" dirty="0" smtClean="0"/>
              <a:t>References (4)</a:t>
            </a:r>
            <a:endParaRPr lang="en-US" dirty="0"/>
          </a:p>
        </p:txBody>
      </p:sp>
      <p:sp>
        <p:nvSpPr>
          <p:cNvPr id="4" name="TextBox 3"/>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301001698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62500" lnSpcReduction="20000"/>
          </a:bodyPr>
          <a:lstStyle/>
          <a:p>
            <a:pPr lvl="0"/>
            <a:r>
              <a:rPr lang="en-US" dirty="0"/>
              <a:t>Lowe, </a:t>
            </a:r>
            <a:r>
              <a:rPr lang="en-US" dirty="0" err="1"/>
              <a:t>Pardee</a:t>
            </a:r>
            <a:r>
              <a:rPr lang="en-US" dirty="0"/>
              <a:t>, Jr. (1985a).  Proficiency-Based Curriculum Design: Principles Derived from Government Experience.   </a:t>
            </a:r>
            <a:r>
              <a:rPr lang="en-US" i="1" dirty="0"/>
              <a:t>Die </a:t>
            </a:r>
            <a:r>
              <a:rPr lang="en-US" i="1" dirty="0" err="1"/>
              <a:t>Unterrichtspraxis</a:t>
            </a:r>
            <a:r>
              <a:rPr lang="en-US" i="1" dirty="0"/>
              <a:t> / Teaching German</a:t>
            </a:r>
            <a:r>
              <a:rPr lang="en-US" dirty="0"/>
              <a:t>, 18(2), 233-245. Retrieved from https://www.jstor.org/stable/3530456</a:t>
            </a:r>
          </a:p>
          <a:p>
            <a:pPr lvl="0"/>
            <a:r>
              <a:rPr lang="en-US" dirty="0"/>
              <a:t>Lowe, </a:t>
            </a:r>
            <a:r>
              <a:rPr lang="en-US" dirty="0" err="1"/>
              <a:t>Pardee</a:t>
            </a:r>
            <a:r>
              <a:rPr lang="en-US" dirty="0"/>
              <a:t>, Jr. (1985b). The ILR Proficiency Scale as a Synthesizing Research Principle: The View from the Mountain. In Charles J. James (Ed.), </a:t>
            </a:r>
            <a:r>
              <a:rPr lang="en-US" i="1" dirty="0"/>
              <a:t>Foreign Language Proficiency in the Classroom and Beyond </a:t>
            </a:r>
            <a:r>
              <a:rPr lang="en-US" dirty="0"/>
              <a:t>(pp. 9-54).  Lincolnwood, Illinois: National Textbook Company (in conjunction with the American Council on the Teaching of Foreign Languages).</a:t>
            </a:r>
          </a:p>
          <a:p>
            <a:pPr lvl="0"/>
            <a:r>
              <a:rPr lang="en-US" dirty="0"/>
              <a:t>Lyons, Dylan. (2018). How (And Why) To Determine Your Level Of Language Proficiency.  </a:t>
            </a:r>
            <a:r>
              <a:rPr lang="en-US" i="1" dirty="0" err="1"/>
              <a:t>Babbel</a:t>
            </a:r>
            <a:r>
              <a:rPr lang="en-US" i="1" dirty="0"/>
              <a:t> Magazine</a:t>
            </a:r>
            <a:r>
              <a:rPr lang="en-US" dirty="0"/>
              <a:t>.  Retrieved from: https://www.babbel.com/en/magazine/how-and-why-to-determine-language-proficiency</a:t>
            </a:r>
          </a:p>
          <a:p>
            <a:pPr lvl="0"/>
            <a:r>
              <a:rPr lang="en-US" dirty="0"/>
              <a:t>Meredith, Alan. (1990). The Oral Proficiency Interview in Real Life: Sharpening the Scale.  </a:t>
            </a:r>
            <a:r>
              <a:rPr lang="en-US" i="1" dirty="0"/>
              <a:t>The Modern Language Journal</a:t>
            </a:r>
            <a:r>
              <a:rPr lang="en-US" dirty="0"/>
              <a:t>, 74(3), 288-296.  https://www.jstor.org/stable/327625</a:t>
            </a:r>
          </a:p>
          <a:p>
            <a:pPr lvl="0"/>
            <a:r>
              <a:rPr lang="en-US" dirty="0" err="1"/>
              <a:t>Savignon</a:t>
            </a:r>
            <a:r>
              <a:rPr lang="en-US" dirty="0"/>
              <a:t>, Sandra J. (1983). </a:t>
            </a:r>
            <a:r>
              <a:rPr lang="en-US" i="1" dirty="0"/>
              <a:t>Communicative Competence: Theory and Classroom Practice</a:t>
            </a:r>
            <a:r>
              <a:rPr lang="en-US" dirty="0"/>
              <a:t>. Reading, MA: Addison-Wesley</a:t>
            </a:r>
            <a:r>
              <a:rPr lang="en-US" dirty="0" smtClean="0"/>
              <a:t>,  (2</a:t>
            </a:r>
            <a:r>
              <a:rPr lang="en-US" baseline="30000" dirty="0" smtClean="0"/>
              <a:t>nd</a:t>
            </a:r>
            <a:r>
              <a:rPr lang="en-US" dirty="0" smtClean="0"/>
              <a:t> ed</a:t>
            </a:r>
            <a:r>
              <a:rPr lang="en-US" dirty="0"/>
              <a:t>. New York: </a:t>
            </a:r>
            <a:r>
              <a:rPr lang="en-US" dirty="0" smtClean="0"/>
              <a:t>McGraw-Hill, 1997)</a:t>
            </a:r>
          </a:p>
          <a:p>
            <a:pPr marL="0" lvl="0" indent="0">
              <a:buNone/>
            </a:pPr>
            <a:r>
              <a:rPr lang="en-US" dirty="0" smtClean="0"/>
              <a:t>  </a:t>
            </a:r>
          </a:p>
        </p:txBody>
      </p:sp>
      <p:sp>
        <p:nvSpPr>
          <p:cNvPr id="2" name="Title 1"/>
          <p:cNvSpPr>
            <a:spLocks noGrp="1"/>
          </p:cNvSpPr>
          <p:nvPr>
            <p:ph type="title"/>
          </p:nvPr>
        </p:nvSpPr>
        <p:spPr/>
        <p:txBody>
          <a:bodyPr anchor="ctr" anchorCtr="0">
            <a:normAutofit/>
          </a:bodyPr>
          <a:lstStyle/>
          <a:p>
            <a:r>
              <a:rPr lang="en-US" dirty="0" smtClean="0"/>
              <a:t>References (5)</a:t>
            </a:r>
            <a:endParaRPr lang="en-US" dirty="0"/>
          </a:p>
        </p:txBody>
      </p:sp>
      <p:sp>
        <p:nvSpPr>
          <p:cNvPr id="4" name="TextBox 3"/>
          <p:cNvSpPr txBox="1"/>
          <p:nvPr/>
        </p:nvSpPr>
        <p:spPr>
          <a:xfrm>
            <a:off x="76208"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408552795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752600"/>
            <a:ext cx="8229600" cy="5029200"/>
          </a:xfrm>
        </p:spPr>
        <p:txBody>
          <a:bodyPr>
            <a:normAutofit fontScale="62500" lnSpcReduction="20000"/>
          </a:bodyPr>
          <a:lstStyle/>
          <a:p>
            <a:pPr lvl="0"/>
            <a:r>
              <a:rPr lang="en-US" dirty="0" err="1" smtClean="0"/>
              <a:t>Savignon</a:t>
            </a:r>
            <a:r>
              <a:rPr lang="en-US" dirty="0"/>
              <a:t>, Sandra J. (2002). Communicative Language Teaching: Linguistic Theory and Classroom Practice. In Sandra J. </a:t>
            </a:r>
            <a:r>
              <a:rPr lang="en-US" dirty="0" err="1"/>
              <a:t>Savignon</a:t>
            </a:r>
            <a:r>
              <a:rPr lang="en-US" dirty="0"/>
              <a:t>, (Ed.), </a:t>
            </a:r>
            <a:r>
              <a:rPr lang="en-US" i="1" dirty="0"/>
              <a:t>Interpreting Communicative Language Teaching: Contexts and Concerns in Teacher Education </a:t>
            </a:r>
            <a:r>
              <a:rPr lang="en-US" dirty="0"/>
              <a:t>(pp. 1-27). New Haven, CT: Yale University Press.</a:t>
            </a:r>
          </a:p>
          <a:p>
            <a:pPr lvl="0"/>
            <a:r>
              <a:rPr lang="en-US" dirty="0" err="1"/>
              <a:t>Tarone</a:t>
            </a:r>
            <a:r>
              <a:rPr lang="en-US" dirty="0"/>
              <a:t>, E. (2017). Exploring Learner Language in Language Teacher Education. Pre-conference workshop at the </a:t>
            </a:r>
            <a:r>
              <a:rPr lang="en-US" i="1" dirty="0"/>
              <a:t>Tenth International Conference on Language Teacher Education</a:t>
            </a:r>
            <a:r>
              <a:rPr lang="en-US" dirty="0"/>
              <a:t>, University of California, Los Angeles, February 2, 2017.</a:t>
            </a:r>
          </a:p>
          <a:p>
            <a:pPr lvl="0"/>
            <a:r>
              <a:rPr lang="en-US" dirty="0"/>
              <a:t>Vincent, Robert J. (1978). Psychophysical Scaling of the Language Proficiency Interview: A Preliminary Report.  In John L. D. Clark, (Ed.), </a:t>
            </a:r>
            <a:r>
              <a:rPr lang="en-US" i="1" dirty="0"/>
              <a:t>Direct Testing of Speaking Proficiency: Theory and Application </a:t>
            </a:r>
            <a:r>
              <a:rPr lang="en-US" dirty="0"/>
              <a:t>(pp. 229-53)</a:t>
            </a:r>
            <a:r>
              <a:rPr lang="en-US" i="1" dirty="0"/>
              <a:t>.</a:t>
            </a:r>
            <a:r>
              <a:rPr lang="en-US" dirty="0"/>
              <a:t>  Proceedings of a Two-Day Conference conducted by Educational Testing Service in cooperation with the U.S. Interagency Language Roundtable and the Georgetown University Round Table on Languages and Linguistics, March 1978.</a:t>
            </a:r>
          </a:p>
          <a:p>
            <a:pPr lvl="0"/>
            <a:r>
              <a:rPr lang="en-US" dirty="0" err="1"/>
              <a:t>Watzinger</a:t>
            </a:r>
            <a:r>
              <a:rPr lang="en-US" dirty="0"/>
              <a:t>-Tharp, Johanna, Rubio, Fernando, &amp; Tharp, Douglas S. (2018).  Linguistic Performance of Dual Language Immersion Students. </a:t>
            </a:r>
            <a:r>
              <a:rPr lang="en-US" i="1" dirty="0"/>
              <a:t>Foreign Language Annals</a:t>
            </a:r>
            <a:r>
              <a:rPr lang="en-US" dirty="0"/>
              <a:t> 51, 575–595.  https://doi.org/10.1111/flan.12354</a:t>
            </a:r>
          </a:p>
          <a:p>
            <a:pPr lvl="0"/>
            <a:r>
              <a:rPr lang="en-US" dirty="0" err="1"/>
              <a:t>Winke</a:t>
            </a:r>
            <a:r>
              <a:rPr lang="en-US" dirty="0"/>
              <a:t>, Paula, </a:t>
            </a:r>
            <a:r>
              <a:rPr lang="en-US" dirty="0" err="1"/>
              <a:t>Gass</a:t>
            </a:r>
            <a:r>
              <a:rPr lang="en-US" dirty="0"/>
              <a:t>, Susan M., &amp; </a:t>
            </a:r>
            <a:r>
              <a:rPr lang="en-US" dirty="0" err="1"/>
              <a:t>Heidrich</a:t>
            </a:r>
            <a:r>
              <a:rPr lang="en-US" dirty="0"/>
              <a:t>, Emily S. (2019). Modern-Day Foreign Language Majors: Their Goals, Attainment, and Fit Within a Twenty-First Century Curriculum.  In Paula </a:t>
            </a:r>
            <a:r>
              <a:rPr lang="en-US" dirty="0" err="1"/>
              <a:t>Winke</a:t>
            </a:r>
            <a:r>
              <a:rPr lang="en-US" dirty="0"/>
              <a:t> &amp; Susan M. </a:t>
            </a:r>
            <a:r>
              <a:rPr lang="en-US" dirty="0" err="1"/>
              <a:t>Gass</a:t>
            </a:r>
            <a:r>
              <a:rPr lang="en-US" dirty="0"/>
              <a:t>,  (Eds.), </a:t>
            </a:r>
            <a:r>
              <a:rPr lang="en-US" i="1" dirty="0"/>
              <a:t>Foreign Language Proficiency in Higher Education </a:t>
            </a:r>
            <a:r>
              <a:rPr lang="en-US" dirty="0"/>
              <a:t>(pp. 93-113)</a:t>
            </a:r>
            <a:r>
              <a:rPr lang="en-US" i="1" dirty="0"/>
              <a:t>.</a:t>
            </a:r>
            <a:r>
              <a:rPr lang="en-US" dirty="0"/>
              <a:t>  Cham, Switzerland: Springer Nature Switzerland AG.  </a:t>
            </a:r>
            <a:r>
              <a:rPr lang="en-US" u="sng" dirty="0">
                <a:hlinkClick r:id="rId3"/>
              </a:rPr>
              <a:t>https://doi.org/10.1007/978-3-030-01006-5_6</a:t>
            </a:r>
            <a:endParaRPr lang="en-US" dirty="0"/>
          </a:p>
        </p:txBody>
      </p:sp>
      <p:sp>
        <p:nvSpPr>
          <p:cNvPr id="2" name="Title 1"/>
          <p:cNvSpPr>
            <a:spLocks noGrp="1"/>
          </p:cNvSpPr>
          <p:nvPr>
            <p:ph type="title"/>
          </p:nvPr>
        </p:nvSpPr>
        <p:spPr/>
        <p:txBody>
          <a:bodyPr anchor="ctr" anchorCtr="0">
            <a:normAutofit/>
          </a:bodyPr>
          <a:lstStyle/>
          <a:p>
            <a:r>
              <a:rPr lang="en-US" dirty="0" smtClean="0"/>
              <a:t>References (6)</a:t>
            </a:r>
            <a:endParaRPr lang="en-US" dirty="0"/>
          </a:p>
        </p:txBody>
      </p:sp>
      <p:sp>
        <p:nvSpPr>
          <p:cNvPr id="4" name="TextBox 3"/>
          <p:cNvSpPr txBox="1"/>
          <p:nvPr/>
        </p:nvSpPr>
        <p:spPr>
          <a:xfrm>
            <a:off x="6843434" y="6412468"/>
            <a:ext cx="2300566" cy="369332"/>
          </a:xfrm>
          <a:prstGeom prst="rect">
            <a:avLst/>
          </a:prstGeom>
          <a:noFill/>
        </p:spPr>
        <p:txBody>
          <a:bodyPr wrap="none" rtlCol="0">
            <a:spAutoFit/>
          </a:bodyPr>
          <a:lstStyle/>
          <a:p>
            <a:r>
              <a:rPr lang="en-US" dirty="0" smtClean="0">
                <a:solidFill>
                  <a:prstClr val="black"/>
                </a:solidFill>
              </a:rPr>
              <a:t>ATSEEL 2020: </a:t>
            </a:r>
            <a:r>
              <a:rPr lang="en-US" dirty="0" err="1" smtClean="0">
                <a:solidFill>
                  <a:prstClr val="black"/>
                </a:solidFill>
              </a:rPr>
              <a:t>Corin</a:t>
            </a:r>
            <a:endParaRPr lang="en-US" dirty="0">
              <a:solidFill>
                <a:prstClr val="black"/>
              </a:solidFill>
            </a:endParaRPr>
          </a:p>
        </p:txBody>
      </p:sp>
    </p:spTree>
    <p:extLst>
      <p:ext uri="{BB962C8B-B14F-4D97-AF65-F5344CB8AC3E}">
        <p14:creationId xmlns:p14="http://schemas.microsoft.com/office/powerpoint/2010/main" val="50415247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90442" y="1665858"/>
            <a:ext cx="2577465" cy="453390"/>
          </a:xfrm>
          <a:prstGeom prst="rect">
            <a:avLst/>
          </a:prstGeom>
        </p:spPr>
        <p:txBody>
          <a:bodyPr vert="horz" wrap="square" lIns="0" tIns="13335" rIns="0" bIns="0" rtlCol="0">
            <a:spAutoFit/>
          </a:bodyPr>
          <a:lstStyle/>
          <a:p>
            <a:pPr marL="12700">
              <a:spcBef>
                <a:spcPts val="105"/>
              </a:spcBef>
            </a:pPr>
            <a:r>
              <a:rPr sz="2800" b="1" i="1" spc="-5" dirty="0">
                <a:solidFill>
                  <a:prstClr val="black"/>
                </a:solidFill>
                <a:latin typeface="Arial"/>
                <a:ea typeface="+mn-ea"/>
                <a:cs typeface="Arial"/>
              </a:rPr>
              <a:t>AATSEEL</a:t>
            </a:r>
            <a:r>
              <a:rPr sz="2800" b="1" i="1" spc="-55" dirty="0">
                <a:solidFill>
                  <a:prstClr val="black"/>
                </a:solidFill>
                <a:latin typeface="Arial"/>
                <a:ea typeface="+mn-ea"/>
                <a:cs typeface="Arial"/>
              </a:rPr>
              <a:t> </a:t>
            </a:r>
            <a:r>
              <a:rPr sz="2800" b="1" i="1" dirty="0">
                <a:solidFill>
                  <a:prstClr val="black"/>
                </a:solidFill>
                <a:latin typeface="Arial"/>
                <a:ea typeface="+mn-ea"/>
                <a:cs typeface="Arial"/>
              </a:rPr>
              <a:t>2020</a:t>
            </a:r>
            <a:endParaRPr sz="2800" dirty="0">
              <a:solidFill>
                <a:prstClr val="black"/>
              </a:solidFill>
              <a:latin typeface="Arial"/>
              <a:ea typeface="+mn-ea"/>
              <a:cs typeface="Arial"/>
            </a:endParaRPr>
          </a:p>
        </p:txBody>
      </p:sp>
      <p:sp>
        <p:nvSpPr>
          <p:cNvPr id="3" name="object 3"/>
          <p:cNvSpPr txBox="1">
            <a:spLocks noGrp="1"/>
          </p:cNvSpPr>
          <p:nvPr>
            <p:ph type="title"/>
          </p:nvPr>
        </p:nvSpPr>
        <p:spPr>
          <a:xfrm>
            <a:off x="902919" y="2583561"/>
            <a:ext cx="7351395" cy="1000125"/>
          </a:xfrm>
          <a:prstGeom prst="rect">
            <a:avLst/>
          </a:prstGeom>
        </p:spPr>
        <p:txBody>
          <a:bodyPr vert="horz" wrap="square" lIns="0" tIns="11430" rIns="0" bIns="0" rtlCol="0">
            <a:spAutoFit/>
          </a:bodyPr>
          <a:lstStyle/>
          <a:p>
            <a:pPr marL="12700" marR="5080" indent="426720">
              <a:lnSpc>
                <a:spcPct val="100000"/>
              </a:lnSpc>
              <a:spcBef>
                <a:spcPts val="90"/>
              </a:spcBef>
            </a:pPr>
            <a:r>
              <a:rPr sz="3200" b="1" i="1" spc="-15" dirty="0">
                <a:latin typeface="Arial"/>
                <a:cs typeface="Arial"/>
              </a:rPr>
              <a:t>Open </a:t>
            </a:r>
            <a:r>
              <a:rPr sz="3200" b="1" i="1" spc="-10" dirty="0">
                <a:latin typeface="Arial"/>
                <a:cs typeface="Arial"/>
              </a:rPr>
              <a:t>Architecture Curriculum for  Students </a:t>
            </a:r>
            <a:r>
              <a:rPr sz="3200" b="1" i="1" spc="-5" dirty="0">
                <a:latin typeface="Arial"/>
                <a:cs typeface="Arial"/>
              </a:rPr>
              <a:t>at </a:t>
            </a:r>
            <a:r>
              <a:rPr sz="3200" b="1" i="1" spc="-10" dirty="0">
                <a:latin typeface="Arial"/>
                <a:cs typeface="Arial"/>
              </a:rPr>
              <a:t>Novice </a:t>
            </a:r>
            <a:r>
              <a:rPr sz="3200" b="1" i="1" spc="-5" dirty="0">
                <a:latin typeface="Arial"/>
                <a:cs typeface="Arial"/>
              </a:rPr>
              <a:t>- </a:t>
            </a:r>
            <a:r>
              <a:rPr sz="3200" b="1" i="1" spc="-10" dirty="0">
                <a:latin typeface="Arial"/>
                <a:cs typeface="Arial"/>
              </a:rPr>
              <a:t>Advanced</a:t>
            </a:r>
            <a:r>
              <a:rPr sz="3200" b="1" i="1" spc="60" dirty="0">
                <a:latin typeface="Arial"/>
                <a:cs typeface="Arial"/>
              </a:rPr>
              <a:t> </a:t>
            </a:r>
            <a:r>
              <a:rPr sz="3200" b="1" i="1" spc="-5" dirty="0">
                <a:latin typeface="Arial"/>
                <a:cs typeface="Arial"/>
              </a:rPr>
              <a:t>Levels</a:t>
            </a:r>
            <a:endParaRPr sz="3200" dirty="0">
              <a:latin typeface="Arial"/>
              <a:cs typeface="Arial"/>
            </a:endParaRPr>
          </a:p>
        </p:txBody>
      </p:sp>
      <p:sp>
        <p:nvSpPr>
          <p:cNvPr id="4" name="object 4"/>
          <p:cNvSpPr txBox="1"/>
          <p:nvPr/>
        </p:nvSpPr>
        <p:spPr>
          <a:xfrm>
            <a:off x="2649092" y="4046931"/>
            <a:ext cx="4003675" cy="2742565"/>
          </a:xfrm>
          <a:prstGeom prst="rect">
            <a:avLst/>
          </a:prstGeom>
        </p:spPr>
        <p:txBody>
          <a:bodyPr vert="horz" wrap="square" lIns="0" tIns="12065" rIns="0" bIns="0" rtlCol="0">
            <a:spAutoFit/>
          </a:bodyPr>
          <a:lstStyle/>
          <a:p>
            <a:pPr marL="982980" marR="759460" indent="-363220">
              <a:spcBef>
                <a:spcPts val="95"/>
              </a:spcBef>
            </a:pPr>
            <a:r>
              <a:rPr sz="3200" b="1" i="1" spc="-5" dirty="0">
                <a:solidFill>
                  <a:prstClr val="black"/>
                </a:solidFill>
                <a:latin typeface="Arial"/>
                <a:ea typeface="+mn-ea"/>
                <a:cs typeface="Arial"/>
              </a:rPr>
              <a:t>Irene</a:t>
            </a:r>
            <a:r>
              <a:rPr sz="3200" b="1" i="1" spc="-85" dirty="0">
                <a:solidFill>
                  <a:prstClr val="black"/>
                </a:solidFill>
                <a:latin typeface="Arial"/>
                <a:ea typeface="+mn-ea"/>
                <a:cs typeface="Arial"/>
              </a:rPr>
              <a:t> </a:t>
            </a:r>
            <a:r>
              <a:rPr sz="3200" b="1" i="1" spc="-5" dirty="0">
                <a:solidFill>
                  <a:prstClr val="black"/>
                </a:solidFill>
                <a:latin typeface="Arial"/>
                <a:ea typeface="+mn-ea"/>
                <a:cs typeface="Arial"/>
              </a:rPr>
              <a:t>Krasner  </a:t>
            </a:r>
            <a:r>
              <a:rPr sz="3200" b="1" i="1" spc="-10" dirty="0">
                <a:solidFill>
                  <a:prstClr val="black"/>
                </a:solidFill>
                <a:latin typeface="Arial"/>
                <a:ea typeface="+mn-ea"/>
                <a:cs typeface="Arial"/>
              </a:rPr>
              <a:t>Professor</a:t>
            </a:r>
            <a:endParaRPr sz="3200">
              <a:solidFill>
                <a:prstClr val="black"/>
              </a:solidFill>
              <a:latin typeface="Arial"/>
              <a:ea typeface="+mn-ea"/>
              <a:cs typeface="Arial"/>
            </a:endParaRPr>
          </a:p>
          <a:p>
            <a:pPr>
              <a:spcBef>
                <a:spcPts val="15"/>
              </a:spcBef>
            </a:pPr>
            <a:endParaRPr sz="3100">
              <a:solidFill>
                <a:prstClr val="black"/>
              </a:solidFill>
              <a:latin typeface="Arial"/>
              <a:ea typeface="+mn-ea"/>
              <a:cs typeface="Arial"/>
            </a:endParaRPr>
          </a:p>
          <a:p>
            <a:pPr marL="12700" marR="5080" algn="ctr">
              <a:lnSpc>
                <a:spcPct val="122900"/>
              </a:lnSpc>
            </a:pPr>
            <a:r>
              <a:rPr sz="2400" b="1" spc="-5" dirty="0">
                <a:solidFill>
                  <a:srgbClr val="4E5F68"/>
                </a:solidFill>
                <a:latin typeface="Arial"/>
                <a:ea typeface="+mn-ea"/>
                <a:cs typeface="Arial"/>
              </a:rPr>
              <a:t>Defense </a:t>
            </a:r>
            <a:r>
              <a:rPr sz="2400" b="1" dirty="0">
                <a:solidFill>
                  <a:srgbClr val="4E5F68"/>
                </a:solidFill>
                <a:latin typeface="Arial"/>
                <a:ea typeface="+mn-ea"/>
                <a:cs typeface="Arial"/>
              </a:rPr>
              <a:t>Language</a:t>
            </a:r>
            <a:r>
              <a:rPr sz="2400" b="1" spc="-50" dirty="0">
                <a:solidFill>
                  <a:srgbClr val="4E5F68"/>
                </a:solidFill>
                <a:latin typeface="Arial"/>
                <a:ea typeface="+mn-ea"/>
                <a:cs typeface="Arial"/>
              </a:rPr>
              <a:t> </a:t>
            </a:r>
            <a:r>
              <a:rPr sz="2400" b="1" spc="-5" dirty="0">
                <a:solidFill>
                  <a:srgbClr val="4E5F68"/>
                </a:solidFill>
                <a:latin typeface="Arial"/>
                <a:ea typeface="+mn-ea"/>
                <a:cs typeface="Arial"/>
              </a:rPr>
              <a:t>Institute  </a:t>
            </a:r>
            <a:r>
              <a:rPr sz="2400" b="1" dirty="0">
                <a:solidFill>
                  <a:srgbClr val="4E5F68"/>
                </a:solidFill>
                <a:latin typeface="Arial"/>
                <a:ea typeface="+mn-ea"/>
                <a:cs typeface="Arial"/>
              </a:rPr>
              <a:t>Foreign Language </a:t>
            </a:r>
            <a:r>
              <a:rPr sz="2400" b="1" spc="-5" dirty="0">
                <a:solidFill>
                  <a:srgbClr val="4E5F68"/>
                </a:solidFill>
                <a:latin typeface="Arial"/>
                <a:ea typeface="+mn-ea"/>
                <a:cs typeface="Arial"/>
              </a:rPr>
              <a:t>Center  </a:t>
            </a:r>
            <a:r>
              <a:rPr sz="2000" b="1" u="heavy" spc="-10" dirty="0">
                <a:solidFill>
                  <a:srgbClr val="0000FF"/>
                </a:solidFill>
                <a:uFill>
                  <a:solidFill>
                    <a:srgbClr val="0000FF"/>
                  </a:solidFill>
                </a:uFill>
                <a:latin typeface="Arial"/>
                <a:ea typeface="+mn-ea"/>
                <a:cs typeface="Arial"/>
                <a:hlinkClick r:id="rId2"/>
              </a:rPr>
              <a:t>irene.krasner@dliflc.com</a:t>
            </a:r>
            <a:endParaRPr sz="2000">
              <a:solidFill>
                <a:prstClr val="black"/>
              </a:solidFill>
              <a:latin typeface="Arial"/>
              <a:ea typeface="+mn-ea"/>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2D2338-1717-49E1-A9F8-DB1C7F9DB46A}"/>
              </a:ext>
            </a:extLst>
          </p:cNvPr>
          <p:cNvSpPr>
            <a:spLocks noGrp="1"/>
          </p:cNvSpPr>
          <p:nvPr>
            <p:ph type="title"/>
          </p:nvPr>
        </p:nvSpPr>
        <p:spPr/>
        <p:txBody>
          <a:bodyPr/>
          <a:lstStyle/>
          <a:p>
            <a:r>
              <a:rPr lang="en-US" spc="-5" dirty="0"/>
              <a:t>DISCLAIMER:</a:t>
            </a:r>
            <a:endParaRPr lang="en-US" dirty="0"/>
          </a:p>
        </p:txBody>
      </p:sp>
      <p:sp>
        <p:nvSpPr>
          <p:cNvPr id="3" name="Content Placeholder 2">
            <a:extLst>
              <a:ext uri="{FF2B5EF4-FFF2-40B4-BE49-F238E27FC236}">
                <a16:creationId xmlns="" xmlns:a16="http://schemas.microsoft.com/office/drawing/2014/main" id="{3CE50C90-648A-4966-8076-2F89457AE4C5}"/>
              </a:ext>
            </a:extLst>
          </p:cNvPr>
          <p:cNvSpPr>
            <a:spLocks noGrp="1"/>
          </p:cNvSpPr>
          <p:nvPr>
            <p:ph idx="1"/>
          </p:nvPr>
        </p:nvSpPr>
        <p:spPr/>
        <p:txBody>
          <a:bodyPr/>
          <a:lstStyle/>
          <a:p>
            <a:r>
              <a:rPr lang="en-US" sz="2800" dirty="0"/>
              <a:t>This presentation is authorized by the Defense  Language Institute Foreign Language Center and  the Department of Defense. Contents of this  presentation are not necessarily the official views  of, or endorsed by, the U.S. Government, or the  Department of the Army.	All material displayed  within this presentation is for educational purposes  only. All third party information featured in the  presentation slides remain the intellectual property  of their respective originators.</a:t>
            </a:r>
          </a:p>
          <a:p>
            <a:endParaRPr lang="en-US" dirty="0"/>
          </a:p>
        </p:txBody>
      </p:sp>
      <p:sp>
        <p:nvSpPr>
          <p:cNvPr id="4" name="Slide Number Placeholder 3">
            <a:extLst>
              <a:ext uri="{FF2B5EF4-FFF2-40B4-BE49-F238E27FC236}">
                <a16:creationId xmlns="" xmlns:a16="http://schemas.microsoft.com/office/drawing/2014/main" id="{3D4E07D5-B764-4D91-859E-43B3F2505F90}"/>
              </a:ext>
            </a:extLst>
          </p:cNvPr>
          <p:cNvSpPr>
            <a:spLocks noGrp="1"/>
          </p:cNvSpPr>
          <p:nvPr>
            <p:ph type="sldNum" sz="quarter" idx="12"/>
          </p:nvPr>
        </p:nvSpPr>
        <p:spPr/>
        <p:txBody>
          <a:bodyPr/>
          <a:lstStyle/>
          <a:p>
            <a:pPr>
              <a:defRPr/>
            </a:pPr>
            <a:fld id="{521E02DB-56D9-4EBD-8913-36D1747CA565}" type="slidenum">
              <a:rPr lang="en-US" altLang="en-US" smtClean="0"/>
              <a:pPr>
                <a:defRPr/>
              </a:pPr>
              <a:t>49</a:t>
            </a:fld>
            <a:endParaRPr lang="en-US" altLang="en-US"/>
          </a:p>
        </p:txBody>
      </p:sp>
    </p:spTree>
    <p:extLst>
      <p:ext uri="{BB962C8B-B14F-4D97-AF65-F5344CB8AC3E}">
        <p14:creationId xmlns:p14="http://schemas.microsoft.com/office/powerpoint/2010/main" val="485485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7FF65-B13C-4E5E-8705-1570A128D61E}"/>
              </a:ext>
            </a:extLst>
          </p:cNvPr>
          <p:cNvSpPr>
            <a:spLocks noGrp="1"/>
          </p:cNvSpPr>
          <p:nvPr>
            <p:ph type="title"/>
          </p:nvPr>
        </p:nvSpPr>
        <p:spPr>
          <a:xfrm>
            <a:off x="1944708" y="533400"/>
            <a:ext cx="6683765" cy="1280890"/>
          </a:xfrm>
        </p:spPr>
        <p:txBody>
          <a:bodyPr/>
          <a:lstStyle/>
          <a:p>
            <a:r>
              <a:rPr lang="en-US" dirty="0"/>
              <a:t>Intersecting &amp; parallel practices</a:t>
            </a:r>
          </a:p>
        </p:txBody>
      </p:sp>
      <p:sp>
        <p:nvSpPr>
          <p:cNvPr id="3" name="Content Placeholder 2">
            <a:extLst>
              <a:ext uri="{FF2B5EF4-FFF2-40B4-BE49-F238E27FC236}">
                <a16:creationId xmlns:a16="http://schemas.microsoft.com/office/drawing/2014/main" xmlns="" id="{3E53F7C5-B418-461D-825D-5513C97806E1}"/>
              </a:ext>
            </a:extLst>
          </p:cNvPr>
          <p:cNvSpPr>
            <a:spLocks noGrp="1"/>
          </p:cNvSpPr>
          <p:nvPr>
            <p:ph idx="1"/>
          </p:nvPr>
        </p:nvSpPr>
        <p:spPr>
          <a:xfrm>
            <a:off x="1941909" y="990600"/>
            <a:ext cx="6686550" cy="4313916"/>
          </a:xfrm>
        </p:spPr>
        <p:txBody>
          <a:bodyPr/>
          <a:lstStyle/>
          <a:p>
            <a:pPr marL="0" indent="0">
              <a:buNone/>
            </a:pPr>
            <a:endParaRPr lang="en-US" dirty="0"/>
          </a:p>
        </p:txBody>
      </p:sp>
      <p:cxnSp>
        <p:nvCxnSpPr>
          <p:cNvPr id="5" name="Straight Arrow Connector 4">
            <a:extLst>
              <a:ext uri="{FF2B5EF4-FFF2-40B4-BE49-F238E27FC236}">
                <a16:creationId xmlns:a16="http://schemas.microsoft.com/office/drawing/2014/main" xmlns="" id="{BE9838ED-DBB7-4B97-BE1B-B53B80FA379F}"/>
              </a:ext>
            </a:extLst>
          </p:cNvPr>
          <p:cNvCxnSpPr/>
          <p:nvPr/>
        </p:nvCxnSpPr>
        <p:spPr>
          <a:xfrm>
            <a:off x="2283109" y="2011624"/>
            <a:ext cx="6166412" cy="1798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DF97B5C5-FFE3-4F10-8677-4EFB8D9A9946}"/>
              </a:ext>
            </a:extLst>
          </p:cNvPr>
          <p:cNvSpPr/>
          <p:nvPr/>
        </p:nvSpPr>
        <p:spPr>
          <a:xfrm rot="946135">
            <a:off x="2920595" y="1997339"/>
            <a:ext cx="1290578" cy="362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a:solidFill>
                  <a:prstClr val="white"/>
                </a:solidFill>
              </a:rPr>
              <a:t>textbook</a:t>
            </a:r>
          </a:p>
        </p:txBody>
      </p:sp>
      <p:cxnSp>
        <p:nvCxnSpPr>
          <p:cNvPr id="8" name="Straight Connector 7">
            <a:extLst>
              <a:ext uri="{FF2B5EF4-FFF2-40B4-BE49-F238E27FC236}">
                <a16:creationId xmlns:a16="http://schemas.microsoft.com/office/drawing/2014/main" xmlns="" id="{33E9F789-5C67-4BC7-A0A5-CCCB4D5BB804}"/>
              </a:ext>
            </a:extLst>
          </p:cNvPr>
          <p:cNvCxnSpPr>
            <a:cxnSpLocks/>
          </p:cNvCxnSpPr>
          <p:nvPr/>
        </p:nvCxnSpPr>
        <p:spPr>
          <a:xfrm flipV="1">
            <a:off x="2312076" y="1371600"/>
            <a:ext cx="6004367" cy="35842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0522BB6C-5DDC-4A0F-9D3C-310E450F3A8D}"/>
              </a:ext>
            </a:extLst>
          </p:cNvPr>
          <p:cNvSpPr/>
          <p:nvPr/>
        </p:nvSpPr>
        <p:spPr>
          <a:xfrm rot="19785194">
            <a:off x="5736202" y="1665348"/>
            <a:ext cx="1939272" cy="62117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a:solidFill>
                  <a:prstClr val="white"/>
                </a:solidFill>
              </a:rPr>
              <a:t>supplemental</a:t>
            </a:r>
            <a:br>
              <a:rPr lang="en-US" dirty="0">
                <a:solidFill>
                  <a:prstClr val="white"/>
                </a:solidFill>
              </a:rPr>
            </a:br>
            <a:r>
              <a:rPr lang="en-US" dirty="0">
                <a:solidFill>
                  <a:prstClr val="white"/>
                </a:solidFill>
              </a:rPr>
              <a:t>materials</a:t>
            </a:r>
          </a:p>
        </p:txBody>
      </p:sp>
      <p:cxnSp>
        <p:nvCxnSpPr>
          <p:cNvPr id="13" name="Straight Connector 12">
            <a:extLst>
              <a:ext uri="{FF2B5EF4-FFF2-40B4-BE49-F238E27FC236}">
                <a16:creationId xmlns:a16="http://schemas.microsoft.com/office/drawing/2014/main" xmlns="" id="{81CB4A8A-C5E1-49D8-9001-9BCC2D3FD6BA}"/>
              </a:ext>
            </a:extLst>
          </p:cNvPr>
          <p:cNvCxnSpPr>
            <a:cxnSpLocks/>
          </p:cNvCxnSpPr>
          <p:nvPr/>
        </p:nvCxnSpPr>
        <p:spPr>
          <a:xfrm flipH="1">
            <a:off x="2341013" y="2971800"/>
            <a:ext cx="6108539" cy="688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B9CCE803-1D4F-437A-B8CC-D8DF3B41977C}"/>
              </a:ext>
            </a:extLst>
          </p:cNvPr>
          <p:cNvSpPr/>
          <p:nvPr/>
        </p:nvSpPr>
        <p:spPr>
          <a:xfrm>
            <a:off x="1752600" y="2514600"/>
            <a:ext cx="2315401" cy="48174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a:solidFill>
                  <a:prstClr val="white"/>
                </a:solidFill>
              </a:rPr>
              <a:t>adult education</a:t>
            </a:r>
          </a:p>
          <a:p>
            <a:pPr algn="ctr" defTabSz="457200" eaLnBrk="1" fontAlgn="auto" hangingPunct="1">
              <a:spcBef>
                <a:spcPts val="0"/>
              </a:spcBef>
              <a:spcAft>
                <a:spcPts val="0"/>
              </a:spcAft>
            </a:pPr>
            <a:r>
              <a:rPr lang="en-US" dirty="0">
                <a:solidFill>
                  <a:prstClr val="white"/>
                </a:solidFill>
              </a:rPr>
              <a:t>(Knowles, Maslow)</a:t>
            </a:r>
          </a:p>
        </p:txBody>
      </p:sp>
      <p:cxnSp>
        <p:nvCxnSpPr>
          <p:cNvPr id="24" name="Straight Connector 23">
            <a:extLst>
              <a:ext uri="{FF2B5EF4-FFF2-40B4-BE49-F238E27FC236}">
                <a16:creationId xmlns:a16="http://schemas.microsoft.com/office/drawing/2014/main" xmlns="" id="{84AD2C7E-B154-4458-81D3-320914070332}"/>
              </a:ext>
            </a:extLst>
          </p:cNvPr>
          <p:cNvCxnSpPr/>
          <p:nvPr/>
        </p:nvCxnSpPr>
        <p:spPr>
          <a:xfrm flipV="1">
            <a:off x="2772137" y="1524000"/>
            <a:ext cx="5914663" cy="3703899"/>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03292D3E-E0B2-40CB-8F18-B7AC10D986AB}"/>
              </a:ext>
            </a:extLst>
          </p:cNvPr>
          <p:cNvSpPr/>
          <p:nvPr/>
        </p:nvSpPr>
        <p:spPr>
          <a:xfrm rot="19687661">
            <a:off x="2745396" y="3933940"/>
            <a:ext cx="3162422" cy="33407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a:solidFill>
                  <a:prstClr val="white"/>
                </a:solidFill>
              </a:rPr>
              <a:t>formative assessment/ZPD</a:t>
            </a:r>
          </a:p>
        </p:txBody>
      </p:sp>
      <p:cxnSp>
        <p:nvCxnSpPr>
          <p:cNvPr id="27" name="Straight Connector 26">
            <a:extLst>
              <a:ext uri="{FF2B5EF4-FFF2-40B4-BE49-F238E27FC236}">
                <a16:creationId xmlns:a16="http://schemas.microsoft.com/office/drawing/2014/main" xmlns="" id="{4380948A-0A0A-4135-8EE0-E746B5BB6EAD}"/>
              </a:ext>
            </a:extLst>
          </p:cNvPr>
          <p:cNvCxnSpPr>
            <a:cxnSpLocks/>
          </p:cNvCxnSpPr>
          <p:nvPr/>
        </p:nvCxnSpPr>
        <p:spPr>
          <a:xfrm flipV="1">
            <a:off x="3851476" y="2178675"/>
            <a:ext cx="4835324" cy="3093595"/>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15CAB1A6-D05F-4123-A460-A635FECC1234}"/>
              </a:ext>
            </a:extLst>
          </p:cNvPr>
          <p:cNvSpPr/>
          <p:nvPr/>
        </p:nvSpPr>
        <p:spPr>
          <a:xfrm rot="19580479">
            <a:off x="3640208" y="4114723"/>
            <a:ext cx="2992762" cy="34241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a:solidFill>
                  <a:prstClr val="white"/>
                </a:solidFill>
              </a:rPr>
              <a:t>teaching to near-native</a:t>
            </a:r>
          </a:p>
        </p:txBody>
      </p:sp>
      <p:sp>
        <p:nvSpPr>
          <p:cNvPr id="30" name="TextBox 29">
            <a:extLst>
              <a:ext uri="{FF2B5EF4-FFF2-40B4-BE49-F238E27FC236}">
                <a16:creationId xmlns:a16="http://schemas.microsoft.com/office/drawing/2014/main" xmlns="" id="{8D4A321A-95CA-4668-AA0A-3FBE9255B5A8}"/>
              </a:ext>
            </a:extLst>
          </p:cNvPr>
          <p:cNvSpPr txBox="1"/>
          <p:nvPr/>
        </p:nvSpPr>
        <p:spPr>
          <a:xfrm>
            <a:off x="1067765" y="5289828"/>
            <a:ext cx="7934445" cy="1415772"/>
          </a:xfrm>
          <a:prstGeom prst="rect">
            <a:avLst/>
          </a:prstGeom>
          <a:noFill/>
        </p:spPr>
        <p:txBody>
          <a:bodyPr wrap="square" rtlCol="0">
            <a:spAutoFit/>
          </a:bodyPr>
          <a:lstStyle/>
          <a:p>
            <a:pPr algn="ctr" defTabSz="457200" eaLnBrk="1" fontAlgn="auto" hangingPunct="1">
              <a:spcBef>
                <a:spcPts val="0"/>
              </a:spcBef>
              <a:spcAft>
                <a:spcPts val="0"/>
              </a:spcAft>
            </a:pPr>
            <a:r>
              <a:rPr lang="en-US" i="1" dirty="0">
                <a:solidFill>
                  <a:prstClr val="black"/>
                </a:solidFill>
                <a:latin typeface="Century Gothic" panose="020B0502020202020204"/>
                <a:ea typeface="+mn-ea"/>
              </a:rPr>
              <a:t>Until about 2010, OA lessons were in supplementation of a textbook with notable exceptions — at DLIFLC* in the 1990s, the Foreign Service Institute* in the 1980s, and a few K-16 programs.</a:t>
            </a:r>
            <a:br>
              <a:rPr lang="en-US" i="1" dirty="0">
                <a:solidFill>
                  <a:prstClr val="black"/>
                </a:solidFill>
                <a:latin typeface="Century Gothic" panose="020B0502020202020204"/>
                <a:ea typeface="+mn-ea"/>
              </a:rPr>
            </a:br>
            <a:r>
              <a:rPr lang="en-US" sz="1600" dirty="0">
                <a:solidFill>
                  <a:prstClr val="black"/>
                </a:solidFill>
                <a:latin typeface="Century Gothic" panose="020B0502020202020204"/>
                <a:ea typeface="+mn-ea"/>
              </a:rPr>
              <a:t>*</a:t>
            </a:r>
            <a:r>
              <a:rPr lang="en-US" sz="1600" i="1" dirty="0">
                <a:solidFill>
                  <a:prstClr val="black"/>
                </a:solidFill>
                <a:latin typeface="Century Gothic" panose="020B0502020202020204"/>
                <a:ea typeface="+mn-ea"/>
              </a:rPr>
              <a:t>Influence of confluence in USG programs of rapid acquisition requirements &amp; faculty accountability</a:t>
            </a:r>
            <a:r>
              <a:rPr lang="en-US" sz="1600" dirty="0">
                <a:solidFill>
                  <a:prstClr val="black"/>
                </a:solidFill>
                <a:latin typeface="Century Gothic" panose="020B0502020202020204"/>
                <a:ea typeface="+mn-ea"/>
              </a:rPr>
              <a:t>.</a:t>
            </a:r>
          </a:p>
        </p:txBody>
      </p:sp>
      <p:cxnSp>
        <p:nvCxnSpPr>
          <p:cNvPr id="32" name="Straight Connector 31">
            <a:extLst>
              <a:ext uri="{FF2B5EF4-FFF2-40B4-BE49-F238E27FC236}">
                <a16:creationId xmlns:a16="http://schemas.microsoft.com/office/drawing/2014/main" xmlns="" id="{F04EAF2F-AA72-4613-8D06-31531AD5E750}"/>
              </a:ext>
            </a:extLst>
          </p:cNvPr>
          <p:cNvCxnSpPr/>
          <p:nvPr/>
        </p:nvCxnSpPr>
        <p:spPr>
          <a:xfrm flipV="1">
            <a:off x="5232722" y="2831670"/>
            <a:ext cx="3454078" cy="244445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2C61AB46-314D-4D38-91BF-3748E32A2106}"/>
              </a:ext>
            </a:extLst>
          </p:cNvPr>
          <p:cNvSpPr/>
          <p:nvPr/>
        </p:nvSpPr>
        <p:spPr>
          <a:xfrm rot="19427702">
            <a:off x="4934198" y="4027451"/>
            <a:ext cx="2574962" cy="52007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err="1">
                <a:solidFill>
                  <a:prstClr val="white"/>
                </a:solidFill>
              </a:rPr>
              <a:t>attenton</a:t>
            </a:r>
            <a:r>
              <a:rPr lang="en-US" dirty="0">
                <a:solidFill>
                  <a:prstClr val="white"/>
                </a:solidFill>
              </a:rPr>
              <a:t> to diversity &amp; learner differences</a:t>
            </a:r>
          </a:p>
        </p:txBody>
      </p:sp>
    </p:spTree>
    <p:extLst>
      <p:ext uri="{BB962C8B-B14F-4D97-AF65-F5344CB8AC3E}">
        <p14:creationId xmlns:p14="http://schemas.microsoft.com/office/powerpoint/2010/main" val="36388693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E41D9-9ACD-4C3C-AAA0-040A3E186BEE}"/>
              </a:ext>
            </a:extLst>
          </p:cNvPr>
          <p:cNvSpPr>
            <a:spLocks noGrp="1"/>
          </p:cNvSpPr>
          <p:nvPr>
            <p:ph type="title"/>
          </p:nvPr>
        </p:nvSpPr>
        <p:spPr/>
        <p:txBody>
          <a:bodyPr/>
          <a:lstStyle/>
          <a:p>
            <a:r>
              <a:rPr lang="en-US" spc="-5" dirty="0"/>
              <a:t>DISCLAIMER:</a:t>
            </a:r>
            <a:endParaRPr lang="en-US" dirty="0"/>
          </a:p>
        </p:txBody>
      </p:sp>
      <p:sp>
        <p:nvSpPr>
          <p:cNvPr id="3" name="Content Placeholder 2">
            <a:extLst>
              <a:ext uri="{FF2B5EF4-FFF2-40B4-BE49-F238E27FC236}">
                <a16:creationId xmlns="" xmlns:a16="http://schemas.microsoft.com/office/drawing/2014/main" id="{24A0B688-1629-4F14-933E-E3253EE9116F}"/>
              </a:ext>
            </a:extLst>
          </p:cNvPr>
          <p:cNvSpPr>
            <a:spLocks noGrp="1"/>
          </p:cNvSpPr>
          <p:nvPr>
            <p:ph idx="1"/>
          </p:nvPr>
        </p:nvSpPr>
        <p:spPr/>
        <p:txBody>
          <a:bodyPr/>
          <a:lstStyle/>
          <a:p>
            <a:r>
              <a:rPr lang="en-US" dirty="0">
                <a:cs typeface="Arial"/>
              </a:rPr>
              <a:t>All </a:t>
            </a:r>
            <a:r>
              <a:rPr lang="en-US" spc="5" dirty="0">
                <a:cs typeface="Arial"/>
              </a:rPr>
              <a:t>use </a:t>
            </a:r>
            <a:r>
              <a:rPr lang="en-US" spc="-5" dirty="0">
                <a:cs typeface="Arial"/>
              </a:rPr>
              <a:t>of </a:t>
            </a:r>
            <a:r>
              <a:rPr lang="en-US" dirty="0">
                <a:cs typeface="Arial"/>
              </a:rPr>
              <a:t>information is </a:t>
            </a:r>
            <a:r>
              <a:rPr lang="en-US" spc="5" dirty="0">
                <a:cs typeface="Arial"/>
              </a:rPr>
              <a:t>done </a:t>
            </a:r>
            <a:r>
              <a:rPr lang="en-US" dirty="0">
                <a:cs typeface="Arial"/>
              </a:rPr>
              <a:t>under </a:t>
            </a:r>
            <a:r>
              <a:rPr lang="en-US" spc="5" dirty="0">
                <a:cs typeface="Arial"/>
              </a:rPr>
              <a:t>the </a:t>
            </a:r>
            <a:r>
              <a:rPr lang="en-US" dirty="0">
                <a:cs typeface="Arial"/>
              </a:rPr>
              <a:t>fair </a:t>
            </a:r>
            <a:r>
              <a:rPr lang="en-US" spc="5" dirty="0">
                <a:cs typeface="Arial"/>
              </a:rPr>
              <a:t>use  </a:t>
            </a:r>
            <a:r>
              <a:rPr lang="en-US" dirty="0">
                <a:cs typeface="Arial"/>
              </a:rPr>
              <a:t>copyright principal, </a:t>
            </a:r>
            <a:r>
              <a:rPr lang="en-US" spc="5" dirty="0">
                <a:cs typeface="Arial"/>
              </a:rPr>
              <a:t>and the author(s) </a:t>
            </a:r>
            <a:r>
              <a:rPr lang="en-US" dirty="0">
                <a:cs typeface="Arial"/>
              </a:rPr>
              <a:t>of </a:t>
            </a:r>
            <a:r>
              <a:rPr lang="en-US" spc="5" dirty="0">
                <a:cs typeface="Arial"/>
              </a:rPr>
              <a:t>this  </a:t>
            </a:r>
            <a:r>
              <a:rPr lang="en-US" dirty="0">
                <a:cs typeface="Arial"/>
              </a:rPr>
              <a:t>presentation do not </a:t>
            </a:r>
            <a:r>
              <a:rPr lang="en-US" spc="5" dirty="0">
                <a:cs typeface="Arial"/>
              </a:rPr>
              <a:t>assert </a:t>
            </a:r>
            <a:r>
              <a:rPr lang="en-US" dirty="0">
                <a:cs typeface="Arial"/>
              </a:rPr>
              <a:t>any claim of </a:t>
            </a:r>
            <a:r>
              <a:rPr lang="en-US" spc="-5" dirty="0">
                <a:cs typeface="Arial"/>
              </a:rPr>
              <a:t>copyright  </a:t>
            </a:r>
            <a:r>
              <a:rPr lang="en-US" spc="5" dirty="0">
                <a:cs typeface="Arial"/>
              </a:rPr>
              <a:t>for any quotation, statistic, fact, </a:t>
            </a:r>
            <a:r>
              <a:rPr lang="en-US" dirty="0">
                <a:cs typeface="Arial"/>
              </a:rPr>
              <a:t>figure, data or</a:t>
            </a:r>
            <a:r>
              <a:rPr lang="en-US" spc="-355" dirty="0">
                <a:cs typeface="Arial"/>
              </a:rPr>
              <a:t> </a:t>
            </a:r>
            <a:r>
              <a:rPr lang="en-US" spc="5" dirty="0">
                <a:cs typeface="Arial"/>
              </a:rPr>
              <a:t>any  </a:t>
            </a:r>
            <a:r>
              <a:rPr lang="en-US" dirty="0">
                <a:cs typeface="Arial"/>
              </a:rPr>
              <a:t>other </a:t>
            </a:r>
            <a:r>
              <a:rPr lang="en-US" spc="5" dirty="0">
                <a:cs typeface="Arial"/>
              </a:rPr>
              <a:t>content </a:t>
            </a:r>
            <a:r>
              <a:rPr lang="en-US" dirty="0">
                <a:cs typeface="Arial"/>
              </a:rPr>
              <a:t>that has been </a:t>
            </a:r>
            <a:r>
              <a:rPr lang="en-US" spc="5" dirty="0">
                <a:cs typeface="Arial"/>
              </a:rPr>
              <a:t>sourced from the  </a:t>
            </a:r>
            <a:r>
              <a:rPr lang="en-US" dirty="0">
                <a:cs typeface="Arial"/>
              </a:rPr>
              <a:t>public domain. </a:t>
            </a:r>
            <a:r>
              <a:rPr lang="en-US" spc="-5" dirty="0">
                <a:cs typeface="Arial"/>
              </a:rPr>
              <a:t>The </a:t>
            </a:r>
            <a:r>
              <a:rPr lang="en-US" spc="5" dirty="0">
                <a:cs typeface="Arial"/>
              </a:rPr>
              <a:t>content </a:t>
            </a:r>
            <a:r>
              <a:rPr lang="en-US" dirty="0">
                <a:cs typeface="Arial"/>
              </a:rPr>
              <a:t>of this presentation is  </a:t>
            </a:r>
            <a:r>
              <a:rPr lang="en-US" spc="5" dirty="0">
                <a:cs typeface="Arial"/>
              </a:rPr>
              <a:t>the sole </a:t>
            </a:r>
            <a:r>
              <a:rPr lang="en-US" dirty="0">
                <a:cs typeface="Arial"/>
              </a:rPr>
              <a:t>responsibility of </a:t>
            </a:r>
            <a:r>
              <a:rPr lang="en-US" spc="5" dirty="0">
                <a:cs typeface="Arial"/>
              </a:rPr>
              <a:t>Irene</a:t>
            </a:r>
            <a:r>
              <a:rPr lang="en-US" spc="-150" dirty="0">
                <a:cs typeface="Arial"/>
              </a:rPr>
              <a:t> </a:t>
            </a:r>
            <a:r>
              <a:rPr lang="en-US" spc="-15" dirty="0">
                <a:cs typeface="Arial"/>
              </a:rPr>
              <a:t>Krasner.</a:t>
            </a:r>
            <a:endParaRPr lang="en-US" dirty="0">
              <a:cs typeface="Arial"/>
            </a:endParaRPr>
          </a:p>
          <a:p>
            <a:endParaRPr lang="en-US" dirty="0"/>
          </a:p>
        </p:txBody>
      </p:sp>
      <p:sp>
        <p:nvSpPr>
          <p:cNvPr id="4" name="Slide Number Placeholder 3">
            <a:extLst>
              <a:ext uri="{FF2B5EF4-FFF2-40B4-BE49-F238E27FC236}">
                <a16:creationId xmlns="" xmlns:a16="http://schemas.microsoft.com/office/drawing/2014/main" id="{78855EC0-0059-4224-89E7-E17E62A6C867}"/>
              </a:ext>
            </a:extLst>
          </p:cNvPr>
          <p:cNvSpPr>
            <a:spLocks noGrp="1"/>
          </p:cNvSpPr>
          <p:nvPr>
            <p:ph type="sldNum" sz="quarter" idx="12"/>
          </p:nvPr>
        </p:nvSpPr>
        <p:spPr/>
        <p:txBody>
          <a:bodyPr/>
          <a:lstStyle/>
          <a:p>
            <a:pPr>
              <a:defRPr/>
            </a:pPr>
            <a:fld id="{521E02DB-56D9-4EBD-8913-36D1747CA565}" type="slidenum">
              <a:rPr lang="en-US" altLang="en-US" smtClean="0"/>
              <a:pPr>
                <a:defRPr/>
              </a:pPr>
              <a:t>50</a:t>
            </a:fld>
            <a:endParaRPr lang="en-US" altLang="en-US"/>
          </a:p>
        </p:txBody>
      </p:sp>
    </p:spTree>
    <p:extLst>
      <p:ext uri="{BB962C8B-B14F-4D97-AF65-F5344CB8AC3E}">
        <p14:creationId xmlns:p14="http://schemas.microsoft.com/office/powerpoint/2010/main" val="40959285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601466"/>
            <a:ext cx="5562599" cy="565539"/>
          </a:xfrm>
          <a:prstGeom prst="rect">
            <a:avLst/>
          </a:prstGeom>
        </p:spPr>
        <p:txBody>
          <a:bodyPr vert="horz" wrap="square" lIns="0" tIns="11430" rIns="0" bIns="0" rtlCol="0">
            <a:spAutoFit/>
          </a:bodyPr>
          <a:lstStyle/>
          <a:p>
            <a:pPr marL="12700">
              <a:lnSpc>
                <a:spcPct val="100000"/>
              </a:lnSpc>
              <a:spcBef>
                <a:spcPts val="90"/>
              </a:spcBef>
            </a:pPr>
            <a:r>
              <a:rPr sz="3600" spc="-5" dirty="0" smtClean="0"/>
              <a:t>Presentation</a:t>
            </a:r>
            <a:r>
              <a:rPr sz="3600" spc="-145" dirty="0" smtClean="0"/>
              <a:t> </a:t>
            </a:r>
            <a:r>
              <a:rPr sz="3600" spc="-5" dirty="0"/>
              <a:t>Outline</a:t>
            </a:r>
            <a:endParaRPr sz="3600" dirty="0"/>
          </a:p>
        </p:txBody>
      </p:sp>
      <p:sp>
        <p:nvSpPr>
          <p:cNvPr id="3" name="object 3"/>
          <p:cNvSpPr txBox="1"/>
          <p:nvPr/>
        </p:nvSpPr>
        <p:spPr>
          <a:xfrm>
            <a:off x="652373" y="889838"/>
            <a:ext cx="7677150" cy="5032403"/>
          </a:xfrm>
          <a:prstGeom prst="rect">
            <a:avLst/>
          </a:prstGeom>
        </p:spPr>
        <p:txBody>
          <a:bodyPr vert="horz" wrap="square" lIns="0" tIns="13970" rIns="0" bIns="0" rtlCol="0">
            <a:spAutoFit/>
          </a:bodyPr>
          <a:lstStyle/>
          <a:p>
            <a:pPr marL="356870" marR="652780" indent="-344805">
              <a:spcBef>
                <a:spcPts val="110"/>
              </a:spcBef>
              <a:buFontTx/>
              <a:buChar char="•"/>
              <a:tabLst>
                <a:tab pos="356870" algn="l"/>
                <a:tab pos="357505" algn="l"/>
              </a:tabLst>
            </a:pPr>
            <a:endParaRPr lang="en-US" sz="2800" dirty="0">
              <a:solidFill>
                <a:prstClr val="black"/>
              </a:solidFill>
              <a:latin typeface="Arial"/>
              <a:ea typeface="+mn-ea"/>
              <a:cs typeface="Arial"/>
            </a:endParaRPr>
          </a:p>
          <a:p>
            <a:pPr marL="356870" marR="652780" indent="-344805">
              <a:spcBef>
                <a:spcPts val="110"/>
              </a:spcBef>
              <a:buFontTx/>
              <a:buChar char="•"/>
              <a:tabLst>
                <a:tab pos="356870" algn="l"/>
                <a:tab pos="357505" algn="l"/>
              </a:tabLst>
            </a:pPr>
            <a:endParaRPr lang="en-US" sz="2800" dirty="0">
              <a:solidFill>
                <a:prstClr val="black"/>
              </a:solidFill>
              <a:latin typeface="Arial"/>
              <a:ea typeface="+mn-ea"/>
              <a:cs typeface="Arial"/>
            </a:endParaRPr>
          </a:p>
          <a:p>
            <a:pPr marL="356870" indent="-344805">
              <a:spcBef>
                <a:spcPts val="120"/>
              </a:spcBef>
              <a:buFontTx/>
              <a:buChar char="•"/>
              <a:tabLst>
                <a:tab pos="356870" algn="l"/>
                <a:tab pos="357505" algn="l"/>
              </a:tabLst>
            </a:pPr>
            <a:r>
              <a:rPr sz="2800" spc="-5" dirty="0">
                <a:solidFill>
                  <a:prstClr val="black"/>
                </a:solidFill>
                <a:latin typeface="Arial"/>
                <a:ea typeface="+mn-ea"/>
                <a:cs typeface="Arial"/>
              </a:rPr>
              <a:t>Examples </a:t>
            </a:r>
            <a:r>
              <a:rPr sz="2800" dirty="0">
                <a:solidFill>
                  <a:prstClr val="black"/>
                </a:solidFill>
                <a:latin typeface="Arial"/>
                <a:ea typeface="+mn-ea"/>
                <a:cs typeface="Arial"/>
              </a:rPr>
              <a:t>of DLIFLC </a:t>
            </a:r>
            <a:r>
              <a:rPr sz="2800" spc="5" dirty="0">
                <a:solidFill>
                  <a:prstClr val="black"/>
                </a:solidFill>
                <a:latin typeface="Arial"/>
                <a:ea typeface="+mn-ea"/>
                <a:cs typeface="Arial"/>
              </a:rPr>
              <a:t>OACD</a:t>
            </a:r>
            <a:r>
              <a:rPr sz="2800" spc="-140" dirty="0">
                <a:solidFill>
                  <a:prstClr val="black"/>
                </a:solidFill>
                <a:latin typeface="Arial"/>
                <a:ea typeface="+mn-ea"/>
                <a:cs typeface="Arial"/>
              </a:rPr>
              <a:t> </a:t>
            </a:r>
            <a:r>
              <a:rPr sz="2800" dirty="0">
                <a:solidFill>
                  <a:prstClr val="black"/>
                </a:solidFill>
                <a:latin typeface="Arial"/>
                <a:ea typeface="+mn-ea"/>
                <a:cs typeface="Arial"/>
              </a:rPr>
              <a:t>Courses</a:t>
            </a:r>
            <a:r>
              <a:rPr lang="en-US" sz="2800" dirty="0">
                <a:solidFill>
                  <a:prstClr val="black"/>
                </a:solidFill>
                <a:latin typeface="Arial"/>
                <a:ea typeface="+mn-ea"/>
                <a:cs typeface="Arial"/>
              </a:rPr>
              <a:t>.</a:t>
            </a:r>
            <a:endParaRPr sz="2800" dirty="0">
              <a:solidFill>
                <a:prstClr val="black"/>
              </a:solidFill>
              <a:latin typeface="Arial"/>
              <a:ea typeface="+mn-ea"/>
              <a:cs typeface="Arial"/>
            </a:endParaRPr>
          </a:p>
          <a:p>
            <a:pPr marL="356870" marR="5080" indent="-344805">
              <a:spcBef>
                <a:spcPts val="5"/>
              </a:spcBef>
              <a:buFontTx/>
              <a:buChar char="•"/>
              <a:tabLst>
                <a:tab pos="356870" algn="l"/>
                <a:tab pos="357505" algn="l"/>
              </a:tabLst>
            </a:pPr>
            <a:r>
              <a:rPr sz="2800" dirty="0">
                <a:solidFill>
                  <a:prstClr val="black"/>
                </a:solidFill>
                <a:latin typeface="Arial"/>
                <a:ea typeface="+mn-ea"/>
                <a:cs typeface="Arial"/>
              </a:rPr>
              <a:t>Challenges in </a:t>
            </a:r>
            <a:r>
              <a:rPr sz="2800" spc="-5" dirty="0">
                <a:solidFill>
                  <a:prstClr val="black"/>
                </a:solidFill>
                <a:latin typeface="Arial"/>
                <a:ea typeface="+mn-ea"/>
                <a:cs typeface="Arial"/>
              </a:rPr>
              <a:t>Applying </a:t>
            </a:r>
            <a:r>
              <a:rPr sz="2800" dirty="0">
                <a:solidFill>
                  <a:prstClr val="black"/>
                </a:solidFill>
                <a:latin typeface="Arial"/>
                <a:ea typeface="+mn-ea"/>
                <a:cs typeface="Arial"/>
              </a:rPr>
              <a:t>OACD </a:t>
            </a:r>
            <a:r>
              <a:rPr sz="2800" spc="5" dirty="0">
                <a:solidFill>
                  <a:prstClr val="black"/>
                </a:solidFill>
                <a:latin typeface="Arial"/>
                <a:ea typeface="+mn-ea"/>
                <a:cs typeface="Arial"/>
              </a:rPr>
              <a:t>to </a:t>
            </a:r>
            <a:r>
              <a:rPr sz="2800" spc="-5" dirty="0">
                <a:solidFill>
                  <a:prstClr val="black"/>
                </a:solidFill>
                <a:latin typeface="Arial"/>
                <a:ea typeface="+mn-ea"/>
                <a:cs typeface="Arial"/>
              </a:rPr>
              <a:t>Novice </a:t>
            </a:r>
            <a:r>
              <a:rPr sz="2800" dirty="0">
                <a:solidFill>
                  <a:prstClr val="black"/>
                </a:solidFill>
                <a:latin typeface="Arial"/>
                <a:ea typeface="+mn-ea"/>
                <a:cs typeface="Arial"/>
              </a:rPr>
              <a:t>-  Advanced </a:t>
            </a:r>
            <a:r>
              <a:rPr sz="2800" spc="-5" dirty="0">
                <a:solidFill>
                  <a:prstClr val="black"/>
                </a:solidFill>
                <a:latin typeface="Arial"/>
                <a:ea typeface="+mn-ea"/>
                <a:cs typeface="Arial"/>
              </a:rPr>
              <a:t>Levels </a:t>
            </a:r>
            <a:r>
              <a:rPr sz="2800" dirty="0">
                <a:solidFill>
                  <a:prstClr val="black"/>
                </a:solidFill>
                <a:latin typeface="Arial"/>
                <a:ea typeface="+mn-ea"/>
                <a:cs typeface="Arial"/>
              </a:rPr>
              <a:t>in Inflective Languages</a:t>
            </a:r>
            <a:r>
              <a:rPr lang="en-US" sz="2800" dirty="0">
                <a:solidFill>
                  <a:prstClr val="black"/>
                </a:solidFill>
                <a:latin typeface="Arial"/>
                <a:ea typeface="+mn-ea"/>
                <a:cs typeface="Arial"/>
              </a:rPr>
              <a:t>.</a:t>
            </a:r>
            <a:r>
              <a:rPr sz="2800" dirty="0">
                <a:solidFill>
                  <a:prstClr val="black"/>
                </a:solidFill>
                <a:latin typeface="Arial"/>
                <a:ea typeface="+mn-ea"/>
                <a:cs typeface="Arial"/>
              </a:rPr>
              <a:t>  </a:t>
            </a:r>
            <a:r>
              <a:rPr sz="2800" spc="5" dirty="0">
                <a:solidFill>
                  <a:prstClr val="black"/>
                </a:solidFill>
                <a:latin typeface="Arial"/>
                <a:ea typeface="+mn-ea"/>
                <a:cs typeface="Arial"/>
              </a:rPr>
              <a:t>Gradual </a:t>
            </a:r>
            <a:r>
              <a:rPr sz="2800" dirty="0">
                <a:solidFill>
                  <a:prstClr val="black"/>
                </a:solidFill>
                <a:latin typeface="Arial"/>
                <a:ea typeface="+mn-ea"/>
                <a:cs typeface="Arial"/>
              </a:rPr>
              <a:t>Transition </a:t>
            </a:r>
            <a:r>
              <a:rPr sz="2800" spc="5" dirty="0">
                <a:solidFill>
                  <a:prstClr val="black"/>
                </a:solidFill>
                <a:latin typeface="Arial"/>
                <a:ea typeface="+mn-ea"/>
                <a:cs typeface="Arial"/>
              </a:rPr>
              <a:t>to from a </a:t>
            </a:r>
            <a:r>
              <a:rPr sz="2800" dirty="0">
                <a:solidFill>
                  <a:prstClr val="black"/>
                </a:solidFill>
                <a:latin typeface="Arial"/>
                <a:ea typeface="+mn-ea"/>
                <a:cs typeface="Arial"/>
              </a:rPr>
              <a:t>Linear </a:t>
            </a:r>
            <a:r>
              <a:rPr sz="2800" spc="5" dirty="0">
                <a:solidFill>
                  <a:prstClr val="black"/>
                </a:solidFill>
                <a:latin typeface="Arial"/>
                <a:ea typeface="+mn-ea"/>
                <a:cs typeface="Arial"/>
              </a:rPr>
              <a:t>Scope</a:t>
            </a:r>
            <a:r>
              <a:rPr sz="2800" spc="-320" dirty="0">
                <a:solidFill>
                  <a:prstClr val="black"/>
                </a:solidFill>
                <a:latin typeface="Arial"/>
                <a:ea typeface="+mn-ea"/>
                <a:cs typeface="Arial"/>
              </a:rPr>
              <a:t> </a:t>
            </a:r>
            <a:r>
              <a:rPr sz="2800" spc="5" dirty="0">
                <a:solidFill>
                  <a:prstClr val="black"/>
                </a:solidFill>
                <a:latin typeface="Arial"/>
                <a:ea typeface="+mn-ea"/>
                <a:cs typeface="Arial"/>
              </a:rPr>
              <a:t>and  Sequence to</a:t>
            </a:r>
            <a:r>
              <a:rPr sz="2800" spc="-105" dirty="0">
                <a:solidFill>
                  <a:prstClr val="black"/>
                </a:solidFill>
                <a:latin typeface="Arial"/>
                <a:ea typeface="+mn-ea"/>
                <a:cs typeface="Arial"/>
              </a:rPr>
              <a:t> </a:t>
            </a:r>
            <a:r>
              <a:rPr sz="2800" spc="5" dirty="0">
                <a:solidFill>
                  <a:prstClr val="black"/>
                </a:solidFill>
                <a:latin typeface="Arial"/>
                <a:ea typeface="+mn-ea"/>
                <a:cs typeface="Arial"/>
              </a:rPr>
              <a:t>OACD</a:t>
            </a:r>
            <a:r>
              <a:rPr lang="en-US" sz="2800" spc="5" dirty="0">
                <a:solidFill>
                  <a:prstClr val="black"/>
                </a:solidFill>
                <a:latin typeface="Arial"/>
                <a:ea typeface="+mn-ea"/>
                <a:cs typeface="Arial"/>
              </a:rPr>
              <a:t>.</a:t>
            </a:r>
            <a:endParaRPr sz="2800" dirty="0">
              <a:solidFill>
                <a:prstClr val="black"/>
              </a:solidFill>
              <a:latin typeface="Arial"/>
              <a:ea typeface="+mn-ea"/>
              <a:cs typeface="Arial"/>
            </a:endParaRPr>
          </a:p>
          <a:p>
            <a:pPr marL="356870" indent="-344805">
              <a:spcBef>
                <a:spcPts val="5"/>
              </a:spcBef>
              <a:buFontTx/>
              <a:buChar char="•"/>
              <a:tabLst>
                <a:tab pos="356870" algn="l"/>
                <a:tab pos="357505" algn="l"/>
              </a:tabLst>
            </a:pPr>
            <a:r>
              <a:rPr sz="2800" spc="-5" dirty="0">
                <a:solidFill>
                  <a:prstClr val="black"/>
                </a:solidFill>
                <a:latin typeface="Arial"/>
                <a:ea typeface="+mn-ea"/>
                <a:cs typeface="Arial"/>
              </a:rPr>
              <a:t>Innovative </a:t>
            </a:r>
            <a:r>
              <a:rPr sz="2800" dirty="0">
                <a:solidFill>
                  <a:prstClr val="black"/>
                </a:solidFill>
                <a:latin typeface="Arial"/>
                <a:ea typeface="+mn-ea"/>
                <a:cs typeface="Arial"/>
              </a:rPr>
              <a:t>Skill-Integrated Model of</a:t>
            </a:r>
            <a:r>
              <a:rPr sz="2800" spc="-160" dirty="0">
                <a:solidFill>
                  <a:prstClr val="black"/>
                </a:solidFill>
                <a:latin typeface="Arial"/>
                <a:ea typeface="+mn-ea"/>
                <a:cs typeface="Arial"/>
              </a:rPr>
              <a:t> </a:t>
            </a:r>
            <a:r>
              <a:rPr sz="2800" spc="5" dirty="0">
                <a:solidFill>
                  <a:prstClr val="black"/>
                </a:solidFill>
                <a:latin typeface="Arial"/>
                <a:ea typeface="+mn-ea"/>
                <a:cs typeface="Arial"/>
              </a:rPr>
              <a:t>OACD</a:t>
            </a:r>
            <a:r>
              <a:rPr lang="en-US" sz="2800" spc="5" dirty="0">
                <a:solidFill>
                  <a:prstClr val="black"/>
                </a:solidFill>
                <a:latin typeface="Arial"/>
                <a:ea typeface="+mn-ea"/>
                <a:cs typeface="Arial"/>
              </a:rPr>
              <a:t>.</a:t>
            </a:r>
            <a:endParaRPr sz="2800" dirty="0">
              <a:solidFill>
                <a:prstClr val="black"/>
              </a:solidFill>
              <a:latin typeface="Arial"/>
              <a:ea typeface="+mn-ea"/>
              <a:cs typeface="Arial"/>
            </a:endParaRPr>
          </a:p>
          <a:p>
            <a:pPr marL="356870" marR="502284" indent="-344805">
              <a:lnSpc>
                <a:spcPct val="80000"/>
              </a:lnSpc>
              <a:spcBef>
                <a:spcPts val="1250"/>
              </a:spcBef>
              <a:buFontTx/>
              <a:buChar char="•"/>
              <a:tabLst>
                <a:tab pos="356870" algn="l"/>
                <a:tab pos="357505" algn="l"/>
                <a:tab pos="1403985" algn="l"/>
              </a:tabLst>
            </a:pPr>
            <a:r>
              <a:rPr sz="2800" spc="5" dirty="0">
                <a:solidFill>
                  <a:prstClr val="black"/>
                </a:solidFill>
                <a:latin typeface="Arial"/>
                <a:ea typeface="+mn-ea"/>
                <a:cs typeface="Arial"/>
              </a:rPr>
              <a:t>Application </a:t>
            </a:r>
            <a:r>
              <a:rPr sz="2800" dirty="0">
                <a:solidFill>
                  <a:prstClr val="black"/>
                </a:solidFill>
                <a:latin typeface="Arial"/>
                <a:ea typeface="+mn-ea"/>
                <a:cs typeface="Arial"/>
              </a:rPr>
              <a:t>of </a:t>
            </a:r>
            <a:r>
              <a:rPr sz="2800" spc="5" dirty="0">
                <a:solidFill>
                  <a:prstClr val="black"/>
                </a:solidFill>
                <a:latin typeface="Arial"/>
                <a:ea typeface="+mn-ea"/>
                <a:cs typeface="Arial"/>
              </a:rPr>
              <a:t>the </a:t>
            </a:r>
            <a:r>
              <a:rPr sz="2800" dirty="0">
                <a:solidFill>
                  <a:prstClr val="black"/>
                </a:solidFill>
                <a:latin typeface="Arial"/>
                <a:ea typeface="+mn-ea"/>
                <a:cs typeface="Arial"/>
              </a:rPr>
              <a:t>Model </a:t>
            </a:r>
            <a:r>
              <a:rPr sz="2800" spc="5" dirty="0">
                <a:solidFill>
                  <a:prstClr val="black"/>
                </a:solidFill>
                <a:latin typeface="Arial"/>
                <a:ea typeface="+mn-ea"/>
                <a:cs typeface="Arial"/>
              </a:rPr>
              <a:t>to </a:t>
            </a:r>
            <a:r>
              <a:rPr sz="2800" dirty="0">
                <a:solidFill>
                  <a:prstClr val="black"/>
                </a:solidFill>
                <a:latin typeface="Arial"/>
                <a:ea typeface="+mn-ea"/>
                <a:cs typeface="Arial"/>
              </a:rPr>
              <a:t>Teaching</a:t>
            </a:r>
            <a:r>
              <a:rPr sz="2800" spc="-285" dirty="0">
                <a:solidFill>
                  <a:prstClr val="black"/>
                </a:solidFill>
                <a:latin typeface="Arial"/>
                <a:ea typeface="+mn-ea"/>
                <a:cs typeface="Arial"/>
              </a:rPr>
              <a:t> </a:t>
            </a:r>
            <a:r>
              <a:rPr sz="2800" spc="-5" dirty="0">
                <a:solidFill>
                  <a:prstClr val="black"/>
                </a:solidFill>
                <a:latin typeface="Arial"/>
                <a:ea typeface="+mn-ea"/>
                <a:cs typeface="Arial"/>
              </a:rPr>
              <a:t>Lower  Level	</a:t>
            </a:r>
            <a:r>
              <a:rPr sz="2800" spc="5" dirty="0">
                <a:solidFill>
                  <a:prstClr val="black"/>
                </a:solidFill>
                <a:latin typeface="Arial"/>
                <a:ea typeface="+mn-ea"/>
                <a:cs typeface="Arial"/>
              </a:rPr>
              <a:t>Russian</a:t>
            </a:r>
            <a:r>
              <a:rPr sz="2800" spc="-75" dirty="0">
                <a:solidFill>
                  <a:prstClr val="black"/>
                </a:solidFill>
                <a:latin typeface="Arial"/>
                <a:ea typeface="+mn-ea"/>
                <a:cs typeface="Arial"/>
              </a:rPr>
              <a:t> </a:t>
            </a:r>
            <a:r>
              <a:rPr sz="2800" dirty="0">
                <a:solidFill>
                  <a:prstClr val="black"/>
                </a:solidFill>
                <a:latin typeface="Arial"/>
                <a:ea typeface="+mn-ea"/>
                <a:cs typeface="Arial"/>
              </a:rPr>
              <a:t>Courses</a:t>
            </a:r>
            <a:r>
              <a:rPr lang="en-US" sz="2800" dirty="0">
                <a:solidFill>
                  <a:prstClr val="black"/>
                </a:solidFill>
                <a:latin typeface="Arial"/>
                <a:ea typeface="+mn-ea"/>
                <a:cs typeface="Arial"/>
              </a:rPr>
              <a:t>.</a:t>
            </a:r>
          </a:p>
          <a:p>
            <a:pPr marL="356870" marR="240665" indent="-344805">
              <a:lnSpc>
                <a:spcPct val="80000"/>
              </a:lnSpc>
              <a:buFontTx/>
              <a:buChar char="•"/>
              <a:tabLst>
                <a:tab pos="356870" algn="l"/>
                <a:tab pos="357505" algn="l"/>
              </a:tabLst>
            </a:pPr>
            <a:r>
              <a:rPr sz="2800" spc="-5" dirty="0">
                <a:solidFill>
                  <a:prstClr val="black"/>
                </a:solidFill>
                <a:latin typeface="Arial"/>
                <a:ea typeface="+mn-ea"/>
                <a:cs typeface="Arial"/>
              </a:rPr>
              <a:t>Innovative </a:t>
            </a:r>
            <a:r>
              <a:rPr sz="2800" dirty="0">
                <a:solidFill>
                  <a:prstClr val="black"/>
                </a:solidFill>
                <a:latin typeface="Arial"/>
                <a:ea typeface="+mn-ea"/>
                <a:cs typeface="Arial"/>
              </a:rPr>
              <a:t>Model of </a:t>
            </a:r>
            <a:r>
              <a:rPr sz="2800" spc="-5" dirty="0">
                <a:solidFill>
                  <a:prstClr val="black"/>
                </a:solidFill>
                <a:latin typeface="Arial"/>
                <a:ea typeface="+mn-ea"/>
                <a:cs typeface="Arial"/>
              </a:rPr>
              <a:t>Alternative</a:t>
            </a:r>
            <a:r>
              <a:rPr sz="2800" spc="-90" dirty="0">
                <a:solidFill>
                  <a:prstClr val="black"/>
                </a:solidFill>
                <a:latin typeface="Arial"/>
                <a:ea typeface="+mn-ea"/>
                <a:cs typeface="Arial"/>
              </a:rPr>
              <a:t> </a:t>
            </a:r>
            <a:r>
              <a:rPr sz="2800" dirty="0">
                <a:solidFill>
                  <a:prstClr val="black"/>
                </a:solidFill>
                <a:latin typeface="Arial"/>
                <a:ea typeface="+mn-ea"/>
                <a:cs typeface="Arial"/>
              </a:rPr>
              <a:t>Assessments  at </a:t>
            </a:r>
            <a:r>
              <a:rPr sz="2800" spc="-5" dirty="0">
                <a:solidFill>
                  <a:prstClr val="black"/>
                </a:solidFill>
                <a:latin typeface="Arial"/>
                <a:ea typeface="+mn-ea"/>
                <a:cs typeface="Arial"/>
              </a:rPr>
              <a:t>Novice-Advanced</a:t>
            </a:r>
            <a:r>
              <a:rPr sz="2800" spc="-70" dirty="0">
                <a:solidFill>
                  <a:prstClr val="black"/>
                </a:solidFill>
                <a:latin typeface="Arial"/>
                <a:ea typeface="+mn-ea"/>
                <a:cs typeface="Arial"/>
              </a:rPr>
              <a:t> </a:t>
            </a:r>
            <a:r>
              <a:rPr sz="2800" spc="-5" dirty="0">
                <a:solidFill>
                  <a:prstClr val="black"/>
                </a:solidFill>
                <a:latin typeface="Arial"/>
                <a:ea typeface="+mn-ea"/>
                <a:cs typeface="Arial"/>
              </a:rPr>
              <a:t>Levels</a:t>
            </a:r>
            <a:r>
              <a:rPr lang="en-US" sz="2800" spc="-5" dirty="0">
                <a:solidFill>
                  <a:prstClr val="black"/>
                </a:solidFill>
                <a:latin typeface="Arial"/>
                <a:ea typeface="+mn-ea"/>
                <a:cs typeface="Arial"/>
              </a:rPr>
              <a:t>.</a:t>
            </a:r>
            <a:endParaRPr sz="2800" dirty="0">
              <a:solidFill>
                <a:prstClr val="black"/>
              </a:solidFill>
              <a:latin typeface="Arial"/>
              <a:ea typeface="+mn-ea"/>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898B8D-21CB-48A0-B355-0E395BAE78C3}"/>
              </a:ext>
            </a:extLst>
          </p:cNvPr>
          <p:cNvSpPr>
            <a:spLocks noGrp="1"/>
          </p:cNvSpPr>
          <p:nvPr>
            <p:ph type="title"/>
          </p:nvPr>
        </p:nvSpPr>
        <p:spPr/>
        <p:txBody>
          <a:bodyPr/>
          <a:lstStyle/>
          <a:p>
            <a:r>
              <a:rPr lang="en-US" sz="3600" dirty="0"/>
              <a:t>DLIFLC Basic Courses</a:t>
            </a:r>
            <a:br>
              <a:rPr lang="en-US" sz="3600" dirty="0"/>
            </a:br>
            <a:r>
              <a:rPr lang="en-US" sz="3600" dirty="0"/>
              <a:t> Implementing OACD</a:t>
            </a:r>
          </a:p>
        </p:txBody>
      </p:sp>
      <p:sp>
        <p:nvSpPr>
          <p:cNvPr id="3" name="Content Placeholder 2">
            <a:extLst>
              <a:ext uri="{FF2B5EF4-FFF2-40B4-BE49-F238E27FC236}">
                <a16:creationId xmlns="" xmlns:a16="http://schemas.microsoft.com/office/drawing/2014/main" id="{1195E506-CAF4-49C0-94BD-ED08AB425F5D}"/>
              </a:ext>
            </a:extLst>
          </p:cNvPr>
          <p:cNvSpPr>
            <a:spLocks noGrp="1"/>
          </p:cNvSpPr>
          <p:nvPr>
            <p:ph idx="1"/>
          </p:nvPr>
        </p:nvSpPr>
        <p:spPr/>
        <p:txBody>
          <a:bodyPr/>
          <a:lstStyle/>
          <a:p>
            <a:r>
              <a:rPr lang="en-US" dirty="0"/>
              <a:t>Hebrew Basic course (47 wks.) uses excerpts from commercial textbooks for basic grammar concepts in the 1</a:t>
            </a:r>
            <a:r>
              <a:rPr lang="en-US" baseline="30000" dirty="0"/>
              <a:t>st</a:t>
            </a:r>
            <a:r>
              <a:rPr lang="en-US" dirty="0"/>
              <a:t> semester. </a:t>
            </a:r>
          </a:p>
          <a:p>
            <a:r>
              <a:rPr lang="en-US" dirty="0"/>
              <a:t>French Basic course (36 wks.) uses two commercial books 1-2 hrs. a day for basic grammar in the 1</a:t>
            </a:r>
            <a:r>
              <a:rPr lang="en-US" baseline="30000" dirty="0"/>
              <a:t>st</a:t>
            </a:r>
            <a:r>
              <a:rPr lang="en-US" dirty="0"/>
              <a:t> and 2</a:t>
            </a:r>
            <a:r>
              <a:rPr lang="en-US" baseline="30000" dirty="0"/>
              <a:t>nd</a:t>
            </a:r>
            <a:r>
              <a:rPr lang="en-US" dirty="0"/>
              <a:t> semesters.</a:t>
            </a:r>
          </a:p>
          <a:p>
            <a:r>
              <a:rPr lang="en-US" dirty="0"/>
              <a:t>The rest of the courses is recreated by faculty for every student group.</a:t>
            </a:r>
          </a:p>
          <a:p>
            <a:endParaRPr lang="en-US" dirty="0"/>
          </a:p>
        </p:txBody>
      </p:sp>
      <p:sp>
        <p:nvSpPr>
          <p:cNvPr id="4" name="Slide Number Placeholder 3">
            <a:extLst>
              <a:ext uri="{FF2B5EF4-FFF2-40B4-BE49-F238E27FC236}">
                <a16:creationId xmlns="" xmlns:a16="http://schemas.microsoft.com/office/drawing/2014/main" id="{DBC54E0B-802C-49F9-8E84-A5905CBF35AB}"/>
              </a:ext>
            </a:extLst>
          </p:cNvPr>
          <p:cNvSpPr>
            <a:spLocks noGrp="1"/>
          </p:cNvSpPr>
          <p:nvPr>
            <p:ph type="sldNum" sz="quarter" idx="12"/>
          </p:nvPr>
        </p:nvSpPr>
        <p:spPr/>
        <p:txBody>
          <a:bodyPr/>
          <a:lstStyle/>
          <a:p>
            <a:pPr>
              <a:defRPr/>
            </a:pPr>
            <a:fld id="{521E02DB-56D9-4EBD-8913-36D1747CA565}" type="slidenum">
              <a:rPr lang="en-US" altLang="en-US" smtClean="0"/>
              <a:pPr>
                <a:defRPr/>
              </a:pPr>
              <a:t>52</a:t>
            </a:fld>
            <a:endParaRPr lang="en-US" altLang="en-US"/>
          </a:p>
        </p:txBody>
      </p:sp>
    </p:spTree>
    <p:extLst>
      <p:ext uri="{BB962C8B-B14F-4D97-AF65-F5344CB8AC3E}">
        <p14:creationId xmlns:p14="http://schemas.microsoft.com/office/powerpoint/2010/main" val="3729521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58496-64AA-40C4-B97D-17E698F5C657}"/>
              </a:ext>
            </a:extLst>
          </p:cNvPr>
          <p:cNvSpPr>
            <a:spLocks noGrp="1"/>
          </p:cNvSpPr>
          <p:nvPr>
            <p:ph type="title"/>
          </p:nvPr>
        </p:nvSpPr>
        <p:spPr>
          <a:xfrm>
            <a:off x="1143000" y="274638"/>
            <a:ext cx="7543800" cy="1143000"/>
          </a:xfrm>
        </p:spPr>
        <p:txBody>
          <a:bodyPr/>
          <a:lstStyle/>
          <a:p>
            <a:r>
              <a:rPr lang="en-US" dirty="0"/>
              <a:t> </a:t>
            </a:r>
            <a:r>
              <a:rPr lang="en-US" sz="3600" dirty="0"/>
              <a:t>DLIFLC OACD Russian Basic    Course Projects  at Levels 2-3</a:t>
            </a:r>
          </a:p>
        </p:txBody>
      </p:sp>
      <p:sp>
        <p:nvSpPr>
          <p:cNvPr id="3" name="Content Placeholder 2">
            <a:extLst>
              <a:ext uri="{FF2B5EF4-FFF2-40B4-BE49-F238E27FC236}">
                <a16:creationId xmlns="" xmlns:a16="http://schemas.microsoft.com/office/drawing/2014/main" id="{C5E8DF09-D3C6-4561-93CF-465037E82B99}"/>
              </a:ext>
            </a:extLst>
          </p:cNvPr>
          <p:cNvSpPr>
            <a:spLocks noGrp="1"/>
          </p:cNvSpPr>
          <p:nvPr>
            <p:ph idx="1"/>
          </p:nvPr>
        </p:nvSpPr>
        <p:spPr/>
        <p:txBody>
          <a:bodyPr/>
          <a:lstStyle/>
          <a:p>
            <a:r>
              <a:rPr lang="en-US" dirty="0"/>
              <a:t>Russian Basic Course authentic materials collection “Russia Today” (first version 2006).</a:t>
            </a:r>
          </a:p>
          <a:p>
            <a:endParaRPr lang="en-US" dirty="0"/>
          </a:p>
          <a:p>
            <a:r>
              <a:rPr lang="en-US" dirty="0"/>
              <a:t>Nine books (720 pgs.): Supplements for Modules 7, 8, 9 in listening and reading comprehension – (project manager- Prof. Krasner).</a:t>
            </a:r>
          </a:p>
          <a:p>
            <a:endParaRPr lang="en-US" dirty="0"/>
          </a:p>
          <a:p>
            <a:endParaRPr lang="en-US" dirty="0"/>
          </a:p>
        </p:txBody>
      </p:sp>
      <p:sp>
        <p:nvSpPr>
          <p:cNvPr id="4" name="Slide Number Placeholder 3">
            <a:extLst>
              <a:ext uri="{FF2B5EF4-FFF2-40B4-BE49-F238E27FC236}">
                <a16:creationId xmlns="" xmlns:a16="http://schemas.microsoft.com/office/drawing/2014/main" id="{7C74E5B5-B78B-420B-9A5D-EF9A4D62FCF8}"/>
              </a:ext>
            </a:extLst>
          </p:cNvPr>
          <p:cNvSpPr>
            <a:spLocks noGrp="1"/>
          </p:cNvSpPr>
          <p:nvPr>
            <p:ph type="sldNum" sz="quarter" idx="12"/>
          </p:nvPr>
        </p:nvSpPr>
        <p:spPr/>
        <p:txBody>
          <a:bodyPr/>
          <a:lstStyle/>
          <a:p>
            <a:pPr>
              <a:defRPr/>
            </a:pPr>
            <a:fld id="{521E02DB-56D9-4EBD-8913-36D1747CA565}" type="slidenum">
              <a:rPr lang="en-US" altLang="en-US" smtClean="0"/>
              <a:pPr>
                <a:defRPr/>
              </a:pPr>
              <a:t>53</a:t>
            </a:fld>
            <a:endParaRPr lang="en-US" altLang="en-US"/>
          </a:p>
        </p:txBody>
      </p:sp>
    </p:spTree>
    <p:extLst>
      <p:ext uri="{BB962C8B-B14F-4D97-AF65-F5344CB8AC3E}">
        <p14:creationId xmlns:p14="http://schemas.microsoft.com/office/powerpoint/2010/main" val="3038777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DB16B7-829F-489D-BE3B-56B962F1F8DA}"/>
              </a:ext>
            </a:extLst>
          </p:cNvPr>
          <p:cNvSpPr>
            <a:spLocks noGrp="1"/>
          </p:cNvSpPr>
          <p:nvPr>
            <p:ph type="title"/>
          </p:nvPr>
        </p:nvSpPr>
        <p:spPr/>
        <p:txBody>
          <a:bodyPr/>
          <a:lstStyle/>
          <a:p>
            <a:r>
              <a:rPr lang="en-US" dirty="0"/>
              <a:t/>
            </a:r>
            <a:br>
              <a:rPr lang="en-US" dirty="0"/>
            </a:br>
            <a:r>
              <a:rPr lang="en-US" dirty="0"/>
              <a:t/>
            </a:r>
            <a:br>
              <a:rPr lang="en-US" dirty="0"/>
            </a:br>
            <a:r>
              <a:rPr lang="en-US" dirty="0"/>
              <a:t>Comparing ACTFL and ILR Proficiency Scales</a:t>
            </a:r>
            <a:br>
              <a:rPr lang="en-US" dirty="0"/>
            </a:br>
            <a:r>
              <a:rPr lang="en-US" sz="3600" dirty="0"/>
              <a:t/>
            </a:r>
            <a:br>
              <a:rPr lang="en-US" sz="3600" dirty="0"/>
            </a:br>
            <a:endParaRPr lang="en-US" dirty="0"/>
          </a:p>
        </p:txBody>
      </p:sp>
      <p:sp>
        <p:nvSpPr>
          <p:cNvPr id="3" name="Content Placeholder 2">
            <a:extLst>
              <a:ext uri="{FF2B5EF4-FFF2-40B4-BE49-F238E27FC236}">
                <a16:creationId xmlns="" xmlns:a16="http://schemas.microsoft.com/office/drawing/2014/main" id="{59DC49C9-6383-4ED1-98FE-FE48A124832B}"/>
              </a:ext>
            </a:extLst>
          </p:cNvPr>
          <p:cNvSpPr>
            <a:spLocks noGrp="1"/>
          </p:cNvSpPr>
          <p:nvPr>
            <p:ph idx="1"/>
          </p:nvPr>
        </p:nvSpPr>
        <p:spPr/>
        <p:txBody>
          <a:bodyPr/>
          <a:lstStyle/>
          <a:p>
            <a:pPr marL="0" indent="0">
              <a:buNone/>
            </a:pPr>
            <a:r>
              <a:rPr lang="en-US" dirty="0"/>
              <a:t/>
            </a:r>
            <a:br>
              <a:rPr lang="en-US" dirty="0"/>
            </a:br>
            <a:r>
              <a:rPr lang="en-US" sz="2800" dirty="0"/>
              <a:t/>
            </a:r>
            <a:br>
              <a:rPr lang="en-US" sz="2800" dirty="0"/>
            </a:br>
            <a:endParaRPr lang="en-US" dirty="0"/>
          </a:p>
        </p:txBody>
      </p:sp>
      <p:sp>
        <p:nvSpPr>
          <p:cNvPr id="4" name="Slide Number Placeholder 3">
            <a:extLst>
              <a:ext uri="{FF2B5EF4-FFF2-40B4-BE49-F238E27FC236}">
                <a16:creationId xmlns="" xmlns:a16="http://schemas.microsoft.com/office/drawing/2014/main" id="{F2B3782E-54B0-4314-AA88-897630082CD4}"/>
              </a:ext>
            </a:extLst>
          </p:cNvPr>
          <p:cNvSpPr>
            <a:spLocks noGrp="1"/>
          </p:cNvSpPr>
          <p:nvPr>
            <p:ph type="sldNum" sz="quarter" idx="12"/>
          </p:nvPr>
        </p:nvSpPr>
        <p:spPr/>
        <p:txBody>
          <a:bodyPr/>
          <a:lstStyle/>
          <a:p>
            <a:pPr>
              <a:defRPr/>
            </a:pPr>
            <a:fld id="{521E02DB-56D9-4EBD-8913-36D1747CA565}" type="slidenum">
              <a:rPr lang="en-US" altLang="en-US" smtClean="0"/>
              <a:pPr>
                <a:defRPr/>
              </a:pPr>
              <a:t>54</a:t>
            </a:fld>
            <a:endParaRPr lang="en-US" altLang="en-US"/>
          </a:p>
        </p:txBody>
      </p:sp>
      <p:pic>
        <p:nvPicPr>
          <p:cNvPr id="5" name="Picture 4">
            <a:extLst>
              <a:ext uri="{FF2B5EF4-FFF2-40B4-BE49-F238E27FC236}">
                <a16:creationId xmlns="" xmlns:a16="http://schemas.microsoft.com/office/drawing/2014/main" id="{F0E1D08F-9A1A-4280-BE4B-289D4D71CAE5}"/>
              </a:ext>
            </a:extLst>
          </p:cNvPr>
          <p:cNvPicPr>
            <a:picLocks noChangeAspect="1"/>
          </p:cNvPicPr>
          <p:nvPr/>
        </p:nvPicPr>
        <p:blipFill>
          <a:blip r:embed="rId2"/>
          <a:stretch>
            <a:fillRect/>
          </a:stretch>
        </p:blipFill>
        <p:spPr>
          <a:xfrm>
            <a:off x="2380298" y="1676400"/>
            <a:ext cx="4383404" cy="5181599"/>
          </a:xfrm>
          <a:prstGeom prst="rect">
            <a:avLst/>
          </a:prstGeom>
        </p:spPr>
      </p:pic>
    </p:spTree>
    <p:extLst>
      <p:ext uri="{BB962C8B-B14F-4D97-AF65-F5344CB8AC3E}">
        <p14:creationId xmlns:p14="http://schemas.microsoft.com/office/powerpoint/2010/main" val="2608390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48D870-39F7-4A8D-9936-3E284F1BD3DC}"/>
              </a:ext>
            </a:extLst>
          </p:cNvPr>
          <p:cNvSpPr>
            <a:spLocks noGrp="1"/>
          </p:cNvSpPr>
          <p:nvPr>
            <p:ph type="title"/>
          </p:nvPr>
        </p:nvSpPr>
        <p:spPr>
          <a:xfrm>
            <a:off x="990600" y="304800"/>
            <a:ext cx="8001000" cy="1112838"/>
          </a:xfrm>
        </p:spPr>
        <p:txBody>
          <a:bodyPr/>
          <a:lstStyle/>
          <a:p>
            <a:r>
              <a:rPr lang="en-US" sz="3600" dirty="0" smtClean="0"/>
              <a:t>Challenges </a:t>
            </a:r>
            <a:r>
              <a:rPr lang="en-US" sz="3600" dirty="0"/>
              <a:t>of OACD in  Russian at Novice-Advanced Levels</a:t>
            </a:r>
          </a:p>
        </p:txBody>
      </p:sp>
      <p:sp>
        <p:nvSpPr>
          <p:cNvPr id="3" name="Content Placeholder 2">
            <a:extLst>
              <a:ext uri="{FF2B5EF4-FFF2-40B4-BE49-F238E27FC236}">
                <a16:creationId xmlns="" xmlns:a16="http://schemas.microsoft.com/office/drawing/2014/main" id="{7FAB204C-4711-4CCF-A4A4-C375B28E2EA5}"/>
              </a:ext>
            </a:extLst>
          </p:cNvPr>
          <p:cNvSpPr>
            <a:spLocks noGrp="1"/>
          </p:cNvSpPr>
          <p:nvPr>
            <p:ph idx="1"/>
          </p:nvPr>
        </p:nvSpPr>
        <p:spPr>
          <a:xfrm>
            <a:off x="457200" y="1676400"/>
            <a:ext cx="8229600" cy="5045075"/>
          </a:xfrm>
        </p:spPr>
        <p:txBody>
          <a:bodyPr/>
          <a:lstStyle/>
          <a:p>
            <a:r>
              <a:rPr lang="en-US" dirty="0"/>
              <a:t>At Novice and Intermediate levels, students have not yet attained the mastery of structural forms to deal with interchangeable thematically-organized blocks of instruction based on authentic materials.</a:t>
            </a:r>
          </a:p>
          <a:p>
            <a:endParaRPr lang="en-US" sz="1200" dirty="0"/>
          </a:p>
          <a:p>
            <a:r>
              <a:rPr lang="en-US" dirty="0" smtClean="0"/>
              <a:t>200,000 </a:t>
            </a:r>
            <a:r>
              <a:rPr lang="en-US" dirty="0"/>
              <a:t>inflectional paradigms producing </a:t>
            </a:r>
            <a:r>
              <a:rPr lang="en-US" dirty="0" smtClean="0"/>
              <a:t>6,000,000 </a:t>
            </a:r>
            <a:r>
              <a:rPr lang="en-US" dirty="0"/>
              <a:t>inflectional word forms.</a:t>
            </a:r>
          </a:p>
          <a:p>
            <a:pPr marL="0" indent="0">
              <a:buNone/>
            </a:pPr>
            <a:r>
              <a:rPr lang="en-US" sz="2000" dirty="0"/>
              <a:t>(</a:t>
            </a:r>
            <a:r>
              <a:rPr lang="en-US" sz="2000" dirty="0" err="1"/>
              <a:t>Kogan&amp;Bondarenko</a:t>
            </a:r>
            <a:r>
              <a:rPr lang="en-US" sz="2000" dirty="0"/>
              <a:t>, forthcoming in 2020)</a:t>
            </a:r>
          </a:p>
          <a:p>
            <a:endParaRPr lang="en-US" dirty="0"/>
          </a:p>
        </p:txBody>
      </p:sp>
      <p:sp>
        <p:nvSpPr>
          <p:cNvPr id="4" name="Slide Number Placeholder 3">
            <a:extLst>
              <a:ext uri="{FF2B5EF4-FFF2-40B4-BE49-F238E27FC236}">
                <a16:creationId xmlns="" xmlns:a16="http://schemas.microsoft.com/office/drawing/2014/main" id="{A29846BF-EEAD-4FE2-86B8-55F097017B57}"/>
              </a:ext>
            </a:extLst>
          </p:cNvPr>
          <p:cNvSpPr>
            <a:spLocks noGrp="1"/>
          </p:cNvSpPr>
          <p:nvPr>
            <p:ph type="sldNum" sz="quarter" idx="12"/>
          </p:nvPr>
        </p:nvSpPr>
        <p:spPr/>
        <p:txBody>
          <a:bodyPr/>
          <a:lstStyle/>
          <a:p>
            <a:pPr>
              <a:defRPr/>
            </a:pPr>
            <a:fld id="{521E02DB-56D9-4EBD-8913-36D1747CA565}" type="slidenum">
              <a:rPr lang="en-US" altLang="en-US" smtClean="0"/>
              <a:pPr>
                <a:defRPr/>
              </a:pPr>
              <a:t>55</a:t>
            </a:fld>
            <a:endParaRPr lang="en-US" altLang="en-US"/>
          </a:p>
        </p:txBody>
      </p:sp>
    </p:spTree>
    <p:extLst>
      <p:ext uri="{BB962C8B-B14F-4D97-AF65-F5344CB8AC3E}">
        <p14:creationId xmlns:p14="http://schemas.microsoft.com/office/powerpoint/2010/main" val="20833198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FBD19-0B51-427C-9102-E56C62559D8B}"/>
              </a:ext>
            </a:extLst>
          </p:cNvPr>
          <p:cNvSpPr>
            <a:spLocks noGrp="1"/>
          </p:cNvSpPr>
          <p:nvPr>
            <p:ph type="title"/>
          </p:nvPr>
        </p:nvSpPr>
        <p:spPr>
          <a:xfrm>
            <a:off x="990600" y="274638"/>
            <a:ext cx="7467600" cy="1143000"/>
          </a:xfrm>
        </p:spPr>
        <p:txBody>
          <a:bodyPr/>
          <a:lstStyle/>
          <a:p>
            <a:r>
              <a:rPr lang="en-US" sz="3600" dirty="0"/>
              <a:t>Challenges of OACD in Russian at Novice-Advanced Levels</a:t>
            </a:r>
            <a:endParaRPr lang="en-US" dirty="0"/>
          </a:p>
        </p:txBody>
      </p:sp>
      <p:sp>
        <p:nvSpPr>
          <p:cNvPr id="3" name="Content Placeholder 2">
            <a:extLst>
              <a:ext uri="{FF2B5EF4-FFF2-40B4-BE49-F238E27FC236}">
                <a16:creationId xmlns="" xmlns:a16="http://schemas.microsoft.com/office/drawing/2014/main" id="{FEF00F71-B383-4D43-93CA-CC1356FCDA32}"/>
              </a:ext>
            </a:extLst>
          </p:cNvPr>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prstClr val="black"/>
                </a:solidFill>
                <a:ea typeface="+mn-ea"/>
                <a:cs typeface="Arial"/>
              </a:rPr>
              <a:t>Solution:</a:t>
            </a:r>
          </a:p>
          <a:p>
            <a:pPr marL="0" marR="0" lvl="0" indent="0" defTabSz="914400" eaLnBrk="1" fontAlgn="auto" latinLnBrk="0" hangingPunct="1">
              <a:lnSpc>
                <a:spcPct val="100000"/>
              </a:lnSpc>
              <a:spcBef>
                <a:spcPts val="0"/>
              </a:spcBef>
              <a:spcAft>
                <a:spcPts val="0"/>
              </a:spcAft>
              <a:buClrTx/>
              <a:buSzTx/>
              <a:buFontTx/>
              <a:buNone/>
              <a:tabLst/>
              <a:defRPr/>
            </a:pPr>
            <a:endParaRPr lang="en-US" kern="0" dirty="0">
              <a:solidFill>
                <a:prstClr val="black"/>
              </a:solidFill>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prstClr val="black"/>
                </a:solidFill>
                <a:ea typeface="+mn-ea"/>
                <a:cs typeface="Arial"/>
              </a:rPr>
              <a:t>Create a gradual transition from a linear, more traditional scope and sequence to an OADC by using the Gradual Release of Responsibility (GRR) Instructional Framework.</a:t>
            </a:r>
          </a:p>
          <a:p>
            <a:pPr marL="0" marR="0" lvl="0" indent="0" defTabSz="914400" eaLnBrk="1" fontAlgn="auto" latinLnBrk="0" hangingPunct="1">
              <a:lnSpc>
                <a:spcPct val="100000"/>
              </a:lnSpc>
              <a:spcBef>
                <a:spcPts val="0"/>
              </a:spcBef>
              <a:spcAft>
                <a:spcPts val="0"/>
              </a:spcAft>
              <a:buClrTx/>
              <a:buSzTx/>
              <a:buFontTx/>
              <a:buNone/>
              <a:tabLst/>
              <a:defRPr/>
            </a:pPr>
            <a:endParaRPr lang="en-US" kern="0" dirty="0">
              <a:solidFill>
                <a:prstClr val="black"/>
              </a:solidFill>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black"/>
                </a:solidFill>
                <a:ea typeface="+mn-ea"/>
                <a:cs typeface="Arial"/>
              </a:rPr>
              <a:t>(Pearson and Gallagher, 1983)</a:t>
            </a:r>
          </a:p>
          <a:p>
            <a:endParaRPr lang="en-US" dirty="0"/>
          </a:p>
        </p:txBody>
      </p:sp>
      <p:sp>
        <p:nvSpPr>
          <p:cNvPr id="4" name="Slide Number Placeholder 3">
            <a:extLst>
              <a:ext uri="{FF2B5EF4-FFF2-40B4-BE49-F238E27FC236}">
                <a16:creationId xmlns="" xmlns:a16="http://schemas.microsoft.com/office/drawing/2014/main" id="{512824BC-9631-48D0-85A8-545BAFB689ED}"/>
              </a:ext>
            </a:extLst>
          </p:cNvPr>
          <p:cNvSpPr>
            <a:spLocks noGrp="1"/>
          </p:cNvSpPr>
          <p:nvPr>
            <p:ph type="sldNum" sz="quarter" idx="12"/>
          </p:nvPr>
        </p:nvSpPr>
        <p:spPr/>
        <p:txBody>
          <a:bodyPr/>
          <a:lstStyle/>
          <a:p>
            <a:pPr>
              <a:defRPr/>
            </a:pPr>
            <a:fld id="{521E02DB-56D9-4EBD-8913-36D1747CA565}" type="slidenum">
              <a:rPr lang="en-US" altLang="en-US" smtClean="0"/>
              <a:pPr>
                <a:defRPr/>
              </a:pPr>
              <a:t>56</a:t>
            </a:fld>
            <a:endParaRPr lang="en-US" altLang="en-US"/>
          </a:p>
        </p:txBody>
      </p:sp>
    </p:spTree>
    <p:extLst>
      <p:ext uri="{BB962C8B-B14F-4D97-AF65-F5344CB8AC3E}">
        <p14:creationId xmlns:p14="http://schemas.microsoft.com/office/powerpoint/2010/main" val="18024282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A69EF3-CA68-489B-B033-95004DFF9D59}"/>
              </a:ext>
            </a:extLst>
          </p:cNvPr>
          <p:cNvSpPr>
            <a:spLocks noGrp="1"/>
          </p:cNvSpPr>
          <p:nvPr>
            <p:ph type="title"/>
          </p:nvPr>
        </p:nvSpPr>
        <p:spPr>
          <a:xfrm>
            <a:off x="838200" y="228600"/>
            <a:ext cx="7467600" cy="1219200"/>
          </a:xfrm>
        </p:spPr>
        <p:txBody>
          <a:bodyPr>
            <a:normAutofit fontScale="90000"/>
          </a:bodyPr>
          <a:lstStyle/>
          <a:p>
            <a:r>
              <a:rPr lang="en-US" sz="3200" dirty="0" smtClean="0"/>
              <a:t>Transition </a:t>
            </a:r>
            <a:r>
              <a:rPr lang="en-US" sz="3200" dirty="0"/>
              <a:t>to OACD: </a:t>
            </a:r>
            <a:br>
              <a:rPr lang="en-US" sz="3200" dirty="0"/>
            </a:br>
            <a:r>
              <a:rPr lang="en-US" sz="3200" dirty="0"/>
              <a:t>GRR Instructional Framework</a:t>
            </a:r>
            <a:r>
              <a:rPr lang="en-US" dirty="0"/>
              <a:t/>
            </a:r>
            <a:br>
              <a:rPr lang="en-US" dirty="0"/>
            </a:br>
            <a:r>
              <a:rPr lang="en-US" sz="2400" i="0" dirty="0"/>
              <a:t>(Pearson and Gallagher, 1983)</a:t>
            </a:r>
          </a:p>
        </p:txBody>
      </p:sp>
      <p:pic>
        <p:nvPicPr>
          <p:cNvPr id="5" name="Content Placeholder 4">
            <a:extLst>
              <a:ext uri="{FF2B5EF4-FFF2-40B4-BE49-F238E27FC236}">
                <a16:creationId xmlns="" xmlns:a16="http://schemas.microsoft.com/office/drawing/2014/main" id="{6692EFDD-2545-457E-B89D-618FA00B34BE}"/>
              </a:ext>
            </a:extLst>
          </p:cNvPr>
          <p:cNvPicPr>
            <a:picLocks noGrp="1" noChangeAspect="1"/>
          </p:cNvPicPr>
          <p:nvPr>
            <p:ph idx="1"/>
          </p:nvPr>
        </p:nvPicPr>
        <p:blipFill>
          <a:blip r:embed="rId2"/>
          <a:stretch>
            <a:fillRect/>
          </a:stretch>
        </p:blipFill>
        <p:spPr>
          <a:xfrm>
            <a:off x="381000" y="1905001"/>
            <a:ext cx="8382000" cy="4653790"/>
          </a:xfrm>
          <a:prstGeom prst="rect">
            <a:avLst/>
          </a:prstGeom>
        </p:spPr>
      </p:pic>
      <p:sp>
        <p:nvSpPr>
          <p:cNvPr id="4" name="Slide Number Placeholder 3">
            <a:extLst>
              <a:ext uri="{FF2B5EF4-FFF2-40B4-BE49-F238E27FC236}">
                <a16:creationId xmlns="" xmlns:a16="http://schemas.microsoft.com/office/drawing/2014/main" id="{78376BA2-5331-41AA-9248-679629B33F83}"/>
              </a:ext>
            </a:extLst>
          </p:cNvPr>
          <p:cNvSpPr>
            <a:spLocks noGrp="1"/>
          </p:cNvSpPr>
          <p:nvPr>
            <p:ph type="sldNum" sz="quarter" idx="12"/>
          </p:nvPr>
        </p:nvSpPr>
        <p:spPr/>
        <p:txBody>
          <a:bodyPr/>
          <a:lstStyle/>
          <a:p>
            <a:pPr>
              <a:defRPr/>
            </a:pPr>
            <a:fld id="{521E02DB-56D9-4EBD-8913-36D1747CA565}" type="slidenum">
              <a:rPr lang="en-US" altLang="en-US" smtClean="0"/>
              <a:pPr>
                <a:defRPr/>
              </a:pPr>
              <a:t>57</a:t>
            </a:fld>
            <a:endParaRPr lang="en-US" altLang="en-US"/>
          </a:p>
        </p:txBody>
      </p:sp>
    </p:spTree>
    <p:extLst>
      <p:ext uri="{BB962C8B-B14F-4D97-AF65-F5344CB8AC3E}">
        <p14:creationId xmlns:p14="http://schemas.microsoft.com/office/powerpoint/2010/main" val="2552983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D83EBE-C74B-4C8A-AF0D-EAC2075B37CA}"/>
              </a:ext>
            </a:extLst>
          </p:cNvPr>
          <p:cNvSpPr>
            <a:spLocks noGrp="1"/>
          </p:cNvSpPr>
          <p:nvPr>
            <p:ph type="title"/>
          </p:nvPr>
        </p:nvSpPr>
        <p:spPr/>
        <p:txBody>
          <a:bodyPr/>
          <a:lstStyle/>
          <a:p>
            <a:r>
              <a:rPr lang="en-US" sz="3600" dirty="0">
                <a:solidFill>
                  <a:prstClr val="black"/>
                </a:solidFill>
              </a:rPr>
              <a:t>Introducing Elements of OACD </a:t>
            </a:r>
            <a:br>
              <a:rPr lang="en-US" sz="3600" dirty="0">
                <a:solidFill>
                  <a:prstClr val="black"/>
                </a:solidFill>
              </a:rPr>
            </a:br>
            <a:r>
              <a:rPr lang="en-US" sz="3600" dirty="0">
                <a:solidFill>
                  <a:prstClr val="black"/>
                </a:solidFill>
              </a:rPr>
              <a:t>from Day One</a:t>
            </a:r>
            <a:endParaRPr lang="en-US" sz="3600" dirty="0"/>
          </a:p>
        </p:txBody>
      </p:sp>
      <p:sp>
        <p:nvSpPr>
          <p:cNvPr id="3" name="Content Placeholder 2">
            <a:extLst>
              <a:ext uri="{FF2B5EF4-FFF2-40B4-BE49-F238E27FC236}">
                <a16:creationId xmlns="" xmlns:a16="http://schemas.microsoft.com/office/drawing/2014/main" id="{1D294BEA-E4A4-47B2-93B4-35ABF2D84D5E}"/>
              </a:ext>
            </a:extLst>
          </p:cNvPr>
          <p:cNvSpPr>
            <a:spLocks noGrp="1"/>
          </p:cNvSpPr>
          <p:nvPr>
            <p:ph idx="1"/>
          </p:nvPr>
        </p:nvSpPr>
        <p:spPr/>
        <p:txBody>
          <a:bodyPr/>
          <a:lstStyle/>
          <a:p>
            <a:r>
              <a:rPr lang="en-US" dirty="0"/>
              <a:t>Differentiate between receptive skills (listening and reading comprehension) and productive (speaking and writing).</a:t>
            </a:r>
          </a:p>
          <a:p>
            <a:endParaRPr lang="en-US" dirty="0"/>
          </a:p>
          <a:p>
            <a:r>
              <a:rPr lang="en-US" dirty="0"/>
              <a:t>Gradual acculturation to the structure of the  Russian language is easier when the exposure to authentic materials starts with reading.</a:t>
            </a:r>
          </a:p>
          <a:p>
            <a:endParaRPr lang="en-US" dirty="0"/>
          </a:p>
        </p:txBody>
      </p:sp>
      <p:sp>
        <p:nvSpPr>
          <p:cNvPr id="4" name="Slide Number Placeholder 3">
            <a:extLst>
              <a:ext uri="{FF2B5EF4-FFF2-40B4-BE49-F238E27FC236}">
                <a16:creationId xmlns="" xmlns:a16="http://schemas.microsoft.com/office/drawing/2014/main" id="{54464322-AA4A-4EFB-B76D-4A55CE2ED0C4}"/>
              </a:ext>
            </a:extLst>
          </p:cNvPr>
          <p:cNvSpPr>
            <a:spLocks noGrp="1"/>
          </p:cNvSpPr>
          <p:nvPr>
            <p:ph type="sldNum" sz="quarter" idx="12"/>
          </p:nvPr>
        </p:nvSpPr>
        <p:spPr/>
        <p:txBody>
          <a:bodyPr/>
          <a:lstStyle/>
          <a:p>
            <a:pPr>
              <a:defRPr/>
            </a:pPr>
            <a:fld id="{521E02DB-56D9-4EBD-8913-36D1747CA565}" type="slidenum">
              <a:rPr lang="en-US" altLang="en-US" smtClean="0"/>
              <a:pPr>
                <a:defRPr/>
              </a:pPr>
              <a:t>58</a:t>
            </a:fld>
            <a:endParaRPr lang="en-US" altLang="en-US"/>
          </a:p>
        </p:txBody>
      </p:sp>
    </p:spTree>
    <p:extLst>
      <p:ext uri="{BB962C8B-B14F-4D97-AF65-F5344CB8AC3E}">
        <p14:creationId xmlns:p14="http://schemas.microsoft.com/office/powerpoint/2010/main" val="10905419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92734"/>
            <a:ext cx="6705600" cy="984885"/>
          </a:xfrm>
        </p:spPr>
        <p:txBody>
          <a:bodyPr/>
          <a:lstStyle/>
          <a:p>
            <a:r>
              <a:rPr lang="en-US" sz="3200" dirty="0"/>
              <a:t>Examples of OACD: Level 0+</a:t>
            </a:r>
            <a:br>
              <a:rPr lang="en-US" sz="3200" dirty="0"/>
            </a:br>
            <a:r>
              <a:rPr lang="en-US" sz="3200" dirty="0"/>
              <a:t>Day One of the Russian Course</a:t>
            </a:r>
          </a:p>
        </p:txBody>
      </p:sp>
      <p:sp>
        <p:nvSpPr>
          <p:cNvPr id="3" name="Text Placeholder 2"/>
          <p:cNvSpPr>
            <a:spLocks noGrp="1"/>
          </p:cNvSpPr>
          <p:nvPr>
            <p:ph type="body" idx="1"/>
          </p:nvPr>
        </p:nvSpPr>
        <p:spPr>
          <a:xfrm>
            <a:off x="457200" y="1621663"/>
            <a:ext cx="8458200" cy="5293757"/>
          </a:xfrm>
        </p:spPr>
        <p:txBody>
          <a:bodyPr/>
          <a:lstStyle/>
          <a:p>
            <a:r>
              <a:rPr lang="en-US" sz="2800" dirty="0"/>
              <a:t>Introduce the Russian alphabet in less than one hour using cognates (Leaver’s Model, 1984).</a:t>
            </a:r>
          </a:p>
          <a:p>
            <a:endParaRPr lang="en-US" sz="1200" dirty="0"/>
          </a:p>
          <a:p>
            <a:r>
              <a:rPr lang="en-US" sz="2800" dirty="0"/>
              <a:t>The author conducted this lesson during the pre-readiness courses (SLS101).</a:t>
            </a:r>
          </a:p>
          <a:p>
            <a:endParaRPr lang="en-US" sz="1400" dirty="0"/>
          </a:p>
          <a:p>
            <a:r>
              <a:rPr lang="en-US" sz="2800" dirty="0"/>
              <a:t> A booklet of 200 cognates was developed in 2014. It is covered in two hrs. </a:t>
            </a:r>
          </a:p>
          <a:p>
            <a:endParaRPr lang="en-US" sz="1200" dirty="0"/>
          </a:p>
          <a:p>
            <a:r>
              <a:rPr lang="en-US" sz="2800" dirty="0"/>
              <a:t>Based on strategy instruction of cognate recognition using comparative linguistic analysis (e.g. RU and Engl. suffixes).</a:t>
            </a:r>
          </a:p>
          <a:p>
            <a:endParaRPr lang="en-US" dirty="0"/>
          </a:p>
        </p:txBody>
      </p:sp>
    </p:spTree>
    <p:extLst>
      <p:ext uri="{BB962C8B-B14F-4D97-AF65-F5344CB8AC3E}">
        <p14:creationId xmlns:p14="http://schemas.microsoft.com/office/powerpoint/2010/main" val="34224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7DE4B1-5BCD-4189-B9CE-C992C020A275}"/>
              </a:ext>
            </a:extLst>
          </p:cNvPr>
          <p:cNvSpPr>
            <a:spLocks noGrp="1"/>
          </p:cNvSpPr>
          <p:nvPr>
            <p:ph type="title"/>
          </p:nvPr>
        </p:nvSpPr>
        <p:spPr/>
        <p:txBody>
          <a:bodyPr/>
          <a:lstStyle/>
          <a:p>
            <a:r>
              <a:rPr lang="en-US" dirty="0"/>
              <a:t>Shifting paradigms</a:t>
            </a:r>
          </a:p>
        </p:txBody>
      </p:sp>
      <p:graphicFrame>
        <p:nvGraphicFramePr>
          <p:cNvPr id="4" name="Table 4">
            <a:extLst>
              <a:ext uri="{FF2B5EF4-FFF2-40B4-BE49-F238E27FC236}">
                <a16:creationId xmlns:a16="http://schemas.microsoft.com/office/drawing/2014/main" xmlns="" id="{56EE266F-402E-4D4B-BFA1-5FADBE5719C5}"/>
              </a:ext>
            </a:extLst>
          </p:cNvPr>
          <p:cNvGraphicFramePr>
            <a:graphicFrameLocks noGrp="1"/>
          </p:cNvGraphicFramePr>
          <p:nvPr>
            <p:ph idx="1"/>
            <p:extLst>
              <p:ext uri="{D42A27DB-BD31-4B8C-83A1-F6EECF244321}">
                <p14:modId xmlns:p14="http://schemas.microsoft.com/office/powerpoint/2010/main" val="2016845822"/>
              </p:ext>
            </p:extLst>
          </p:nvPr>
        </p:nvGraphicFramePr>
        <p:xfrm>
          <a:off x="1447800" y="1330226"/>
          <a:ext cx="7467599" cy="4770120"/>
        </p:xfrm>
        <a:graphic>
          <a:graphicData uri="http://schemas.openxmlformats.org/drawingml/2006/table">
            <a:tbl>
              <a:tblPr firstRow="1" bandRow="1">
                <a:tableStyleId>{5C22544A-7EE6-4342-B048-85BDC9FD1C3A}</a:tableStyleId>
              </a:tblPr>
              <a:tblGrid>
                <a:gridCol w="1456886">
                  <a:extLst>
                    <a:ext uri="{9D8B030D-6E8A-4147-A177-3AD203B41FA5}">
                      <a16:colId xmlns:a16="http://schemas.microsoft.com/office/drawing/2014/main" xmlns="" val="4018921142"/>
                    </a:ext>
                  </a:extLst>
                </a:gridCol>
                <a:gridCol w="1725931">
                  <a:extLst>
                    <a:ext uri="{9D8B030D-6E8A-4147-A177-3AD203B41FA5}">
                      <a16:colId xmlns:a16="http://schemas.microsoft.com/office/drawing/2014/main" xmlns="" val="1062416874"/>
                    </a:ext>
                  </a:extLst>
                </a:gridCol>
                <a:gridCol w="2161301">
                  <a:extLst>
                    <a:ext uri="{9D8B030D-6E8A-4147-A177-3AD203B41FA5}">
                      <a16:colId xmlns:a16="http://schemas.microsoft.com/office/drawing/2014/main" xmlns="" val="1270668447"/>
                    </a:ext>
                  </a:extLst>
                </a:gridCol>
                <a:gridCol w="2123481">
                  <a:extLst>
                    <a:ext uri="{9D8B030D-6E8A-4147-A177-3AD203B41FA5}">
                      <a16:colId xmlns:a16="http://schemas.microsoft.com/office/drawing/2014/main" xmlns="" val="1656727334"/>
                    </a:ext>
                  </a:extLst>
                </a:gridCol>
              </a:tblGrid>
              <a:tr h="370840">
                <a:tc>
                  <a:txBody>
                    <a:bodyPr/>
                    <a:lstStyle/>
                    <a:p>
                      <a:endParaRPr lang="en-US" dirty="0"/>
                    </a:p>
                  </a:txBody>
                  <a:tcPr marL="68580" marR="68580"/>
                </a:tc>
                <a:tc>
                  <a:txBody>
                    <a:bodyPr/>
                    <a:lstStyle/>
                    <a:p>
                      <a:pPr algn="ctr"/>
                      <a:r>
                        <a:rPr lang="en-US" dirty="0"/>
                        <a:t>Transmission</a:t>
                      </a:r>
                    </a:p>
                  </a:txBody>
                  <a:tcPr marL="68580" marR="68580"/>
                </a:tc>
                <a:tc>
                  <a:txBody>
                    <a:bodyPr/>
                    <a:lstStyle/>
                    <a:p>
                      <a:r>
                        <a:rPr lang="en-US" dirty="0"/>
                        <a:t>Transaction</a:t>
                      </a:r>
                    </a:p>
                  </a:txBody>
                  <a:tcPr marL="68580" marR="68580"/>
                </a:tc>
                <a:tc>
                  <a:txBody>
                    <a:bodyPr/>
                    <a:lstStyle/>
                    <a:p>
                      <a:r>
                        <a:rPr lang="en-US" dirty="0"/>
                        <a:t>Transformation</a:t>
                      </a:r>
                    </a:p>
                  </a:txBody>
                  <a:tcPr marL="68580" marR="68580"/>
                </a:tc>
                <a:extLst>
                  <a:ext uri="{0D108BD9-81ED-4DB2-BD59-A6C34878D82A}">
                    <a16:rowId xmlns:a16="http://schemas.microsoft.com/office/drawing/2014/main" xmlns="" val="237314311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t>Theory</a:t>
                      </a:r>
                    </a:p>
                  </a:txBody>
                  <a:tcPr marL="68580" marR="68580"/>
                </a:tc>
                <a:tc>
                  <a:txBody>
                    <a:bodyPr/>
                    <a:lstStyle/>
                    <a:p>
                      <a:r>
                        <a:rPr lang="en-US" sz="1800" dirty="0"/>
                        <a:t>Mastery Learning</a:t>
                      </a:r>
                    </a:p>
                    <a:p>
                      <a:r>
                        <a:rPr lang="en-US" sz="1800" dirty="0"/>
                        <a:t>(Bloom)</a:t>
                      </a:r>
                    </a:p>
                  </a:txBody>
                  <a:tcPr marL="68580" marR="68580"/>
                </a:tc>
                <a:tc>
                  <a:txBody>
                    <a:bodyPr/>
                    <a:lstStyle/>
                    <a:p>
                      <a:r>
                        <a:rPr lang="en-US" sz="1800" dirty="0"/>
                        <a:t>Experiential Learning</a:t>
                      </a:r>
                    </a:p>
                    <a:p>
                      <a:r>
                        <a:rPr lang="en-US" sz="1800" dirty="0"/>
                        <a:t>(Dewey,</a:t>
                      </a:r>
                      <a:r>
                        <a:rPr lang="en-US" sz="1800" baseline="0" dirty="0"/>
                        <a:t> Freire)</a:t>
                      </a:r>
                      <a:endParaRPr lang="en-US" sz="1800" dirty="0"/>
                    </a:p>
                  </a:txBody>
                  <a:tcPr marL="68580" marR="68580"/>
                </a:tc>
                <a:tc>
                  <a:txBody>
                    <a:bodyPr/>
                    <a:lstStyle/>
                    <a:p>
                      <a:r>
                        <a:rPr lang="en-US" sz="1800" dirty="0"/>
                        <a:t>Humanistic Learning</a:t>
                      </a:r>
                    </a:p>
                    <a:p>
                      <a:r>
                        <a:rPr lang="en-US" sz="1800" dirty="0"/>
                        <a:t>(Rogers, Maslow)</a:t>
                      </a:r>
                    </a:p>
                  </a:txBody>
                  <a:tcPr marL="68580" marR="68580"/>
                </a:tc>
                <a:extLst>
                  <a:ext uri="{0D108BD9-81ED-4DB2-BD59-A6C34878D82A}">
                    <a16:rowId xmlns:a16="http://schemas.microsoft.com/office/drawing/2014/main" xmlns="" val="1355742414"/>
                  </a:ext>
                </a:extLst>
              </a:tr>
              <a:tr h="370840">
                <a:tc>
                  <a:txBody>
                    <a:bodyPr/>
                    <a:lstStyle/>
                    <a:p>
                      <a:r>
                        <a:rPr lang="en-US" dirty="0"/>
                        <a:t>Classwork</a:t>
                      </a:r>
                    </a:p>
                  </a:txBody>
                  <a:tcPr marL="68580" marR="6858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Exercises Memorization</a:t>
                      </a:r>
                    </a:p>
                  </a:txBody>
                  <a:tcPr marL="68580" marR="68580"/>
                </a:tc>
                <a:tc>
                  <a:txBody>
                    <a:bodyPr/>
                    <a:lstStyle/>
                    <a:p>
                      <a:r>
                        <a:rPr lang="en-US" dirty="0"/>
                        <a:t>Tasks</a:t>
                      </a:r>
                    </a:p>
                  </a:txBody>
                  <a:tcPr marL="68580" marR="68580"/>
                </a:tc>
                <a:tc>
                  <a:txBody>
                    <a:bodyPr/>
                    <a:lstStyle/>
                    <a:p>
                      <a:r>
                        <a:rPr lang="en-US" dirty="0"/>
                        <a:t>Self-directed study</a:t>
                      </a:r>
                    </a:p>
                    <a:p>
                      <a:r>
                        <a:rPr lang="en-US" dirty="0"/>
                        <a:t>Individualized learning</a:t>
                      </a:r>
                    </a:p>
                  </a:txBody>
                  <a:tcPr marL="68580" marR="68580"/>
                </a:tc>
                <a:extLst>
                  <a:ext uri="{0D108BD9-81ED-4DB2-BD59-A6C34878D82A}">
                    <a16:rowId xmlns:a16="http://schemas.microsoft.com/office/drawing/2014/main" xmlns="" val="331036367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Homework</a:t>
                      </a:r>
                    </a:p>
                  </a:txBody>
                  <a:tcPr marL="68580" marR="6858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Written work</a:t>
                      </a:r>
                    </a:p>
                  </a:txBody>
                  <a:tcPr marL="68580" marR="68580"/>
                </a:tc>
                <a:tc>
                  <a:txBody>
                    <a:bodyPr/>
                    <a:lstStyle/>
                    <a:p>
                      <a:r>
                        <a:rPr lang="en-US" dirty="0"/>
                        <a:t>Projects</a:t>
                      </a:r>
                    </a:p>
                  </a:txBody>
                  <a:tcPr marL="68580" marR="68580"/>
                </a:tc>
                <a:tc>
                  <a:txBody>
                    <a:bodyPr/>
                    <a:lstStyle/>
                    <a:p>
                      <a:r>
                        <a:rPr lang="en-US" dirty="0"/>
                        <a:t>Research</a:t>
                      </a:r>
                    </a:p>
                  </a:txBody>
                  <a:tcPr marL="68580" marR="68580"/>
                </a:tc>
                <a:extLst>
                  <a:ext uri="{0D108BD9-81ED-4DB2-BD59-A6C34878D82A}">
                    <a16:rowId xmlns:a16="http://schemas.microsoft.com/office/drawing/2014/main" xmlns="" val="909343537"/>
                  </a:ext>
                </a:extLst>
              </a:tr>
              <a:tr h="370840">
                <a:tc>
                  <a:txBody>
                    <a:bodyPr/>
                    <a:lstStyle/>
                    <a:p>
                      <a:r>
                        <a:rPr lang="en-US" dirty="0"/>
                        <a:t>Teacher</a:t>
                      </a:r>
                    </a:p>
                  </a:txBody>
                  <a:tcPr marL="68580" marR="68580"/>
                </a:tc>
                <a:tc>
                  <a:txBody>
                    <a:bodyPr/>
                    <a:lstStyle/>
                    <a:p>
                      <a:r>
                        <a:rPr lang="en-US" dirty="0"/>
                        <a:t>Knower</a:t>
                      </a:r>
                    </a:p>
                  </a:txBody>
                  <a:tcPr marL="68580" marR="68580"/>
                </a:tc>
                <a:tc>
                  <a:txBody>
                    <a:bodyPr/>
                    <a:lstStyle/>
                    <a:p>
                      <a:r>
                        <a:rPr lang="en-US" dirty="0"/>
                        <a:t>Facilitator</a:t>
                      </a:r>
                    </a:p>
                  </a:txBody>
                  <a:tcPr marL="68580" marR="68580"/>
                </a:tc>
                <a:tc>
                  <a:txBody>
                    <a:bodyPr/>
                    <a:lstStyle/>
                    <a:p>
                      <a:r>
                        <a:rPr lang="en-US" dirty="0"/>
                        <a:t>Advisor</a:t>
                      </a:r>
                    </a:p>
                  </a:txBody>
                  <a:tcPr marL="68580" marR="68580"/>
                </a:tc>
                <a:extLst>
                  <a:ext uri="{0D108BD9-81ED-4DB2-BD59-A6C34878D82A}">
                    <a16:rowId xmlns:a16="http://schemas.microsoft.com/office/drawing/2014/main" xmlns="" val="37360395"/>
                  </a:ext>
                </a:extLst>
              </a:tr>
              <a:tr h="370840">
                <a:tc>
                  <a:txBody>
                    <a:bodyPr/>
                    <a:lstStyle/>
                    <a:p>
                      <a:r>
                        <a:rPr lang="en-US" dirty="0"/>
                        <a:t>Tests</a:t>
                      </a:r>
                    </a:p>
                  </a:txBody>
                  <a:tcPr marL="68580" marR="68580"/>
                </a:tc>
                <a:tc>
                  <a:txBody>
                    <a:bodyPr/>
                    <a:lstStyle/>
                    <a:p>
                      <a:r>
                        <a:rPr lang="en-US" dirty="0"/>
                        <a:t>Achievement</a:t>
                      </a:r>
                    </a:p>
                  </a:txBody>
                  <a:tcPr marL="68580" marR="68580"/>
                </a:tc>
                <a:tc>
                  <a:txBody>
                    <a:bodyPr/>
                    <a:lstStyle/>
                    <a:p>
                      <a:r>
                        <a:rPr lang="en-US" dirty="0"/>
                        <a:t>Proficiency</a:t>
                      </a:r>
                    </a:p>
                  </a:txBody>
                  <a:tcPr marL="68580" marR="68580"/>
                </a:tc>
                <a:tc>
                  <a:txBody>
                    <a:bodyPr/>
                    <a:lstStyle/>
                    <a:p>
                      <a:r>
                        <a:rPr lang="en-US" dirty="0"/>
                        <a:t>Formative</a:t>
                      </a:r>
                      <a:r>
                        <a:rPr lang="en-US" dirty="0" smtClean="0"/>
                        <a:t>/</a:t>
                      </a:r>
                    </a:p>
                    <a:p>
                      <a:r>
                        <a:rPr lang="en-US" dirty="0" smtClean="0"/>
                        <a:t>Diagnostic</a:t>
                      </a:r>
                      <a:endParaRPr lang="en-US" dirty="0"/>
                    </a:p>
                  </a:txBody>
                  <a:tcPr marL="68580" marR="68580"/>
                </a:tc>
                <a:extLst>
                  <a:ext uri="{0D108BD9-81ED-4DB2-BD59-A6C34878D82A}">
                    <a16:rowId xmlns:a16="http://schemas.microsoft.com/office/drawing/2014/main" xmlns="" val="1662466454"/>
                  </a:ext>
                </a:extLst>
              </a:tr>
              <a:tr h="370840">
                <a:tc>
                  <a:txBody>
                    <a:bodyPr/>
                    <a:lstStyle/>
                    <a:p>
                      <a:r>
                        <a:rPr lang="en-US" dirty="0"/>
                        <a:t>Syllabus</a:t>
                      </a:r>
                    </a:p>
                  </a:txBody>
                  <a:tcPr marL="68580" marR="68580"/>
                </a:tc>
                <a:tc>
                  <a:txBody>
                    <a:bodyPr/>
                    <a:lstStyle/>
                    <a:p>
                      <a:r>
                        <a:rPr lang="en-US" dirty="0"/>
                        <a:t>Form-based</a:t>
                      </a:r>
                      <a:br>
                        <a:rPr lang="en-US" dirty="0"/>
                      </a:br>
                      <a:r>
                        <a:rPr lang="en-US" dirty="0"/>
                        <a:t>Theme-based</a:t>
                      </a:r>
                    </a:p>
                  </a:txBody>
                  <a:tcPr marL="68580" marR="68580"/>
                </a:tc>
                <a:tc>
                  <a:txBody>
                    <a:bodyPr/>
                    <a:lstStyle/>
                    <a:p>
                      <a:r>
                        <a:rPr lang="en-US" dirty="0"/>
                        <a:t>Task-based</a:t>
                      </a:r>
                    </a:p>
                    <a:p>
                      <a:r>
                        <a:rPr lang="en-US" dirty="0"/>
                        <a:t>Content-based</a:t>
                      </a:r>
                    </a:p>
                  </a:txBody>
                  <a:tcPr marL="68580" marR="68580"/>
                </a:tc>
                <a:tc>
                  <a:txBody>
                    <a:bodyPr/>
                    <a:lstStyle/>
                    <a:p>
                      <a:r>
                        <a:rPr lang="en-US" dirty="0"/>
                        <a:t>Contracts</a:t>
                      </a:r>
                    </a:p>
                    <a:p>
                      <a:r>
                        <a:rPr lang="en-US" dirty="0"/>
                        <a:t>Open architecture</a:t>
                      </a:r>
                    </a:p>
                  </a:txBody>
                  <a:tcPr marL="68580" marR="68580"/>
                </a:tc>
                <a:extLst>
                  <a:ext uri="{0D108BD9-81ED-4DB2-BD59-A6C34878D82A}">
                    <a16:rowId xmlns:a16="http://schemas.microsoft.com/office/drawing/2014/main" xmlns="" val="96069770"/>
                  </a:ext>
                </a:extLst>
              </a:tr>
            </a:tbl>
          </a:graphicData>
        </a:graphic>
      </p:graphicFrame>
      <p:sp>
        <p:nvSpPr>
          <p:cNvPr id="6" name="TextBox 5">
            <a:extLst>
              <a:ext uri="{FF2B5EF4-FFF2-40B4-BE49-F238E27FC236}">
                <a16:creationId xmlns:a16="http://schemas.microsoft.com/office/drawing/2014/main" xmlns="" id="{CBCDC047-1F0B-46A2-9EFC-E9559CA1ADE9}"/>
              </a:ext>
            </a:extLst>
          </p:cNvPr>
          <p:cNvSpPr txBox="1"/>
          <p:nvPr/>
        </p:nvSpPr>
        <p:spPr>
          <a:xfrm>
            <a:off x="2057400" y="6214646"/>
            <a:ext cx="6482865" cy="338554"/>
          </a:xfrm>
          <a:prstGeom prst="rect">
            <a:avLst/>
          </a:prstGeom>
          <a:noFill/>
        </p:spPr>
        <p:txBody>
          <a:bodyPr wrap="none" rtlCol="0">
            <a:spAutoFit/>
          </a:bodyPr>
          <a:lstStyle/>
          <a:p>
            <a:pPr defTabSz="457200" eaLnBrk="1" fontAlgn="auto" hangingPunct="1">
              <a:spcBef>
                <a:spcPts val="0"/>
              </a:spcBef>
              <a:spcAft>
                <a:spcPts val="0"/>
              </a:spcAft>
            </a:pPr>
            <a:r>
              <a:rPr lang="en-US" sz="1600" i="1" dirty="0">
                <a:solidFill>
                  <a:prstClr val="black"/>
                </a:solidFill>
                <a:latin typeface="Century Gothic" panose="020B0502020202020204"/>
                <a:ea typeface="+mn-ea"/>
              </a:rPr>
              <a:t>adapted from Miller &amp; Seller, 1985 and Leaver &amp; Granoien, 2000</a:t>
            </a:r>
          </a:p>
        </p:txBody>
      </p:sp>
    </p:spTree>
    <p:extLst>
      <p:ext uri="{BB962C8B-B14F-4D97-AF65-F5344CB8AC3E}">
        <p14:creationId xmlns:p14="http://schemas.microsoft.com/office/powerpoint/2010/main" val="222461817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2735"/>
            <a:ext cx="7543800" cy="984885"/>
          </a:xfrm>
        </p:spPr>
        <p:txBody>
          <a:bodyPr/>
          <a:lstStyle/>
          <a:p>
            <a:pPr algn="ctr"/>
            <a:r>
              <a:rPr lang="en-US" sz="3200" dirty="0"/>
              <a:t>Examples from the Book of Cognates </a:t>
            </a:r>
            <a:br>
              <a:rPr lang="en-US" sz="3200" dirty="0"/>
            </a:br>
            <a:r>
              <a:rPr lang="en-US" sz="3200" dirty="0"/>
              <a:t>Contrastive Analysis of Suffixes</a:t>
            </a:r>
          </a:p>
        </p:txBody>
      </p:sp>
      <p:sp>
        <p:nvSpPr>
          <p:cNvPr id="3" name="Text Placeholder 2"/>
          <p:cNvSpPr>
            <a:spLocks noGrp="1"/>
          </p:cNvSpPr>
          <p:nvPr>
            <p:ph type="body" idx="1"/>
          </p:nvPr>
        </p:nvSpPr>
        <p:spPr>
          <a:xfrm>
            <a:off x="652780" y="1621663"/>
            <a:ext cx="7838439" cy="4855337"/>
          </a:xfrm>
        </p:spPr>
        <p:txBody>
          <a:bodyPr/>
          <a:lstStyle/>
          <a:p>
            <a:pPr marL="0" indent="0">
              <a:buNone/>
            </a:pPr>
            <a:r>
              <a:rPr lang="ru-RU" dirty="0"/>
              <a:t>Час 2. Вокабулярий (чтение и слушание)</a:t>
            </a:r>
          </a:p>
          <a:p>
            <a:pPr marL="0" indent="0">
              <a:buNone/>
            </a:pPr>
            <a:r>
              <a:rPr lang="ru-RU" dirty="0"/>
              <a:t>Прочитайте и поймите (Read and understand)</a:t>
            </a:r>
            <a:endParaRPr lang="en-US" dirty="0"/>
          </a:p>
          <a:p>
            <a:endParaRPr lang="ru-RU" sz="1800" dirty="0"/>
          </a:p>
          <a:p>
            <a:pPr marL="0" indent="0">
              <a:buNone/>
            </a:pPr>
            <a:r>
              <a:rPr lang="ru-RU" dirty="0"/>
              <a:t>Серия 1A (Series 1A)</a:t>
            </a:r>
          </a:p>
          <a:p>
            <a:pPr marL="0" indent="0">
              <a:buNone/>
            </a:pPr>
            <a:r>
              <a:rPr lang="ru-RU" dirty="0"/>
              <a:t>Структурные параллели: -ор, -ер, -ёр = </a:t>
            </a:r>
            <a:endParaRPr lang="en-US" dirty="0"/>
          </a:p>
          <a:p>
            <a:pPr marL="0" indent="0">
              <a:buNone/>
            </a:pPr>
            <a:r>
              <a:rPr lang="en-US" dirty="0"/>
              <a:t>(</a:t>
            </a:r>
            <a:r>
              <a:rPr lang="ru-RU" dirty="0"/>
              <a:t>-or, -er)</a:t>
            </a:r>
            <a:endParaRPr lang="en-US" dirty="0"/>
          </a:p>
          <a:p>
            <a:endParaRPr lang="en-US" dirty="0"/>
          </a:p>
          <a:p>
            <a:endParaRPr lang="ru-RU" dirty="0"/>
          </a:p>
        </p:txBody>
      </p:sp>
    </p:spTree>
    <p:extLst>
      <p:ext uri="{BB962C8B-B14F-4D97-AF65-F5344CB8AC3E}">
        <p14:creationId xmlns:p14="http://schemas.microsoft.com/office/powerpoint/2010/main" val="3589220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643" y="304800"/>
            <a:ext cx="7848600" cy="861774"/>
          </a:xfrm>
        </p:spPr>
        <p:txBody>
          <a:bodyPr/>
          <a:lstStyle/>
          <a:p>
            <a:pPr algn="l"/>
            <a:r>
              <a:rPr lang="en-US" sz="3200" dirty="0"/>
              <a:t>Examples from the Booklet of Cognates </a:t>
            </a:r>
            <a:r>
              <a:rPr lang="en-US" sz="2400" dirty="0"/>
              <a:t>(</a:t>
            </a:r>
            <a:r>
              <a:rPr lang="en-US" sz="2400"/>
              <a:t>P.M. - Krasner</a:t>
            </a:r>
            <a:r>
              <a:rPr lang="en-US" sz="2400" dirty="0"/>
              <a:t>, 2014)</a:t>
            </a:r>
          </a:p>
        </p:txBody>
      </p:sp>
      <p:sp>
        <p:nvSpPr>
          <p:cNvPr id="3" name="Text Placeholder 2"/>
          <p:cNvSpPr>
            <a:spLocks noGrp="1"/>
          </p:cNvSpPr>
          <p:nvPr>
            <p:ph type="body" idx="1"/>
          </p:nvPr>
        </p:nvSpPr>
        <p:spPr>
          <a:xfrm>
            <a:off x="652780" y="1600200"/>
            <a:ext cx="7838439" cy="6173154"/>
          </a:xfrm>
          <a:ln>
            <a:solidFill>
              <a:schemeClr val="accent1"/>
            </a:solidFill>
          </a:ln>
        </p:spPr>
        <p:txBody>
          <a:bodyPr/>
          <a:lstStyle/>
          <a:p>
            <a:pPr marL="0" indent="0">
              <a:buNone/>
            </a:pPr>
            <a:r>
              <a:rPr lang="ru-RU" dirty="0"/>
              <a:t>Профессии и люди</a:t>
            </a:r>
            <a:r>
              <a:rPr lang="en-US" dirty="0"/>
              <a:t> [Professions and people]:</a:t>
            </a:r>
          </a:p>
          <a:p>
            <a:pPr marL="0" indent="0">
              <a:buNone/>
            </a:pPr>
            <a:r>
              <a:rPr lang="ru-RU" dirty="0"/>
              <a:t>1.	профессор</a:t>
            </a:r>
            <a:r>
              <a:rPr lang="en-US" dirty="0"/>
              <a:t>  </a:t>
            </a:r>
            <a:endParaRPr lang="ru-RU" dirty="0"/>
          </a:p>
          <a:p>
            <a:pPr marL="0" indent="0">
              <a:buNone/>
            </a:pPr>
            <a:r>
              <a:rPr lang="en-US" dirty="0"/>
              <a:t>2</a:t>
            </a:r>
            <a:r>
              <a:rPr lang="ru-RU" dirty="0"/>
              <a:t>.	инспектор</a:t>
            </a:r>
          </a:p>
          <a:p>
            <a:pPr marL="0" indent="0">
              <a:buNone/>
            </a:pPr>
            <a:r>
              <a:rPr lang="en-US" dirty="0"/>
              <a:t>4.     a</a:t>
            </a:r>
            <a:r>
              <a:rPr lang="ru-RU" dirty="0"/>
              <a:t>виатор</a:t>
            </a:r>
            <a:endParaRPr lang="en-US" dirty="0"/>
          </a:p>
          <a:p>
            <a:pPr marL="514350" indent="-514350">
              <a:buAutoNum type="arabicPeriod" startAt="5"/>
            </a:pPr>
            <a:r>
              <a:rPr lang="ru-RU" dirty="0"/>
              <a:t>	диспетчер</a:t>
            </a:r>
          </a:p>
          <a:p>
            <a:pPr marL="514350" indent="-514350">
              <a:buAutoNum type="arabicPeriod" startAt="5"/>
            </a:pPr>
            <a:r>
              <a:rPr lang="ru-RU" dirty="0"/>
              <a:t>	дизайнер</a:t>
            </a:r>
          </a:p>
          <a:p>
            <a:pPr marL="514350" indent="-514350">
              <a:buAutoNum type="arabicPeriod" startAt="5"/>
            </a:pPr>
            <a:r>
              <a:rPr lang="ru-RU" dirty="0"/>
              <a:t>	доктор</a:t>
            </a:r>
          </a:p>
          <a:p>
            <a:pPr marL="514350" indent="-514350">
              <a:buAutoNum type="arabicPeriod" startAt="5"/>
            </a:pPr>
            <a:r>
              <a:rPr lang="ru-RU" dirty="0"/>
              <a:t>	диктатор</a:t>
            </a:r>
            <a:r>
              <a:rPr lang="en-US" dirty="0"/>
              <a:t> ….</a:t>
            </a:r>
            <a:endParaRPr lang="ru-RU" dirty="0"/>
          </a:p>
          <a:p>
            <a:pPr marL="514350" indent="-514350">
              <a:buAutoNum type="arabicPeriod" startAt="5"/>
            </a:pPr>
            <a:endParaRPr lang="ru-RU" dirty="0"/>
          </a:p>
          <a:p>
            <a:endParaRPr lang="ru-RU" dirty="0"/>
          </a:p>
          <a:p>
            <a:endParaRPr lang="en-US" dirty="0"/>
          </a:p>
        </p:txBody>
      </p:sp>
    </p:spTree>
    <p:extLst>
      <p:ext uri="{BB962C8B-B14F-4D97-AF65-F5344CB8AC3E}">
        <p14:creationId xmlns:p14="http://schemas.microsoft.com/office/powerpoint/2010/main" val="35000955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4634"/>
            <a:ext cx="7391400" cy="1292662"/>
          </a:xfrm>
        </p:spPr>
        <p:txBody>
          <a:bodyPr/>
          <a:lstStyle/>
          <a:p>
            <a:pPr algn="ctr"/>
            <a:r>
              <a:rPr lang="en-US" sz="2800" dirty="0"/>
              <a:t>Elements of OACD at Level 0+:</a:t>
            </a:r>
            <a:br>
              <a:rPr lang="en-US" sz="2800" dirty="0"/>
            </a:br>
            <a:r>
              <a:rPr lang="en-US" sz="2800" dirty="0" smtClean="0"/>
              <a:t>Students </a:t>
            </a:r>
            <a:r>
              <a:rPr lang="en-US" sz="2800" dirty="0"/>
              <a:t>Select  Authentic</a:t>
            </a:r>
            <a:br>
              <a:rPr lang="en-US" sz="2800" dirty="0"/>
            </a:br>
            <a:r>
              <a:rPr lang="en-US" sz="2800" dirty="0"/>
              <a:t> Materials from Day One (cont.)</a:t>
            </a:r>
          </a:p>
        </p:txBody>
      </p:sp>
      <p:sp>
        <p:nvSpPr>
          <p:cNvPr id="3" name="Text Placeholder 2"/>
          <p:cNvSpPr>
            <a:spLocks noGrp="1"/>
          </p:cNvSpPr>
          <p:nvPr>
            <p:ph type="body" idx="1"/>
          </p:nvPr>
        </p:nvSpPr>
        <p:spPr>
          <a:xfrm>
            <a:off x="685800" y="1828800"/>
            <a:ext cx="7838439" cy="4431983"/>
          </a:xfrm>
        </p:spPr>
        <p:txBody>
          <a:bodyPr/>
          <a:lstStyle/>
          <a:p>
            <a:r>
              <a:rPr lang="en-US" dirty="0"/>
              <a:t>Students select  four-five cognates on a  particular topic from the given list, and using  them as key words, google articles on those topics.</a:t>
            </a:r>
          </a:p>
          <a:p>
            <a:endParaRPr lang="en-US" dirty="0"/>
          </a:p>
          <a:p>
            <a:r>
              <a:rPr lang="en-US" dirty="0"/>
              <a:t>Students are normally able to discern titles and main ideas of those articles.</a:t>
            </a:r>
          </a:p>
          <a:p>
            <a:endParaRPr lang="en-US" dirty="0"/>
          </a:p>
          <a:p>
            <a:r>
              <a:rPr lang="en-US" dirty="0"/>
              <a:t>Great motivational tool.</a:t>
            </a:r>
          </a:p>
        </p:txBody>
      </p:sp>
    </p:spTree>
    <p:extLst>
      <p:ext uri="{BB962C8B-B14F-4D97-AF65-F5344CB8AC3E}">
        <p14:creationId xmlns:p14="http://schemas.microsoft.com/office/powerpoint/2010/main" val="20666863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0999"/>
            <a:ext cx="7924800" cy="1904999"/>
          </a:xfrm>
        </p:spPr>
        <p:txBody>
          <a:bodyPr/>
          <a:lstStyle/>
          <a:p>
            <a:pPr algn="ctr"/>
            <a:r>
              <a:rPr lang="en-US" sz="3600" dirty="0"/>
              <a:t/>
            </a:r>
            <a:br>
              <a:rPr lang="en-US" sz="3600" dirty="0"/>
            </a:br>
            <a:r>
              <a:rPr lang="en-US" sz="3200" dirty="0"/>
              <a:t>Example 1: Student Select Authentic</a:t>
            </a:r>
            <a:br>
              <a:rPr lang="en-US" sz="3200" dirty="0"/>
            </a:br>
            <a:r>
              <a:rPr lang="en-US" sz="3200" dirty="0"/>
              <a:t> Materials from Day One </a:t>
            </a:r>
          </a:p>
        </p:txBody>
      </p:sp>
      <p:sp>
        <p:nvSpPr>
          <p:cNvPr id="3" name="Text Placeholder 2"/>
          <p:cNvSpPr>
            <a:spLocks noGrp="1"/>
          </p:cNvSpPr>
          <p:nvPr>
            <p:ph type="body" idx="1"/>
          </p:nvPr>
        </p:nvSpPr>
        <p:spPr>
          <a:xfrm>
            <a:off x="609600" y="1549400"/>
            <a:ext cx="7838439" cy="6837105"/>
          </a:xfrm>
          <a:ln>
            <a:solidFill>
              <a:srgbClr val="FF0000"/>
            </a:solidFill>
          </a:ln>
        </p:spPr>
        <p:txBody>
          <a:bodyPr/>
          <a:lstStyle/>
          <a:p>
            <a:r>
              <a:rPr lang="ru-RU" dirty="0">
                <a:solidFill>
                  <a:srgbClr val="FF0000"/>
                </a:solidFill>
              </a:rPr>
              <a:t>Cognates:</a:t>
            </a:r>
            <a:r>
              <a:rPr lang="ru-RU" dirty="0"/>
              <a:t> Кризис</a:t>
            </a:r>
            <a:r>
              <a:rPr lang="en-US" dirty="0"/>
              <a:t> (crisis)</a:t>
            </a:r>
            <a:r>
              <a:rPr lang="ru-RU" dirty="0"/>
              <a:t>, экономика</a:t>
            </a:r>
            <a:r>
              <a:rPr lang="en-US" dirty="0"/>
              <a:t> (economics)</a:t>
            </a:r>
            <a:r>
              <a:rPr lang="ru-RU" dirty="0"/>
              <a:t>, программа</a:t>
            </a:r>
            <a:r>
              <a:rPr lang="en-US" dirty="0"/>
              <a:t> (program)</a:t>
            </a:r>
            <a:r>
              <a:rPr lang="ru-RU" dirty="0"/>
              <a:t>, процесс</a:t>
            </a:r>
            <a:r>
              <a:rPr lang="en-US" dirty="0"/>
              <a:t> (process)</a:t>
            </a:r>
            <a:r>
              <a:rPr lang="ru-RU" dirty="0"/>
              <a:t>, инфляция</a:t>
            </a:r>
            <a:r>
              <a:rPr lang="en-US" dirty="0"/>
              <a:t> (inflation)</a:t>
            </a:r>
          </a:p>
          <a:p>
            <a:r>
              <a:rPr lang="en-US" dirty="0">
                <a:solidFill>
                  <a:srgbClr val="FF0000"/>
                </a:solidFill>
              </a:rPr>
              <a:t>Current </a:t>
            </a:r>
            <a:r>
              <a:rPr lang="ru-RU" dirty="0">
                <a:solidFill>
                  <a:srgbClr val="FF0000"/>
                </a:solidFill>
              </a:rPr>
              <a:t>Internet subtitles:</a:t>
            </a:r>
            <a:r>
              <a:rPr lang="en-US" dirty="0">
                <a:solidFill>
                  <a:srgbClr val="FF0000"/>
                </a:solidFill>
              </a:rPr>
              <a:t> </a:t>
            </a:r>
          </a:p>
          <a:p>
            <a:pPr marL="0" indent="0">
              <a:buNone/>
            </a:pPr>
            <a:r>
              <a:rPr lang="ru-RU" dirty="0"/>
              <a:t>“Тест по экономике на тему "Инфляция" 11 класс”</a:t>
            </a:r>
            <a:r>
              <a:rPr lang="en-US" dirty="0"/>
              <a:t>.</a:t>
            </a:r>
            <a:endParaRPr lang="ru-RU" dirty="0"/>
          </a:p>
          <a:p>
            <a:pPr marL="0" indent="0">
              <a:buNone/>
            </a:pPr>
            <a:r>
              <a:rPr lang="en-US" dirty="0"/>
              <a:t>“</a:t>
            </a:r>
            <a:r>
              <a:rPr lang="ru-RU" dirty="0"/>
              <a:t>Кризис-20</a:t>
            </a:r>
            <a:r>
              <a:rPr lang="en-US" dirty="0"/>
              <a:t>20</a:t>
            </a:r>
            <a:r>
              <a:rPr lang="ru-RU" dirty="0"/>
              <a:t>: настанет ли он в Украине</a:t>
            </a:r>
            <a:r>
              <a:rPr lang="en-US" dirty="0"/>
              <a:t>”.</a:t>
            </a:r>
            <a:r>
              <a:rPr lang="ru-RU" dirty="0"/>
              <a:t> </a:t>
            </a:r>
            <a:endParaRPr lang="en-US" dirty="0"/>
          </a:p>
          <a:p>
            <a:pPr marL="0" indent="0">
              <a:buNone/>
            </a:pPr>
            <a:r>
              <a:rPr lang="en-US" dirty="0"/>
              <a:t>“</a:t>
            </a:r>
            <a:r>
              <a:rPr lang="ru-RU" dirty="0"/>
              <a:t>Инфляция: ее основные виды и методы регулирования</a:t>
            </a:r>
            <a:r>
              <a:rPr lang="en-US" dirty="0"/>
              <a:t>”.</a:t>
            </a:r>
            <a:endParaRPr lang="ru-RU" dirty="0"/>
          </a:p>
          <a:p>
            <a:endParaRPr lang="ru-RU" dirty="0"/>
          </a:p>
          <a:p>
            <a:endParaRPr lang="ru-RU" dirty="0"/>
          </a:p>
          <a:p>
            <a:endParaRPr lang="ru-RU" dirty="0"/>
          </a:p>
          <a:p>
            <a:endParaRPr lang="en-US" dirty="0"/>
          </a:p>
        </p:txBody>
      </p:sp>
    </p:spTree>
    <p:extLst>
      <p:ext uri="{BB962C8B-B14F-4D97-AF65-F5344CB8AC3E}">
        <p14:creationId xmlns:p14="http://schemas.microsoft.com/office/powerpoint/2010/main" val="32919153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696200" cy="984885"/>
          </a:xfrm>
        </p:spPr>
        <p:txBody>
          <a:bodyPr/>
          <a:lstStyle/>
          <a:p>
            <a:pPr algn="ctr"/>
            <a:r>
              <a:rPr lang="en-US" sz="3200" dirty="0"/>
              <a:t>Example 2: Student Select Authentic</a:t>
            </a:r>
            <a:br>
              <a:rPr lang="en-US" sz="3200" dirty="0"/>
            </a:br>
            <a:r>
              <a:rPr lang="en-US" sz="3200" dirty="0"/>
              <a:t> Materials from Day One</a:t>
            </a:r>
          </a:p>
        </p:txBody>
      </p:sp>
      <p:sp>
        <p:nvSpPr>
          <p:cNvPr id="3" name="Text Placeholder 2"/>
          <p:cNvSpPr>
            <a:spLocks noGrp="1"/>
          </p:cNvSpPr>
          <p:nvPr>
            <p:ph type="body" idx="1"/>
          </p:nvPr>
        </p:nvSpPr>
        <p:spPr>
          <a:xfrm>
            <a:off x="652780" y="1640205"/>
            <a:ext cx="7838439" cy="6894195"/>
          </a:xfrm>
        </p:spPr>
        <p:txBody>
          <a:bodyPr/>
          <a:lstStyle/>
          <a:p>
            <a:r>
              <a:rPr lang="en-US" dirty="0">
                <a:solidFill>
                  <a:srgbClr val="FF0000"/>
                </a:solidFill>
              </a:rPr>
              <a:t>Cognates:</a:t>
            </a:r>
          </a:p>
          <a:p>
            <a:r>
              <a:rPr lang="ru-RU" dirty="0"/>
              <a:t>Балет</a:t>
            </a:r>
            <a:r>
              <a:rPr lang="en-US" dirty="0"/>
              <a:t> (ballet)</a:t>
            </a:r>
            <a:r>
              <a:rPr lang="ru-RU" dirty="0"/>
              <a:t>, опера</a:t>
            </a:r>
            <a:r>
              <a:rPr lang="en-US" dirty="0"/>
              <a:t> (opera)</a:t>
            </a:r>
            <a:r>
              <a:rPr lang="ru-RU" dirty="0"/>
              <a:t>, актер</a:t>
            </a:r>
            <a:r>
              <a:rPr lang="en-US" dirty="0"/>
              <a:t> (actor)</a:t>
            </a:r>
            <a:r>
              <a:rPr lang="ru-RU" dirty="0"/>
              <a:t>, театр</a:t>
            </a:r>
            <a:r>
              <a:rPr lang="en-US" dirty="0"/>
              <a:t> (theater)</a:t>
            </a:r>
            <a:r>
              <a:rPr lang="ru-RU" dirty="0"/>
              <a:t>, Москва</a:t>
            </a:r>
            <a:r>
              <a:rPr lang="en-US" dirty="0"/>
              <a:t> (Moscow).</a:t>
            </a:r>
            <a:endParaRPr lang="ru-RU" dirty="0"/>
          </a:p>
          <a:p>
            <a:endParaRPr lang="en-US" sz="1800" dirty="0"/>
          </a:p>
          <a:p>
            <a:pPr lvl="0"/>
            <a:r>
              <a:rPr lang="en-US" dirty="0">
                <a:solidFill>
                  <a:srgbClr val="FF0000"/>
                </a:solidFill>
              </a:rPr>
              <a:t>Current Internet subtitles: </a:t>
            </a:r>
          </a:p>
          <a:p>
            <a:pPr marL="0" indent="0">
              <a:buNone/>
            </a:pPr>
            <a:r>
              <a:rPr lang="ru-RU" u="sng" dirty="0">
                <a:hlinkClick r:id="rId2"/>
              </a:rPr>
              <a:t>Большой театр – официальный сайт</a:t>
            </a:r>
            <a:endParaRPr lang="en-US" u="sng" dirty="0">
              <a:hlinkClick r:id="rId2"/>
            </a:endParaRPr>
          </a:p>
          <a:p>
            <a:endParaRPr lang="ru-RU" u="sng" dirty="0">
              <a:hlinkClick r:id="rId2"/>
            </a:endParaRPr>
          </a:p>
          <a:p>
            <a:pPr marL="0" indent="0">
              <a:buNone/>
            </a:pPr>
            <a:r>
              <a:rPr lang="en-US" u="sng" dirty="0">
                <a:hlinkClick r:id="rId2"/>
              </a:rPr>
              <a:t>Tea</a:t>
            </a:r>
            <a:r>
              <a:rPr lang="ru-RU" u="sng" dirty="0">
                <a:hlinkClick r:id="rId2"/>
              </a:rPr>
              <a:t>тр</a:t>
            </a:r>
            <a:r>
              <a:rPr lang="fr-FR" u="sng" dirty="0">
                <a:hlinkClick r:id="rId2"/>
              </a:rPr>
              <a:t> </a:t>
            </a:r>
            <a:r>
              <a:rPr lang="ru-RU" u="sng" dirty="0">
                <a:hlinkClick r:id="rId2"/>
              </a:rPr>
              <a:t>Русский Балет</a:t>
            </a:r>
          </a:p>
          <a:p>
            <a:endParaRPr lang="ru-RU" u="sng" dirty="0">
              <a:hlinkClick r:id="rId2"/>
            </a:endParaRPr>
          </a:p>
          <a:p>
            <a:r>
              <a:rPr lang="ru-RU" u="sng" dirty="0">
                <a:hlinkClick r:id="rId2"/>
              </a:rPr>
              <a:t>Афиша оперы в театрах Москвы на 2020, купить билеты на ...</a:t>
            </a:r>
            <a:endParaRPr lang="en-US" u="sng" dirty="0">
              <a:hlinkClick r:id="rId2"/>
            </a:endParaRPr>
          </a:p>
          <a:p>
            <a:endParaRPr lang="en-US" u="sng" dirty="0">
              <a:hlinkClick r:id="rId2"/>
            </a:endParaRPr>
          </a:p>
          <a:p>
            <a:endParaRPr lang="ru-RU" u="sng" dirty="0">
              <a:hlinkClick r:id="rId2"/>
            </a:endParaRPr>
          </a:p>
          <a:p>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419061"/>
            <a:ext cx="3124199" cy="141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404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81800" cy="914400"/>
          </a:xfrm>
        </p:spPr>
        <p:txBody>
          <a:bodyPr/>
          <a:lstStyle/>
          <a:p>
            <a:pPr algn="ctr"/>
            <a:r>
              <a:rPr lang="en-US" sz="4000" dirty="0"/>
              <a:t>OACD Elements at</a:t>
            </a:r>
            <a:br>
              <a:rPr lang="en-US" sz="4000" dirty="0"/>
            </a:br>
            <a:r>
              <a:rPr lang="en-US" sz="4000" dirty="0"/>
              <a:t>Levels 0+, 1, 1+</a:t>
            </a:r>
          </a:p>
        </p:txBody>
      </p:sp>
      <p:sp>
        <p:nvSpPr>
          <p:cNvPr id="3" name="Text Placeholder 2"/>
          <p:cNvSpPr>
            <a:spLocks noGrp="1"/>
          </p:cNvSpPr>
          <p:nvPr>
            <p:ph type="body" idx="1"/>
          </p:nvPr>
        </p:nvSpPr>
        <p:spPr>
          <a:xfrm>
            <a:off x="228600" y="1737241"/>
            <a:ext cx="8763000" cy="4739759"/>
          </a:xfrm>
        </p:spPr>
        <p:txBody>
          <a:bodyPr>
            <a:normAutofit lnSpcReduction="10000"/>
          </a:bodyPr>
          <a:lstStyle/>
          <a:p>
            <a:r>
              <a:rPr lang="en-US" dirty="0"/>
              <a:t>Mirror authentic materials in the textbook and expand on them by adding task-based activities when students select their own authentic materials within </a:t>
            </a:r>
            <a:r>
              <a:rPr lang="en-US" dirty="0" smtClean="0"/>
              <a:t>a realistic </a:t>
            </a:r>
            <a:r>
              <a:rPr lang="en-US" dirty="0"/>
              <a:t>scenario.</a:t>
            </a:r>
          </a:p>
          <a:p>
            <a:endParaRPr lang="en-US" dirty="0"/>
          </a:p>
          <a:p>
            <a:r>
              <a:rPr lang="en-US" dirty="0"/>
              <a:t>For instance, in the DLIFLC RU Basic course, there are authentic advertisements of apartments, cars, Help Wanted sections, etc. at levels 0+, 1 and  1+. Those texts could be expanded to OACD.</a:t>
            </a:r>
          </a:p>
        </p:txBody>
      </p:sp>
    </p:spTree>
    <p:extLst>
      <p:ext uri="{BB962C8B-B14F-4D97-AF65-F5344CB8AC3E}">
        <p14:creationId xmlns:p14="http://schemas.microsoft.com/office/powerpoint/2010/main" val="24879522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485AC4-8B6E-4635-B7E3-130E191C6697}"/>
              </a:ext>
            </a:extLst>
          </p:cNvPr>
          <p:cNvSpPr>
            <a:spLocks noGrp="1"/>
          </p:cNvSpPr>
          <p:nvPr>
            <p:ph type="title"/>
          </p:nvPr>
        </p:nvSpPr>
        <p:spPr>
          <a:xfrm>
            <a:off x="1219200" y="152401"/>
            <a:ext cx="7272019" cy="1231106"/>
          </a:xfrm>
        </p:spPr>
        <p:txBody>
          <a:bodyPr/>
          <a:lstStyle/>
          <a:p>
            <a:pPr algn="ctr"/>
            <a:r>
              <a:rPr lang="en-US" sz="4000" dirty="0"/>
              <a:t>Expanding Level 0+ Textbook Materials to OACD</a:t>
            </a:r>
          </a:p>
        </p:txBody>
      </p:sp>
      <p:sp>
        <p:nvSpPr>
          <p:cNvPr id="3" name="Text Placeholder 2">
            <a:extLst>
              <a:ext uri="{FF2B5EF4-FFF2-40B4-BE49-F238E27FC236}">
                <a16:creationId xmlns="" xmlns:a16="http://schemas.microsoft.com/office/drawing/2014/main" id="{7E9EE08B-EFBB-4BAB-97EE-E9C615EE4869}"/>
              </a:ext>
            </a:extLst>
          </p:cNvPr>
          <p:cNvSpPr>
            <a:spLocks noGrp="1"/>
          </p:cNvSpPr>
          <p:nvPr>
            <p:ph type="body" idx="1"/>
          </p:nvPr>
        </p:nvSpPr>
        <p:spPr>
          <a:xfrm>
            <a:off x="4784456" y="4191000"/>
            <a:ext cx="4130944" cy="2133599"/>
          </a:xfrm>
          <a:solidFill>
            <a:schemeClr val="tx2">
              <a:lumMod val="40000"/>
              <a:lumOff val="60000"/>
            </a:schemeClr>
          </a:solidFill>
          <a:ln>
            <a:solidFill>
              <a:schemeClr val="accent3"/>
            </a:solid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ctr"/>
            <a:r>
              <a:rPr lang="en-US" sz="2400" dirty="0">
                <a:solidFill>
                  <a:schemeClr val="tx2">
                    <a:lumMod val="50000"/>
                  </a:schemeClr>
                </a:solidFill>
                <a:latin typeface="Bahnschrift SemiBold Condensed" panose="020B0502040204020203" pitchFamily="34" charset="0"/>
              </a:rPr>
              <a:t>     </a:t>
            </a:r>
            <a:r>
              <a:rPr lang="ru-RU" sz="2400" dirty="0">
                <a:solidFill>
                  <a:schemeClr val="tx2">
                    <a:lumMod val="50000"/>
                  </a:schemeClr>
                </a:solidFill>
                <a:latin typeface="Bahnschrift SemiBold Condensed" panose="020B0502040204020203" pitchFamily="34" charset="0"/>
              </a:rPr>
              <a:t>Си́доров Андре́й Алексе́евич</a:t>
            </a:r>
          </a:p>
          <a:p>
            <a:pPr algn="ctr"/>
            <a:r>
              <a:rPr lang="en-US" sz="2400" dirty="0">
                <a:solidFill>
                  <a:schemeClr val="tx2">
                    <a:lumMod val="50000"/>
                  </a:schemeClr>
                </a:solidFill>
                <a:latin typeface="Bahnschrift SemiBold Condensed" panose="020B0502040204020203" pitchFamily="34" charset="0"/>
              </a:rPr>
              <a:t> </a:t>
            </a:r>
            <a:r>
              <a:rPr lang="ru-RU" sz="2400" dirty="0">
                <a:solidFill>
                  <a:schemeClr val="tx2">
                    <a:lumMod val="50000"/>
                  </a:schemeClr>
                </a:solidFill>
                <a:latin typeface="Bahnschrift SemiBold Condensed" panose="020B0502040204020203" pitchFamily="34" charset="0"/>
              </a:rPr>
              <a:t>Фина́нсовый консульта́нт</a:t>
            </a:r>
          </a:p>
          <a:p>
            <a:pPr marL="0" indent="0" algn="ctr">
              <a:buNone/>
            </a:pPr>
            <a:r>
              <a:rPr lang="ru-RU" sz="2400" dirty="0">
                <a:solidFill>
                  <a:schemeClr val="tx2">
                    <a:lumMod val="50000"/>
                  </a:schemeClr>
                </a:solidFill>
                <a:latin typeface="Bahnschrift SemiBold Condensed" panose="020B0502040204020203" pitchFamily="34" charset="0"/>
              </a:rPr>
              <a:t>г. </a:t>
            </a:r>
            <a:r>
              <a:rPr lang="ru-RU" sz="2400" dirty="0" err="1">
                <a:solidFill>
                  <a:schemeClr val="tx2">
                    <a:lumMod val="50000"/>
                  </a:schemeClr>
                </a:solidFill>
                <a:latin typeface="Bahnschrift SemiBold Condensed" panose="020B0502040204020203" pitchFamily="34" charset="0"/>
              </a:rPr>
              <a:t>Ирку́тск</a:t>
            </a:r>
            <a:endParaRPr lang="ru-RU" sz="2400" dirty="0">
              <a:solidFill>
                <a:schemeClr val="tx2">
                  <a:lumMod val="50000"/>
                </a:schemeClr>
              </a:solidFill>
              <a:latin typeface="Bahnschrift SemiBold Condensed" panose="020B0502040204020203" pitchFamily="34" charset="0"/>
            </a:endParaRPr>
          </a:p>
          <a:p>
            <a:pPr marL="0" indent="0" algn="ctr">
              <a:buNone/>
            </a:pPr>
            <a:r>
              <a:rPr lang="ru-RU" sz="2400" dirty="0" err="1">
                <a:solidFill>
                  <a:schemeClr val="tx2">
                    <a:lumMod val="50000"/>
                  </a:schemeClr>
                </a:solidFill>
                <a:latin typeface="Bahnschrift SemiBold Condensed" panose="020B0502040204020203" pitchFamily="34" charset="0"/>
              </a:rPr>
              <a:t>у́лица</a:t>
            </a:r>
            <a:r>
              <a:rPr lang="ru-RU" sz="2400" dirty="0">
                <a:solidFill>
                  <a:schemeClr val="tx2">
                    <a:lumMod val="50000"/>
                  </a:schemeClr>
                </a:solidFill>
                <a:latin typeface="Bahnschrift SemiBold Condensed" panose="020B0502040204020203" pitchFamily="34" charset="0"/>
              </a:rPr>
              <a:t> </a:t>
            </a:r>
            <a:r>
              <a:rPr lang="ru-RU" sz="2400" dirty="0" err="1">
                <a:solidFill>
                  <a:schemeClr val="tx2">
                    <a:lumMod val="50000"/>
                  </a:schemeClr>
                </a:solidFill>
                <a:latin typeface="Bahnschrift SemiBold Condensed" panose="020B0502040204020203" pitchFamily="34" charset="0"/>
              </a:rPr>
              <a:t>Пу́шкина</a:t>
            </a:r>
            <a:r>
              <a:rPr lang="ru-RU" sz="2400" dirty="0">
                <a:solidFill>
                  <a:schemeClr val="tx2">
                    <a:lumMod val="50000"/>
                  </a:schemeClr>
                </a:solidFill>
                <a:latin typeface="Bahnschrift SemiBold Condensed" panose="020B0502040204020203" pitchFamily="34" charset="0"/>
              </a:rPr>
              <a:t>, дом 37, </a:t>
            </a:r>
            <a:r>
              <a:rPr lang="ru-RU" sz="2400" dirty="0" err="1">
                <a:solidFill>
                  <a:schemeClr val="tx2">
                    <a:lumMod val="50000"/>
                  </a:schemeClr>
                </a:solidFill>
                <a:latin typeface="Bahnschrift SemiBold Condensed" panose="020B0502040204020203" pitchFamily="34" charset="0"/>
              </a:rPr>
              <a:t>кварти́ра</a:t>
            </a:r>
            <a:r>
              <a:rPr lang="ru-RU" sz="2400" dirty="0">
                <a:solidFill>
                  <a:schemeClr val="tx2">
                    <a:lumMod val="50000"/>
                  </a:schemeClr>
                </a:solidFill>
                <a:latin typeface="Bahnschrift SemiBold Condensed" panose="020B0502040204020203" pitchFamily="34" charset="0"/>
              </a:rPr>
              <a:t> 15</a:t>
            </a:r>
          </a:p>
          <a:p>
            <a:pPr marL="0" indent="0">
              <a:buNone/>
            </a:pPr>
            <a:endParaRPr lang="en-US" sz="2800" dirty="0"/>
          </a:p>
        </p:txBody>
      </p:sp>
      <p:sp>
        <p:nvSpPr>
          <p:cNvPr id="4" name="Rectangle 3"/>
          <p:cNvSpPr/>
          <p:nvPr/>
        </p:nvSpPr>
        <p:spPr>
          <a:xfrm>
            <a:off x="914400" y="1371600"/>
            <a:ext cx="7696200" cy="2954655"/>
          </a:xfrm>
          <a:prstGeom prst="rect">
            <a:avLst/>
          </a:prstGeom>
        </p:spPr>
        <p:txBody>
          <a:bodyPr wrap="square">
            <a:spAutoFit/>
          </a:bodyPr>
          <a:lstStyle/>
          <a:p>
            <a:endParaRPr lang="en-US" sz="2000" dirty="0">
              <a:solidFill>
                <a:prstClr val="black"/>
              </a:solidFill>
              <a:ea typeface="+mn-ea"/>
              <a:cs typeface="Arial" panose="020B0604020202020204" pitchFamily="34" charset="0"/>
            </a:endParaRPr>
          </a:p>
          <a:p>
            <a:r>
              <a:rPr lang="en-US" sz="3200" dirty="0">
                <a:solidFill>
                  <a:prstClr val="black"/>
                </a:solidFill>
                <a:ea typeface="+mn-ea"/>
                <a:cs typeface="Arial" panose="020B0604020202020204" pitchFamily="34" charset="0"/>
              </a:rPr>
              <a:t>From the DLIFLC Russian Basic course. </a:t>
            </a:r>
          </a:p>
          <a:p>
            <a:r>
              <a:rPr lang="en-US" sz="3200" dirty="0">
                <a:solidFill>
                  <a:prstClr val="black"/>
                </a:solidFill>
                <a:ea typeface="+mn-ea"/>
                <a:cs typeface="Arial" panose="020B0604020202020204" pitchFamily="34" charset="0"/>
              </a:rPr>
              <a:t>Lesson 4. Week 2 of instruction. </a:t>
            </a:r>
          </a:p>
          <a:p>
            <a:endParaRPr lang="en-US" sz="1400" dirty="0">
              <a:solidFill>
                <a:prstClr val="black"/>
              </a:solidFill>
              <a:ea typeface="+mn-ea"/>
              <a:cs typeface="Arial" panose="020B0604020202020204" pitchFamily="34" charset="0"/>
            </a:endParaRPr>
          </a:p>
          <a:p>
            <a:r>
              <a:rPr lang="en-US" sz="3200" dirty="0">
                <a:solidFill>
                  <a:prstClr val="black"/>
                </a:solidFill>
                <a:ea typeface="+mn-ea"/>
                <a:cs typeface="Arial" panose="020B0604020202020204" pitchFamily="34" charset="0"/>
              </a:rPr>
              <a:t>VIII.	Read the business cards below and complete the following table</a:t>
            </a:r>
            <a:r>
              <a:rPr lang="ru-RU" sz="3200" dirty="0">
                <a:solidFill>
                  <a:prstClr val="black"/>
                </a:solidFill>
                <a:ea typeface="+mn-ea"/>
                <a:cs typeface="Arial" panose="020B0604020202020204" pitchFamily="34" charset="0"/>
              </a:rPr>
              <a:t> </a:t>
            </a:r>
            <a:r>
              <a:rPr lang="en-US" sz="3200" dirty="0">
                <a:solidFill>
                  <a:prstClr val="black"/>
                </a:solidFill>
                <a:ea typeface="+mn-ea"/>
                <a:cs typeface="Arial" panose="020B0604020202020204" pitchFamily="34" charset="0"/>
              </a:rPr>
              <a:t>in Russian .</a:t>
            </a:r>
          </a:p>
          <a:p>
            <a:r>
              <a:rPr lang="en-US" sz="2400" dirty="0">
                <a:solidFill>
                  <a:prstClr val="black"/>
                </a:solidFill>
                <a:ea typeface="+mn-ea"/>
                <a:cs typeface="Arial" panose="020B0604020202020204" pitchFamily="34" charset="0"/>
              </a:rPr>
              <a:t>For help </a:t>
            </a:r>
            <a:r>
              <a:rPr lang="vi-VN" sz="2400" dirty="0">
                <a:solidFill>
                  <a:prstClr val="black"/>
                </a:solidFill>
                <a:ea typeface="+mn-ea"/>
                <a:cs typeface="Arial" panose="020B0604020202020204" pitchFamily="34" charset="0"/>
              </a:rPr>
              <a:t>у́лица</a:t>
            </a:r>
            <a:r>
              <a:rPr lang="en-US" sz="2400" dirty="0">
                <a:solidFill>
                  <a:prstClr val="black"/>
                </a:solidFill>
                <a:ea typeface="+mn-ea"/>
                <a:cs typeface="Arial" panose="020B0604020202020204" pitchFamily="34" charset="0"/>
              </a:rPr>
              <a:t> -street</a:t>
            </a:r>
          </a:p>
        </p:txBody>
      </p:sp>
      <p:pic>
        <p:nvPicPr>
          <p:cNvPr id="3089"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299680"/>
            <a:ext cx="609600" cy="81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14400" y="3962400"/>
            <a:ext cx="3429000" cy="2308324"/>
          </a:xfrm>
          <a:prstGeom prst="rect">
            <a:avLst/>
          </a:prstGeom>
          <a:solidFill>
            <a:schemeClr val="bg2">
              <a:lumMod val="90000"/>
            </a:schemeClr>
          </a:solidFill>
        </p:spPr>
        <p:txBody>
          <a:bodyPr wrap="square">
            <a:spAutoFit/>
          </a:bodyPr>
          <a:lstStyle/>
          <a:p>
            <a:pPr algn="ctr"/>
            <a:r>
              <a:rPr lang="vi-VN" sz="1600" b="1" i="1" dirty="0">
                <a:solidFill>
                  <a:prstClr val="black"/>
                </a:solidFill>
                <a:ea typeface="+mn-ea"/>
                <a:cs typeface="Arial" panose="020B0604020202020204" pitchFamily="34" charset="0"/>
              </a:rPr>
              <a:t>Ковалёва Ве́ра Па́вловна</a:t>
            </a:r>
          </a:p>
          <a:p>
            <a:pPr algn="ctr"/>
            <a:r>
              <a:rPr lang="vi-VN" sz="1600" b="1" i="1" dirty="0">
                <a:solidFill>
                  <a:prstClr val="black"/>
                </a:solidFill>
                <a:ea typeface="+mn-ea"/>
                <a:cs typeface="Arial" panose="020B0604020202020204" pitchFamily="34" charset="0"/>
              </a:rPr>
              <a:t>Координа́тор медици́нского прое́кта</a:t>
            </a:r>
          </a:p>
          <a:p>
            <a:pPr algn="ctr"/>
            <a:r>
              <a:rPr lang="vi-VN" sz="1600" b="1" i="1" dirty="0">
                <a:solidFill>
                  <a:prstClr val="black"/>
                </a:solidFill>
                <a:ea typeface="+mn-ea"/>
                <a:cs typeface="Arial" panose="020B0604020202020204" pitchFamily="34" charset="0"/>
              </a:rPr>
              <a:t>Психо́лог</a:t>
            </a:r>
          </a:p>
          <a:p>
            <a:pPr algn="ctr"/>
            <a:r>
              <a:rPr lang="vi-VN" sz="1600" b="1" i="1" dirty="0">
                <a:solidFill>
                  <a:prstClr val="black"/>
                </a:solidFill>
                <a:ea typeface="+mn-ea"/>
                <a:cs typeface="Arial" panose="020B0604020202020204" pitchFamily="34" charset="0"/>
              </a:rPr>
              <a:t>Респу́блика Ингуше́тия, </a:t>
            </a:r>
            <a:endParaRPr lang="ru-RU" sz="1600" b="1" i="1" dirty="0">
              <a:solidFill>
                <a:prstClr val="black"/>
              </a:solidFill>
              <a:ea typeface="+mn-ea"/>
              <a:cs typeface="Arial" panose="020B0604020202020204" pitchFamily="34" charset="0"/>
            </a:endParaRPr>
          </a:p>
          <a:p>
            <a:pPr algn="ctr"/>
            <a:r>
              <a:rPr lang="vi-VN" sz="1600" b="1" i="1" dirty="0">
                <a:solidFill>
                  <a:prstClr val="black"/>
                </a:solidFill>
                <a:ea typeface="+mn-ea"/>
                <a:cs typeface="Arial" panose="020B0604020202020204" pitchFamily="34" charset="0"/>
              </a:rPr>
              <a:t>г. Назра́нь Тарги́м, </a:t>
            </a:r>
          </a:p>
          <a:p>
            <a:pPr algn="ctr"/>
            <a:r>
              <a:rPr lang="vi-VN" sz="1600" b="1" i="1" dirty="0">
                <a:solidFill>
                  <a:prstClr val="black"/>
                </a:solidFill>
                <a:ea typeface="+mn-ea"/>
                <a:cs typeface="Arial" panose="020B0604020202020204" pitchFamily="34" charset="0"/>
              </a:rPr>
              <a:t>у́лица На́бережная 15, кварти́ра 31</a:t>
            </a:r>
          </a:p>
          <a:p>
            <a:pPr algn="ctr"/>
            <a:r>
              <a:rPr lang="vi-VN" sz="1600" b="1" i="1" dirty="0">
                <a:solidFill>
                  <a:prstClr val="black"/>
                </a:solidFill>
                <a:ea typeface="+mn-ea"/>
                <a:cs typeface="Arial" panose="020B0604020202020204" pitchFamily="34" charset="0"/>
              </a:rPr>
              <a:t>Тел./Факс +7 (8732) 22-38-14</a:t>
            </a:r>
          </a:p>
        </p:txBody>
      </p:sp>
      <p:pic>
        <p:nvPicPr>
          <p:cNvPr id="30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35" y="4568285"/>
            <a:ext cx="3238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101" y="4573048"/>
            <a:ext cx="3238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9153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042"/>
            <a:ext cx="6629400" cy="1761641"/>
          </a:xfrm>
        </p:spPr>
        <p:txBody>
          <a:bodyPr/>
          <a:lstStyle/>
          <a:p>
            <a:pPr algn="ctr"/>
            <a:r>
              <a:rPr lang="en-US" sz="3600" dirty="0"/>
              <a:t>Expanding Level 0+ Textbook Materials to OACD</a:t>
            </a:r>
          </a:p>
        </p:txBody>
      </p:sp>
      <p:sp>
        <p:nvSpPr>
          <p:cNvPr id="3" name="Text Placeholder 2"/>
          <p:cNvSpPr>
            <a:spLocks noGrp="1"/>
          </p:cNvSpPr>
          <p:nvPr>
            <p:ph type="body" idx="1"/>
          </p:nvPr>
        </p:nvSpPr>
        <p:spPr>
          <a:xfrm>
            <a:off x="304800" y="1295400"/>
            <a:ext cx="8186419" cy="6894195"/>
          </a:xfrm>
        </p:spPr>
        <p:txBody>
          <a:bodyPr/>
          <a:lstStyle/>
          <a:p>
            <a:endParaRPr lang="en-US" dirty="0"/>
          </a:p>
          <a:p>
            <a:pPr marL="0" indent="0">
              <a:buNone/>
            </a:pPr>
            <a:r>
              <a:rPr lang="en-US" dirty="0"/>
              <a:t>Example 3: </a:t>
            </a:r>
            <a:r>
              <a:rPr lang="en-US" dirty="0">
                <a:solidFill>
                  <a:srgbClr val="FF0000"/>
                </a:solidFill>
              </a:rPr>
              <a:t>Task-Based Activity</a:t>
            </a:r>
          </a:p>
          <a:p>
            <a:pPr marL="0" indent="0">
              <a:buNone/>
            </a:pPr>
            <a:r>
              <a:rPr lang="en-US" dirty="0"/>
              <a:t>Step 1 :</a:t>
            </a:r>
          </a:p>
          <a:p>
            <a:r>
              <a:rPr lang="en-US" dirty="0"/>
              <a:t>Find two-three Russian business cards on the Internet. Present them to your classmates in Russian, indicate first and last names, professions, and addresses of those individuals. </a:t>
            </a:r>
          </a:p>
          <a:p>
            <a:r>
              <a:rPr lang="en-US" dirty="0"/>
              <a:t>Step 2: Design your own business card, present it to the class.</a:t>
            </a:r>
          </a:p>
          <a:p>
            <a:endParaRPr lang="en-US" dirty="0"/>
          </a:p>
          <a:p>
            <a:endParaRPr lang="en-US" dirty="0"/>
          </a:p>
          <a:p>
            <a:endParaRPr lang="en-US" dirty="0"/>
          </a:p>
        </p:txBody>
      </p:sp>
    </p:spTree>
    <p:extLst>
      <p:ext uri="{BB962C8B-B14F-4D97-AF65-F5344CB8AC3E}">
        <p14:creationId xmlns:p14="http://schemas.microsoft.com/office/powerpoint/2010/main" val="7549420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315200" cy="1292662"/>
          </a:xfrm>
        </p:spPr>
        <p:txBody>
          <a:bodyPr/>
          <a:lstStyle/>
          <a:p>
            <a:pPr algn="ctr"/>
            <a:r>
              <a:rPr lang="en-US" sz="4000" dirty="0"/>
              <a:t>Expanding Level 0+ Course Materials to O</a:t>
            </a:r>
            <a:r>
              <a:rPr lang="en-US" dirty="0"/>
              <a:t>ACD (cont.)</a:t>
            </a:r>
          </a:p>
        </p:txBody>
      </p:sp>
      <p:sp>
        <p:nvSpPr>
          <p:cNvPr id="3" name="Text Placeholder 2"/>
          <p:cNvSpPr>
            <a:spLocks noGrp="1"/>
          </p:cNvSpPr>
          <p:nvPr>
            <p:ph type="body" idx="1"/>
          </p:nvPr>
        </p:nvSpPr>
        <p:spPr>
          <a:xfrm>
            <a:off x="652780" y="1621663"/>
            <a:ext cx="7838439" cy="4924425"/>
          </a:xfrm>
        </p:spPr>
        <p:txBody>
          <a:bodyPr/>
          <a:lstStyle/>
          <a:p>
            <a:pPr marL="0" indent="0">
              <a:buNone/>
            </a:pPr>
            <a:r>
              <a:rPr lang="en-US" dirty="0"/>
              <a:t>Some business</a:t>
            </a:r>
            <a:r>
              <a:rPr lang="ru-RU" dirty="0"/>
              <a:t> </a:t>
            </a:r>
            <a:r>
              <a:rPr lang="en-US" dirty="0"/>
              <a:t>cards found on the Internet: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53" y="2756780"/>
            <a:ext cx="4038600" cy="184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09800"/>
            <a:ext cx="3352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605579"/>
            <a:ext cx="3448050" cy="192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806051"/>
            <a:ext cx="30575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3336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6F5D3-08D2-4C35-A5AF-38D86F804EA8}"/>
              </a:ext>
            </a:extLst>
          </p:cNvPr>
          <p:cNvSpPr>
            <a:spLocks noGrp="1"/>
          </p:cNvSpPr>
          <p:nvPr>
            <p:ph type="title"/>
          </p:nvPr>
        </p:nvSpPr>
        <p:spPr>
          <a:xfrm>
            <a:off x="990600" y="169783"/>
            <a:ext cx="7620000" cy="1354217"/>
          </a:xfrm>
        </p:spPr>
        <p:txBody>
          <a:bodyPr/>
          <a:lstStyle/>
          <a:p>
            <a:pPr algn="ctr"/>
            <a:r>
              <a:rPr lang="en-US" dirty="0"/>
              <a:t>Expanding Level </a:t>
            </a:r>
            <a:r>
              <a:rPr lang="ru-RU" dirty="0"/>
              <a:t>1</a:t>
            </a:r>
            <a:r>
              <a:rPr lang="en-US" dirty="0"/>
              <a:t>+ Textbook Materials to OACD</a:t>
            </a:r>
          </a:p>
        </p:txBody>
      </p:sp>
      <p:sp>
        <p:nvSpPr>
          <p:cNvPr id="3" name="Text Placeholder 2">
            <a:extLst>
              <a:ext uri="{FF2B5EF4-FFF2-40B4-BE49-F238E27FC236}">
                <a16:creationId xmlns="" xmlns:a16="http://schemas.microsoft.com/office/drawing/2014/main" id="{FE11E213-3ED2-4D2B-99E5-2520C0D5375A}"/>
              </a:ext>
            </a:extLst>
          </p:cNvPr>
          <p:cNvSpPr>
            <a:spLocks noGrp="1"/>
          </p:cNvSpPr>
          <p:nvPr>
            <p:ph type="body" idx="1"/>
          </p:nvPr>
        </p:nvSpPr>
        <p:spPr>
          <a:xfrm>
            <a:off x="652780" y="1621663"/>
            <a:ext cx="7838439" cy="5786199"/>
          </a:xfrm>
        </p:spPr>
        <p:txBody>
          <a:bodyPr/>
          <a:lstStyle/>
          <a:p>
            <a:r>
              <a:rPr lang="en-US" sz="2800" b="1" dirty="0"/>
              <a:t>From Lesson 8 of the DLIFLC Russian Basic course. </a:t>
            </a:r>
          </a:p>
          <a:p>
            <a:r>
              <a:rPr lang="en-US" sz="2800" b="1" dirty="0"/>
              <a:t>Topic “Clothes”. Week 5 of instruction</a:t>
            </a:r>
            <a:r>
              <a:rPr lang="ru-RU" sz="2800" b="1" dirty="0"/>
              <a:t>.</a:t>
            </a:r>
            <a:endParaRPr lang="en-US" sz="2800" b="1" dirty="0"/>
          </a:p>
          <a:p>
            <a:endParaRPr lang="en-US" sz="2800" b="1" dirty="0"/>
          </a:p>
          <a:p>
            <a:r>
              <a:rPr lang="ru-RU" b="1" dirty="0"/>
              <a:t>Из росси́йской пре́ссы </a:t>
            </a:r>
            <a:r>
              <a:rPr lang="en-US" b="1" dirty="0"/>
              <a:t>[from the Russian press]</a:t>
            </a:r>
          </a:p>
          <a:p>
            <a:endParaRPr lang="en-US" b="1" dirty="0"/>
          </a:p>
          <a:p>
            <a:pPr marL="514350" indent="-514350">
              <a:buFontTx/>
              <a:buAutoNum type="romanUcPeriod" startAt="5"/>
            </a:pPr>
            <a:r>
              <a:rPr lang="en-US" dirty="0"/>
              <a:t>Read the text and answer the questions below.</a:t>
            </a:r>
            <a:r>
              <a:rPr lang="ru-RU" b="1" dirty="0"/>
              <a:t> </a:t>
            </a:r>
            <a:endParaRPr lang="en-US" b="1" dirty="0"/>
          </a:p>
          <a:p>
            <a:pPr marL="514350" indent="-514350">
              <a:buAutoNum type="romanUcPeriod" startAt="5"/>
            </a:pPr>
            <a:endParaRPr lang="en-US" sz="2400" dirty="0"/>
          </a:p>
          <a:p>
            <a:pPr marL="514350" indent="-514350">
              <a:buAutoNum type="romanUcPeriod" startAt="5"/>
            </a:pPr>
            <a:endParaRPr lang="en-US" sz="2400" dirty="0"/>
          </a:p>
          <a:p>
            <a:endParaRPr lang="en-US" sz="2400" dirty="0"/>
          </a:p>
          <a:p>
            <a:endParaRPr lang="en-US" dirty="0"/>
          </a:p>
        </p:txBody>
      </p:sp>
    </p:spTree>
    <p:extLst>
      <p:ext uri="{BB962C8B-B14F-4D97-AF65-F5344CB8AC3E}">
        <p14:creationId xmlns:p14="http://schemas.microsoft.com/office/powerpoint/2010/main" val="1180140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9C983-5957-451D-861F-5E5C2929CDE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024094C2-BD72-4B3B-8836-399D15A24A9A}"/>
              </a:ext>
            </a:extLst>
          </p:cNvPr>
          <p:cNvSpPr>
            <a:spLocks noGrp="1"/>
          </p:cNvSpPr>
          <p:nvPr>
            <p:ph idx="1"/>
          </p:nvPr>
        </p:nvSpPr>
        <p:spPr>
          <a:xfrm>
            <a:off x="1941909" y="2133600"/>
            <a:ext cx="6686550" cy="3974168"/>
          </a:xfrm>
        </p:spPr>
        <p:txBody>
          <a:bodyPr>
            <a:normAutofit fontScale="92500" lnSpcReduction="10000"/>
          </a:bodyPr>
          <a:lstStyle/>
          <a:p>
            <a:r>
              <a:rPr lang="en-US" sz="1400" dirty="0"/>
              <a:t>Campbell, C. (In press.) Open architecture curricular design (OACD). In B. L. Leaver, D. E. Davidson, &amp; C. Campbell. </a:t>
            </a:r>
            <a:r>
              <a:rPr lang="en-US" sz="1400" i="1" dirty="0"/>
              <a:t>Transformative language learning and teaching</a:t>
            </a:r>
            <a:r>
              <a:rPr lang="en-US" sz="1400" dirty="0"/>
              <a:t>. Cambridge, UK: Cambridge University Press.</a:t>
            </a:r>
          </a:p>
          <a:p>
            <a:r>
              <a:rPr lang="en-US" sz="1400" dirty="0"/>
              <a:t>Clifford, R. (1988). Foreign languages and distance education: Next best thing to being there. </a:t>
            </a:r>
            <a:r>
              <a:rPr lang="en-US" sz="1400" i="1" dirty="0"/>
              <a:t>Monthly Catalog of U.S. Government Publications:</a:t>
            </a:r>
            <a:r>
              <a:rPr lang="en-US" sz="1400" dirty="0"/>
              <a:t> 93-4454. Washington, D.C.: U.S. Government Printing Office.</a:t>
            </a:r>
          </a:p>
          <a:p>
            <a:r>
              <a:rPr lang="en-US" sz="1400" dirty="0"/>
              <a:t>Corin, A. (In press.) In B. L. Leaver, D. E. Davidson, &amp; C. Campbell. </a:t>
            </a:r>
            <a:r>
              <a:rPr lang="en-US" sz="1400" i="1" dirty="0"/>
              <a:t>Transformative language learning and teachin</a:t>
            </a:r>
            <a:r>
              <a:rPr lang="en-US" sz="1400" dirty="0"/>
              <a:t>g. Cambridge, UK: Cambridge University Press.</a:t>
            </a:r>
          </a:p>
          <a:p>
            <a:r>
              <a:rPr lang="en-US" sz="1400" dirty="0"/>
              <a:t>Corin, A. (1997). A course to convert Czech proficiency to proficiency in Croatian and Serbian. In S. B. Stryker &amp; B. L. Leaver, Content-based instruction in foreign language education: Models and methods (pp. 78-104). Washington, DC: Georgetown University Press.</a:t>
            </a:r>
          </a:p>
          <a:p>
            <a:r>
              <a:rPr lang="en-US" sz="1400" dirty="0"/>
              <a:t>Dababneh, R. (2018). The scenario-based syllabus for the post-basic Arabic program. </a:t>
            </a:r>
            <a:r>
              <a:rPr lang="en-US" sz="1400" i="1" dirty="0"/>
              <a:t>Dialog</a:t>
            </a:r>
            <a:r>
              <a:rPr lang="en-US" sz="1400" dirty="0"/>
              <a:t> </a:t>
            </a:r>
            <a:r>
              <a:rPr lang="en-US" sz="1400" i="1" dirty="0"/>
              <a:t>on Language Instruction</a:t>
            </a:r>
            <a:r>
              <a:rPr lang="en-US" sz="1400" dirty="0"/>
              <a:t>, 28(1), pp. 13-26.</a:t>
            </a:r>
          </a:p>
          <a:p>
            <a:r>
              <a:rPr lang="en-US" sz="1400" dirty="0"/>
              <a:t>Krasner, I. (2018). Open architecture approach to teaching Russian as a foreign language. </a:t>
            </a:r>
            <a:r>
              <a:rPr lang="en-US" sz="1400" i="1" dirty="0"/>
              <a:t>Newsletter of the American Council of Teachers of Russian</a:t>
            </a:r>
            <a:r>
              <a:rPr lang="en-US" sz="1400" dirty="0"/>
              <a:t>, 45 (2), 1-5.</a:t>
            </a:r>
          </a:p>
        </p:txBody>
      </p:sp>
    </p:spTree>
    <p:extLst>
      <p:ext uri="{BB962C8B-B14F-4D97-AF65-F5344CB8AC3E}">
        <p14:creationId xmlns:p14="http://schemas.microsoft.com/office/powerpoint/2010/main" val="198272112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6E2B2BE-8874-47EB-99F5-BE7264B4BE19}"/>
              </a:ext>
            </a:extLst>
          </p:cNvPr>
          <p:cNvSpPr>
            <a:spLocks noGrp="1"/>
          </p:cNvSpPr>
          <p:nvPr>
            <p:ph type="body" idx="1"/>
          </p:nvPr>
        </p:nvSpPr>
        <p:spPr>
          <a:xfrm>
            <a:off x="2667000" y="1981200"/>
            <a:ext cx="6172200" cy="5390701"/>
          </a:xfrm>
        </p:spPr>
        <p:txBody>
          <a:bodyPr/>
          <a:lstStyle/>
          <a:p>
            <a:pPr marL="0" indent="0">
              <a:buNone/>
            </a:pPr>
            <a:r>
              <a:rPr lang="ru-RU" sz="2400" b="1" dirty="0"/>
              <a:t>Но́вая пара́дная фо́рма Вооружѐнных сил </a:t>
            </a:r>
            <a:r>
              <a:rPr lang="en-US" sz="2400" b="1" dirty="0"/>
              <a:t>(</a:t>
            </a:r>
            <a:r>
              <a:rPr lang="en-US" sz="2400" b="1" i="1" dirty="0"/>
              <a:t>Armed Forces</a:t>
            </a:r>
            <a:r>
              <a:rPr lang="en-US" sz="2400" b="1" dirty="0"/>
              <a:t>) </a:t>
            </a:r>
            <a:r>
              <a:rPr lang="ru-RU" sz="2400" b="1" dirty="0"/>
              <a:t>продемонстри́рована в Москве</a:t>
            </a:r>
            <a:r>
              <a:rPr lang="en-US" sz="2400" b="1" dirty="0"/>
              <a:t>.</a:t>
            </a:r>
            <a:endParaRPr lang="ru-RU" sz="2400" b="1" dirty="0"/>
          </a:p>
          <a:p>
            <a:pPr marL="0" lvl="0" indent="0" algn="l" rtl="0">
              <a:buNone/>
            </a:pPr>
            <a:r>
              <a:rPr lang="ru-RU" sz="2400" dirty="0"/>
              <a:t>Но́вая пара́дная фо́рма оде́жды Вооружённых сил продемонстри́рована на Кра́сной пло́щади. Её</a:t>
            </a:r>
            <a:r>
              <a:rPr lang="en-US" sz="2400" dirty="0"/>
              <a:t> </a:t>
            </a:r>
            <a:r>
              <a:rPr lang="ru-RU" sz="2400" dirty="0" err="1"/>
              <a:t>уви́дели</a:t>
            </a:r>
            <a:r>
              <a:rPr lang="ru-RU" sz="2400" dirty="0"/>
              <a:t> во </a:t>
            </a:r>
            <a:r>
              <a:rPr lang="ru-RU" sz="2400" dirty="0" err="1"/>
              <a:t>вре́мя</a:t>
            </a:r>
            <a:r>
              <a:rPr lang="ru-RU" sz="2400" dirty="0"/>
              <a:t> </a:t>
            </a:r>
            <a:r>
              <a:rPr lang="ru-RU" sz="2400" dirty="0" err="1"/>
              <a:t>пара́да</a:t>
            </a:r>
            <a:r>
              <a:rPr lang="ru-RU" sz="2400" dirty="0"/>
              <a:t> </a:t>
            </a:r>
            <a:r>
              <a:rPr lang="ru-RU" sz="2400" dirty="0" err="1"/>
              <a:t>Побе́ды</a:t>
            </a:r>
            <a:r>
              <a:rPr lang="ru-RU" sz="2400" dirty="0"/>
              <a:t>, 9 </a:t>
            </a:r>
            <a:r>
              <a:rPr lang="ru-RU" sz="2400" dirty="0" err="1"/>
              <a:t>ма́я</a:t>
            </a:r>
            <a:r>
              <a:rPr lang="ru-RU" sz="2400" dirty="0"/>
              <a:t>.</a:t>
            </a:r>
            <a:r>
              <a:rPr lang="en-US" sz="2400" dirty="0"/>
              <a:t> </a:t>
            </a:r>
            <a:r>
              <a:rPr lang="ru-RU" sz="2400" dirty="0"/>
              <a:t>Но́вое в фо́рме – цвет. Он сде́лан по ста́рым росси́йским тради́циям </a:t>
            </a:r>
            <a:r>
              <a:rPr lang="en-US" sz="2400" dirty="0"/>
              <a:t>XVII </a:t>
            </a:r>
            <a:r>
              <a:rPr lang="ru-RU" sz="2400" dirty="0"/>
              <a:t>ве́ка, когда́ царь Пётр </a:t>
            </a:r>
            <a:r>
              <a:rPr lang="en-US" sz="2400" dirty="0"/>
              <a:t>I </a:t>
            </a:r>
            <a:r>
              <a:rPr lang="ru-RU" sz="2400" dirty="0"/>
              <a:t>ввёл в росси́йскую а́рмию европе́йскую кра́сно-зелёную фо́рму…</a:t>
            </a:r>
            <a:r>
              <a:rPr lang="en-US" sz="2400" dirty="0"/>
              <a:t>.</a:t>
            </a:r>
            <a:r>
              <a:rPr lang="ru-RU" sz="2400" dirty="0"/>
              <a:t> </a:t>
            </a:r>
            <a:r>
              <a:rPr lang="en-US" sz="2400" dirty="0"/>
              <a:t>(</a:t>
            </a:r>
            <a:r>
              <a:rPr lang="en-US" altLang="zh-CN" sz="2400" dirty="0">
                <a:latin typeface="Calibri" panose="020F0502020204030204" pitchFamily="34" charset="0"/>
                <a:ea typeface="DengXian" panose="02010600030101010101" pitchFamily="2" charset="-122"/>
                <a:hlinkClick r:id="rId2"/>
              </a:rPr>
              <a:t>www.vesti.ru, </a:t>
            </a:r>
            <a:r>
              <a:rPr lang="en-US" altLang="zh-CN" sz="2400" dirty="0">
                <a:solidFill>
                  <a:srgbClr val="333333"/>
                </a:solidFill>
                <a:latin typeface="Calibri" panose="020F0502020204030204" pitchFamily="34" charset="0"/>
                <a:ea typeface="DengXian" panose="02010600030101010101" pitchFamily="2" charset="-122"/>
              </a:rPr>
              <a:t>09.05.08)</a:t>
            </a:r>
            <a:endParaRPr lang="en-US" altLang="en-US" sz="2400" dirty="0">
              <a:latin typeface="Arial" panose="020B0604020202020204" pitchFamily="34" charset="0"/>
            </a:endParaRPr>
          </a:p>
          <a:p>
            <a:endParaRPr lang="en-US" dirty="0"/>
          </a:p>
        </p:txBody>
      </p:sp>
      <p:grpSp>
        <p:nvGrpSpPr>
          <p:cNvPr id="4" name="Group 2">
            <a:extLst>
              <a:ext uri="{FF2B5EF4-FFF2-40B4-BE49-F238E27FC236}">
                <a16:creationId xmlns="" xmlns:a16="http://schemas.microsoft.com/office/drawing/2014/main" id="{8E8C189A-0576-4F73-BD1B-087E4BCF8B4C}"/>
              </a:ext>
            </a:extLst>
          </p:cNvPr>
          <p:cNvGrpSpPr>
            <a:grpSpLocks/>
          </p:cNvGrpSpPr>
          <p:nvPr/>
        </p:nvGrpSpPr>
        <p:grpSpPr bwMode="auto">
          <a:xfrm>
            <a:off x="304800" y="1828527"/>
            <a:ext cx="2362200" cy="4038848"/>
            <a:chOff x="1620" y="-1177"/>
            <a:chExt cx="4185" cy="7170"/>
          </a:xfrm>
        </p:grpSpPr>
        <p:pic>
          <p:nvPicPr>
            <p:cNvPr id="3075" name="Picture 3">
              <a:extLst>
                <a:ext uri="{FF2B5EF4-FFF2-40B4-BE49-F238E27FC236}">
                  <a16:creationId xmlns="" xmlns:a16="http://schemas.microsoft.com/office/drawing/2014/main" id="{C0FF777E-9877-4137-9212-8FF65B4AF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 y="73"/>
              <a:ext cx="3600" cy="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 xmlns:a16="http://schemas.microsoft.com/office/drawing/2014/main" id="{3AF037F7-C1FD-400A-B30B-4B2174AAB77B}"/>
                </a:ext>
              </a:extLst>
            </p:cNvPr>
            <p:cNvSpPr txBox="1">
              <a:spLocks noChangeArrowheads="1"/>
            </p:cNvSpPr>
            <p:nvPr/>
          </p:nvSpPr>
          <p:spPr bwMode="auto">
            <a:xfrm>
              <a:off x="1620" y="-1177"/>
              <a:ext cx="4185" cy="7170"/>
            </a:xfrm>
            <a:prstGeom prst="rect">
              <a:avLst/>
            </a:prstGeom>
            <a:noFill/>
            <a:ln w="25400">
              <a:solidFill>
                <a:srgbClr val="66663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a:spcAft>
                  <a:spcPts val="800"/>
                </a:spcAft>
              </a:pPr>
              <a:endParaRPr lang="en-US" altLang="zh-CN" sz="1100" dirty="0">
                <a:solidFill>
                  <a:prstClr val="black"/>
                </a:solidFill>
                <a:ea typeface="DengXian" panose="02010600030101010101" pitchFamily="2" charset="-122"/>
                <a:cs typeface="Arial" panose="020B0604020202020204" pitchFamily="34" charset="0"/>
              </a:endParaRPr>
            </a:p>
            <a:p>
              <a:pPr>
                <a:spcAft>
                  <a:spcPts val="800"/>
                </a:spcAft>
              </a:pPr>
              <a:endParaRPr lang="ru-RU" altLang="zh-CN" sz="1100" dirty="0">
                <a:solidFill>
                  <a:prstClr val="black"/>
                </a:solidFill>
                <a:ea typeface="DengXian" panose="02010600030101010101" pitchFamily="2" charset="-122"/>
                <a:cs typeface="Arial" panose="020B0604020202020204" pitchFamily="34" charset="0"/>
              </a:endParaRPr>
            </a:p>
            <a:p>
              <a:pPr>
                <a:spcAft>
                  <a:spcPts val="800"/>
                </a:spcAft>
              </a:pPr>
              <a:endParaRPr lang="ru-RU" altLang="zh-CN" sz="1100" dirty="0">
                <a:solidFill>
                  <a:prstClr val="black"/>
                </a:solidFill>
                <a:ea typeface="DengXian" panose="02010600030101010101" pitchFamily="2" charset="-122"/>
                <a:cs typeface="Arial" panose="020B0604020202020204" pitchFamily="34" charset="0"/>
              </a:endParaRPr>
            </a:p>
            <a:p>
              <a:pPr>
                <a:spcAft>
                  <a:spcPts val="800"/>
                </a:spcAft>
              </a:pPr>
              <a:endParaRPr lang="ru-RU" altLang="zh-CN" sz="1100" dirty="0">
                <a:solidFill>
                  <a:prstClr val="black"/>
                </a:solidFill>
                <a:ea typeface="DengXian" panose="02010600030101010101" pitchFamily="2" charset="-122"/>
                <a:cs typeface="Arial" panose="020B0604020202020204" pitchFamily="34" charset="0"/>
              </a:endParaRPr>
            </a:p>
            <a:p>
              <a:pPr>
                <a:spcAft>
                  <a:spcPts val="800"/>
                </a:spcAft>
              </a:pPr>
              <a:endParaRPr lang="ru-RU" altLang="zh-CN" sz="1100" dirty="0">
                <a:solidFill>
                  <a:prstClr val="black"/>
                </a:solidFill>
                <a:ea typeface="DengXian" panose="02010600030101010101" pitchFamily="2" charset="-122"/>
                <a:cs typeface="Arial" panose="020B0604020202020204" pitchFamily="34" charset="0"/>
              </a:endParaRPr>
            </a:p>
            <a:p>
              <a:pPr>
                <a:spcAft>
                  <a:spcPts val="800"/>
                </a:spcAft>
              </a:pPr>
              <a:endParaRPr lang="ru-RU" altLang="zh-CN" sz="1100" dirty="0">
                <a:solidFill>
                  <a:prstClr val="black"/>
                </a:solidFill>
                <a:ea typeface="DengXian" panose="02010600030101010101" pitchFamily="2" charset="-122"/>
                <a:cs typeface="Arial" panose="020B0604020202020204" pitchFamily="34" charset="0"/>
              </a:endParaRPr>
            </a:p>
            <a:p>
              <a:pPr>
                <a:spcAft>
                  <a:spcPts val="800"/>
                </a:spcAft>
              </a:pPr>
              <a:endParaRPr lang="ru-RU" altLang="zh-CN" sz="1100" dirty="0">
                <a:solidFill>
                  <a:prstClr val="black"/>
                </a:solidFill>
                <a:ea typeface="DengXian" panose="02010600030101010101" pitchFamily="2" charset="-122"/>
                <a:cs typeface="Arial" panose="020B0604020202020204" pitchFamily="34" charset="0"/>
              </a:endParaRPr>
            </a:p>
            <a:p>
              <a:pPr>
                <a:spcAft>
                  <a:spcPts val="800"/>
                </a:spcAft>
              </a:pPr>
              <a:endParaRPr lang="ru-RU" altLang="zh-CN" sz="1100" dirty="0">
                <a:solidFill>
                  <a:prstClr val="black"/>
                </a:solidFill>
                <a:ea typeface="DengXian" panose="02010600030101010101" pitchFamily="2" charset="-122"/>
                <a:cs typeface="Arial" panose="020B0604020202020204" pitchFamily="34" charset="0"/>
              </a:endParaRPr>
            </a:p>
            <a:p>
              <a:pPr>
                <a:spcAft>
                  <a:spcPts val="800"/>
                </a:spcAft>
              </a:pPr>
              <a:endParaRPr lang="en-US" altLang="zh-CN" sz="1600" dirty="0">
                <a:solidFill>
                  <a:prstClr val="black"/>
                </a:solidFill>
                <a:latin typeface="Calibri" panose="020F0502020204030204" pitchFamily="34" charset="0"/>
                <a:ea typeface="DengXian" panose="02010600030101010101" pitchFamily="2" charset="-122"/>
                <a:cs typeface="Arial" panose="020B0604020202020204" pitchFamily="34" charset="0"/>
                <a:hlinkClick r:id="rId2"/>
              </a:endParaRPr>
            </a:p>
            <a:p>
              <a:pPr>
                <a:spcAft>
                  <a:spcPts val="800"/>
                </a:spcAft>
              </a:pPr>
              <a:r>
                <a:rPr lang="en-US" altLang="zh-CN" sz="1600" dirty="0">
                  <a:solidFill>
                    <a:prstClr val="black"/>
                  </a:solidFill>
                  <a:latin typeface="Calibri" panose="020F0502020204030204" pitchFamily="34" charset="0"/>
                  <a:ea typeface="DengXian" panose="02010600030101010101" pitchFamily="2" charset="-122"/>
                  <a:cs typeface="Arial" panose="020B0604020202020204" pitchFamily="34" charset="0"/>
                  <a:hlinkClick r:id="rId2"/>
                </a:rPr>
                <a:t>Photo: www.vesti.ru, </a:t>
              </a:r>
              <a:r>
                <a:rPr lang="en-US" altLang="zh-CN" sz="1600" dirty="0">
                  <a:solidFill>
                    <a:srgbClr val="333333"/>
                  </a:solidFill>
                  <a:latin typeface="Calibri" panose="020F0502020204030204" pitchFamily="34" charset="0"/>
                  <a:ea typeface="DengXian" panose="02010600030101010101" pitchFamily="2" charset="-122"/>
                  <a:cs typeface="Arial" panose="020B0604020202020204" pitchFamily="34" charset="0"/>
                </a:rPr>
                <a:t>09.05.08</a:t>
              </a:r>
              <a:endParaRPr lang="en-US" altLang="en-US" sz="1600" dirty="0">
                <a:solidFill>
                  <a:prstClr val="black"/>
                </a:solidFill>
                <a:ea typeface="+mn-ea"/>
                <a:cs typeface="Arial" panose="020B0604020202020204" pitchFamily="34" charset="0"/>
              </a:endParaRPr>
            </a:p>
          </p:txBody>
        </p:sp>
      </p:grpSp>
      <p:sp>
        <p:nvSpPr>
          <p:cNvPr id="7" name="Title 6">
            <a:extLst>
              <a:ext uri="{FF2B5EF4-FFF2-40B4-BE49-F238E27FC236}">
                <a16:creationId xmlns="" xmlns:a16="http://schemas.microsoft.com/office/drawing/2014/main" id="{64ABFD32-F729-4991-B3AB-47E3599886C0}"/>
              </a:ext>
            </a:extLst>
          </p:cNvPr>
          <p:cNvSpPr>
            <a:spLocks noGrp="1"/>
          </p:cNvSpPr>
          <p:nvPr>
            <p:ph type="title"/>
          </p:nvPr>
        </p:nvSpPr>
        <p:spPr>
          <a:xfrm>
            <a:off x="1066800" y="457200"/>
            <a:ext cx="7467600" cy="773906"/>
          </a:xfrm>
        </p:spPr>
        <p:txBody>
          <a:bodyPr/>
          <a:lstStyle/>
          <a:p>
            <a:pPr algn="ctr"/>
            <a:r>
              <a:rPr lang="en-US" sz="3600" dirty="0"/>
              <a:t>Expanding Level </a:t>
            </a:r>
            <a:r>
              <a:rPr lang="ru-RU" sz="3600" dirty="0"/>
              <a:t>1</a:t>
            </a:r>
            <a:r>
              <a:rPr lang="en-US" sz="3600" dirty="0"/>
              <a:t>+ Textbook Materials to OACD</a:t>
            </a:r>
          </a:p>
        </p:txBody>
      </p:sp>
    </p:spTree>
    <p:extLst>
      <p:ext uri="{BB962C8B-B14F-4D97-AF65-F5344CB8AC3E}">
        <p14:creationId xmlns:p14="http://schemas.microsoft.com/office/powerpoint/2010/main" val="24332687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8558B5-F306-4117-9289-69F201745A79}"/>
              </a:ext>
            </a:extLst>
          </p:cNvPr>
          <p:cNvSpPr>
            <a:spLocks noGrp="1"/>
          </p:cNvSpPr>
          <p:nvPr>
            <p:ph type="title"/>
          </p:nvPr>
        </p:nvSpPr>
        <p:spPr>
          <a:xfrm>
            <a:off x="1371600" y="292734"/>
            <a:ext cx="6857999" cy="1107996"/>
          </a:xfrm>
        </p:spPr>
        <p:txBody>
          <a:bodyPr/>
          <a:lstStyle/>
          <a:p>
            <a:r>
              <a:rPr lang="en-US" sz="3600" dirty="0"/>
              <a:t>Expanding Level </a:t>
            </a:r>
            <a:r>
              <a:rPr lang="ru-RU" sz="3600" dirty="0"/>
              <a:t>1</a:t>
            </a:r>
            <a:r>
              <a:rPr lang="en-US" sz="3600" dirty="0"/>
              <a:t>+ Textbook Materials to OACD</a:t>
            </a:r>
          </a:p>
        </p:txBody>
      </p:sp>
      <p:sp>
        <p:nvSpPr>
          <p:cNvPr id="3" name="Text Placeholder 2">
            <a:extLst>
              <a:ext uri="{FF2B5EF4-FFF2-40B4-BE49-F238E27FC236}">
                <a16:creationId xmlns="" xmlns:a16="http://schemas.microsoft.com/office/drawing/2014/main" id="{253D3F67-055B-4B9B-A0ED-A61D02DF25AF}"/>
              </a:ext>
            </a:extLst>
          </p:cNvPr>
          <p:cNvSpPr>
            <a:spLocks noGrp="1"/>
          </p:cNvSpPr>
          <p:nvPr>
            <p:ph type="body" idx="1"/>
          </p:nvPr>
        </p:nvSpPr>
        <p:spPr>
          <a:xfrm>
            <a:off x="652780" y="1667590"/>
            <a:ext cx="7838439" cy="7679610"/>
          </a:xfrm>
        </p:spPr>
        <p:txBody>
          <a:bodyPr/>
          <a:lstStyle/>
          <a:p>
            <a:pPr marL="0" indent="0">
              <a:buNone/>
            </a:pPr>
            <a:r>
              <a:rPr lang="en-US" sz="2800" dirty="0"/>
              <a:t>Example 5: </a:t>
            </a:r>
            <a:r>
              <a:rPr lang="en-US" sz="2800" dirty="0">
                <a:solidFill>
                  <a:srgbClr val="FF0000"/>
                </a:solidFill>
              </a:rPr>
              <a:t>Task-Based Activity:</a:t>
            </a:r>
          </a:p>
          <a:p>
            <a:pPr marL="0" indent="0">
              <a:buNone/>
            </a:pPr>
            <a:r>
              <a:rPr lang="en-US" sz="2800" dirty="0">
                <a:solidFill>
                  <a:srgbClr val="FF0000"/>
                </a:solidFill>
              </a:rPr>
              <a:t>Step 1</a:t>
            </a:r>
          </a:p>
          <a:p>
            <a:r>
              <a:rPr lang="en-US" sz="2800" dirty="0"/>
              <a:t>Work with the classmates of the same branch of service. Research on the Internet various Russian military uniforms of your particular service (service dress, camouflage, and regular uniforms). Describe them to your classmates.</a:t>
            </a:r>
          </a:p>
          <a:p>
            <a:pPr marL="0" indent="0">
              <a:buNone/>
            </a:pPr>
            <a:r>
              <a:rPr lang="en-US" sz="2800" dirty="0">
                <a:solidFill>
                  <a:srgbClr val="FF0000"/>
                </a:solidFill>
              </a:rPr>
              <a:t>Step 2</a:t>
            </a:r>
          </a:p>
          <a:p>
            <a:r>
              <a:rPr lang="en-US" sz="2800" dirty="0"/>
              <a:t>Compare Russian and American uniforms for your branch of service.</a:t>
            </a:r>
          </a:p>
          <a:p>
            <a:endParaRPr lang="en-US" sz="2800" dirty="0"/>
          </a:p>
          <a:p>
            <a:endParaRPr lang="en-US" sz="2800" dirty="0"/>
          </a:p>
          <a:p>
            <a:endParaRPr lang="en-US" sz="2800" dirty="0"/>
          </a:p>
          <a:p>
            <a:endParaRPr lang="en-US" sz="2800" dirty="0"/>
          </a:p>
          <a:p>
            <a:endParaRPr lang="en-US" dirty="0"/>
          </a:p>
        </p:txBody>
      </p:sp>
    </p:spTree>
    <p:extLst>
      <p:ext uri="{BB962C8B-B14F-4D97-AF65-F5344CB8AC3E}">
        <p14:creationId xmlns:p14="http://schemas.microsoft.com/office/powerpoint/2010/main" val="24901122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1382" y="310134"/>
            <a:ext cx="7621905" cy="1059264"/>
          </a:xfrm>
          <a:prstGeom prst="rect">
            <a:avLst/>
          </a:prstGeom>
        </p:spPr>
        <p:txBody>
          <a:bodyPr vert="horz" wrap="square" lIns="0" tIns="12700" rIns="0" bIns="0" rtlCol="0">
            <a:normAutofit fontScale="90000"/>
          </a:bodyPr>
          <a:lstStyle/>
          <a:p>
            <a:pPr marL="12700" algn="ctr">
              <a:lnSpc>
                <a:spcPct val="100000"/>
              </a:lnSpc>
              <a:spcBef>
                <a:spcPts val="100"/>
              </a:spcBef>
            </a:pPr>
            <a:r>
              <a:rPr lang="en-US" sz="3600" spc="-5" dirty="0"/>
              <a:t>  </a:t>
            </a:r>
            <a:r>
              <a:rPr lang="en-US" sz="3200" spc="-5" dirty="0"/>
              <a:t>Inserting Elements of OACD to Existing Curriculum: Skills Integrated TBI Model</a:t>
            </a:r>
            <a:endParaRPr sz="3200" dirty="0"/>
          </a:p>
        </p:txBody>
      </p:sp>
      <p:sp>
        <p:nvSpPr>
          <p:cNvPr id="3" name="object 3"/>
          <p:cNvSpPr txBox="1"/>
          <p:nvPr/>
        </p:nvSpPr>
        <p:spPr>
          <a:xfrm>
            <a:off x="726440" y="5334000"/>
            <a:ext cx="1435735" cy="1397635"/>
          </a:xfrm>
          <a:prstGeom prst="rect">
            <a:avLst/>
          </a:prstGeom>
        </p:spPr>
        <p:txBody>
          <a:bodyPr vert="horz" wrap="square" lIns="0" tIns="12700" rIns="0" bIns="0" rtlCol="0">
            <a:spAutoFit/>
          </a:bodyPr>
          <a:lstStyle/>
          <a:p>
            <a:pPr marL="12700" marR="5080" indent="826135">
              <a:spcBef>
                <a:spcPts val="100"/>
              </a:spcBef>
            </a:pPr>
            <a:r>
              <a:rPr dirty="0">
                <a:solidFill>
                  <a:prstClr val="black"/>
                </a:solidFill>
                <a:latin typeface="Arial"/>
                <a:ea typeface="+mn-ea"/>
                <a:cs typeface="Arial"/>
              </a:rPr>
              <a:t>task  </a:t>
            </a:r>
            <a:r>
              <a:rPr b="1" dirty="0">
                <a:solidFill>
                  <a:prstClr val="black"/>
                </a:solidFill>
                <a:latin typeface="Arial"/>
                <a:ea typeface="+mn-ea"/>
                <a:cs typeface="Arial"/>
              </a:rPr>
              <a:t>L –</a:t>
            </a:r>
            <a:r>
              <a:rPr b="1" spc="-110" dirty="0">
                <a:solidFill>
                  <a:prstClr val="black"/>
                </a:solidFill>
                <a:latin typeface="Arial"/>
                <a:ea typeface="+mn-ea"/>
                <a:cs typeface="Arial"/>
              </a:rPr>
              <a:t> </a:t>
            </a:r>
            <a:r>
              <a:rPr b="1" dirty="0">
                <a:solidFill>
                  <a:prstClr val="black"/>
                </a:solidFill>
                <a:latin typeface="Arial"/>
                <a:ea typeface="+mn-ea"/>
                <a:cs typeface="Arial"/>
              </a:rPr>
              <a:t>Listening  </a:t>
            </a:r>
            <a:r>
              <a:rPr b="1" spc="-5" dirty="0">
                <a:solidFill>
                  <a:prstClr val="black"/>
                </a:solidFill>
                <a:latin typeface="Arial"/>
                <a:ea typeface="+mn-ea"/>
                <a:cs typeface="Arial"/>
              </a:rPr>
              <a:t>R </a:t>
            </a:r>
            <a:r>
              <a:rPr b="1" dirty="0">
                <a:solidFill>
                  <a:prstClr val="black"/>
                </a:solidFill>
                <a:latin typeface="Arial"/>
                <a:ea typeface="+mn-ea"/>
                <a:cs typeface="Arial"/>
              </a:rPr>
              <a:t>– </a:t>
            </a:r>
            <a:r>
              <a:rPr b="1" spc="-5" dirty="0">
                <a:solidFill>
                  <a:prstClr val="black"/>
                </a:solidFill>
                <a:latin typeface="Arial"/>
                <a:ea typeface="+mn-ea"/>
                <a:cs typeface="Arial"/>
              </a:rPr>
              <a:t>Reading  </a:t>
            </a:r>
            <a:r>
              <a:rPr b="1" dirty="0">
                <a:solidFill>
                  <a:prstClr val="black"/>
                </a:solidFill>
                <a:latin typeface="Arial"/>
                <a:ea typeface="+mn-ea"/>
                <a:cs typeface="Arial"/>
              </a:rPr>
              <a:t>W – Writing  S -</a:t>
            </a:r>
            <a:r>
              <a:rPr b="1" spc="-70" dirty="0">
                <a:solidFill>
                  <a:prstClr val="black"/>
                </a:solidFill>
                <a:latin typeface="Arial"/>
                <a:ea typeface="+mn-ea"/>
                <a:cs typeface="Arial"/>
              </a:rPr>
              <a:t> </a:t>
            </a:r>
            <a:r>
              <a:rPr b="1" spc="-5" dirty="0">
                <a:solidFill>
                  <a:prstClr val="black"/>
                </a:solidFill>
                <a:latin typeface="Arial"/>
                <a:ea typeface="+mn-ea"/>
                <a:cs typeface="Arial"/>
              </a:rPr>
              <a:t>Speaking</a:t>
            </a:r>
            <a:endParaRPr dirty="0">
              <a:solidFill>
                <a:prstClr val="black"/>
              </a:solidFill>
              <a:latin typeface="Arial"/>
              <a:ea typeface="+mn-ea"/>
              <a:cs typeface="Arial"/>
            </a:endParaRPr>
          </a:p>
        </p:txBody>
      </p:sp>
      <p:sp>
        <p:nvSpPr>
          <p:cNvPr id="4" name="object 4"/>
          <p:cNvSpPr txBox="1"/>
          <p:nvPr/>
        </p:nvSpPr>
        <p:spPr>
          <a:xfrm>
            <a:off x="2857500" y="1859279"/>
            <a:ext cx="858519" cy="650875"/>
          </a:xfrm>
          <a:prstGeom prst="rect">
            <a:avLst/>
          </a:prstGeom>
          <a:solidFill>
            <a:srgbClr val="99CCFF"/>
          </a:solidFill>
          <a:ln w="9144">
            <a:solidFill>
              <a:srgbClr val="C0C0C0"/>
            </a:solidFill>
          </a:ln>
        </p:spPr>
        <p:txBody>
          <a:bodyPr vert="horz" wrap="square" lIns="0" tIns="36195" rIns="0" bIns="0" rtlCol="0">
            <a:spAutoFit/>
          </a:bodyPr>
          <a:lstStyle/>
          <a:p>
            <a:pPr marL="1270" algn="ctr">
              <a:spcBef>
                <a:spcPts val="285"/>
              </a:spcBef>
            </a:pPr>
            <a:r>
              <a:rPr sz="2800" b="1" spc="-5" dirty="0">
                <a:solidFill>
                  <a:srgbClr val="FF0000"/>
                </a:solidFill>
                <a:latin typeface="Arial"/>
                <a:ea typeface="+mn-ea"/>
                <a:cs typeface="Arial"/>
              </a:rPr>
              <a:t>L</a:t>
            </a:r>
            <a:endParaRPr sz="2800" dirty="0">
              <a:solidFill>
                <a:prstClr val="black"/>
              </a:solidFill>
              <a:latin typeface="Arial"/>
              <a:ea typeface="+mn-ea"/>
              <a:cs typeface="Arial"/>
            </a:endParaRPr>
          </a:p>
        </p:txBody>
      </p:sp>
      <p:sp>
        <p:nvSpPr>
          <p:cNvPr id="5" name="object 5"/>
          <p:cNvSpPr txBox="1"/>
          <p:nvPr/>
        </p:nvSpPr>
        <p:spPr>
          <a:xfrm>
            <a:off x="5430011" y="1859279"/>
            <a:ext cx="856615" cy="650875"/>
          </a:xfrm>
          <a:prstGeom prst="rect">
            <a:avLst/>
          </a:prstGeom>
          <a:solidFill>
            <a:srgbClr val="99CCFF"/>
          </a:solidFill>
          <a:ln w="9144">
            <a:solidFill>
              <a:srgbClr val="C0C0C0"/>
            </a:solidFill>
          </a:ln>
        </p:spPr>
        <p:txBody>
          <a:bodyPr vert="horz" wrap="square" lIns="0" tIns="34925" rIns="0" bIns="0" rtlCol="0">
            <a:spAutoFit/>
          </a:bodyPr>
          <a:lstStyle/>
          <a:p>
            <a:pPr marL="1905" algn="ctr">
              <a:spcBef>
                <a:spcPts val="275"/>
              </a:spcBef>
            </a:pPr>
            <a:r>
              <a:rPr sz="2800" b="1" spc="-5" dirty="0">
                <a:solidFill>
                  <a:srgbClr val="FF0000"/>
                </a:solidFill>
                <a:latin typeface="Times New Roman"/>
                <a:ea typeface="+mn-ea"/>
                <a:cs typeface="Times New Roman"/>
              </a:rPr>
              <a:t>R</a:t>
            </a:r>
            <a:endParaRPr sz="2800" dirty="0">
              <a:solidFill>
                <a:prstClr val="black"/>
              </a:solidFill>
              <a:latin typeface="Times New Roman"/>
              <a:ea typeface="+mn-ea"/>
              <a:cs typeface="Times New Roman"/>
            </a:endParaRPr>
          </a:p>
        </p:txBody>
      </p:sp>
      <p:sp>
        <p:nvSpPr>
          <p:cNvPr id="6" name="object 6"/>
          <p:cNvSpPr txBox="1"/>
          <p:nvPr/>
        </p:nvSpPr>
        <p:spPr>
          <a:xfrm>
            <a:off x="2857500" y="4027932"/>
            <a:ext cx="858519" cy="650875"/>
          </a:xfrm>
          <a:prstGeom prst="rect">
            <a:avLst/>
          </a:prstGeom>
          <a:solidFill>
            <a:srgbClr val="99CCFF"/>
          </a:solidFill>
          <a:ln w="9144">
            <a:solidFill>
              <a:srgbClr val="C0C0C0"/>
            </a:solidFill>
          </a:ln>
        </p:spPr>
        <p:txBody>
          <a:bodyPr vert="horz" wrap="square" lIns="0" tIns="36830" rIns="0" bIns="0" rtlCol="0">
            <a:spAutoFit/>
          </a:bodyPr>
          <a:lstStyle/>
          <a:p>
            <a:pPr marL="261620">
              <a:spcBef>
                <a:spcPts val="290"/>
              </a:spcBef>
            </a:pPr>
            <a:r>
              <a:rPr sz="2800" b="1" spc="-5" dirty="0">
                <a:solidFill>
                  <a:srgbClr val="FF0000"/>
                </a:solidFill>
                <a:latin typeface="Arial"/>
                <a:ea typeface="+mn-ea"/>
                <a:cs typeface="Arial"/>
              </a:rPr>
              <a:t>W</a:t>
            </a:r>
            <a:endParaRPr sz="2800" dirty="0">
              <a:solidFill>
                <a:prstClr val="black"/>
              </a:solidFill>
              <a:latin typeface="Arial"/>
              <a:ea typeface="+mn-ea"/>
              <a:cs typeface="Arial"/>
            </a:endParaRPr>
          </a:p>
        </p:txBody>
      </p:sp>
      <p:sp>
        <p:nvSpPr>
          <p:cNvPr id="7" name="object 7"/>
          <p:cNvSpPr txBox="1"/>
          <p:nvPr/>
        </p:nvSpPr>
        <p:spPr>
          <a:xfrm>
            <a:off x="5430011" y="4027932"/>
            <a:ext cx="856615" cy="650875"/>
          </a:xfrm>
          <a:prstGeom prst="rect">
            <a:avLst/>
          </a:prstGeom>
          <a:solidFill>
            <a:srgbClr val="99CCFF"/>
          </a:solidFill>
          <a:ln w="9144">
            <a:solidFill>
              <a:srgbClr val="C0C0C0"/>
            </a:solidFill>
          </a:ln>
        </p:spPr>
        <p:txBody>
          <a:bodyPr vert="horz" wrap="square" lIns="0" tIns="34925" rIns="0" bIns="0" rtlCol="0">
            <a:spAutoFit/>
          </a:bodyPr>
          <a:lstStyle/>
          <a:p>
            <a:pPr marL="635" algn="ctr">
              <a:spcBef>
                <a:spcPts val="275"/>
              </a:spcBef>
            </a:pPr>
            <a:r>
              <a:rPr sz="2800" b="1" spc="-5" dirty="0">
                <a:solidFill>
                  <a:srgbClr val="FF0000"/>
                </a:solidFill>
                <a:latin typeface="Arial"/>
                <a:ea typeface="+mn-ea"/>
                <a:cs typeface="Arial"/>
              </a:rPr>
              <a:t>S</a:t>
            </a:r>
            <a:endParaRPr sz="2800" dirty="0">
              <a:solidFill>
                <a:prstClr val="black"/>
              </a:solidFill>
              <a:latin typeface="Arial"/>
              <a:ea typeface="+mn-ea"/>
              <a:cs typeface="Arial"/>
            </a:endParaRPr>
          </a:p>
        </p:txBody>
      </p:sp>
      <p:sp>
        <p:nvSpPr>
          <p:cNvPr id="8" name="object 8"/>
          <p:cNvSpPr/>
          <p:nvPr/>
        </p:nvSpPr>
        <p:spPr>
          <a:xfrm>
            <a:off x="3716273" y="2235707"/>
            <a:ext cx="1714500" cy="114300"/>
          </a:xfrm>
          <a:custGeom>
            <a:avLst/>
            <a:gdLst/>
            <a:ahLst/>
            <a:cxnLst/>
            <a:rect l="l" t="t" r="r" b="b"/>
            <a:pathLst>
              <a:path w="1714500" h="114300">
                <a:moveTo>
                  <a:pt x="114300" y="0"/>
                </a:moveTo>
                <a:lnTo>
                  <a:pt x="0" y="57150"/>
                </a:lnTo>
                <a:lnTo>
                  <a:pt x="114300" y="114300"/>
                </a:lnTo>
                <a:lnTo>
                  <a:pt x="114300" y="76200"/>
                </a:lnTo>
                <a:lnTo>
                  <a:pt x="95250" y="76200"/>
                </a:lnTo>
                <a:lnTo>
                  <a:pt x="95250" y="38100"/>
                </a:lnTo>
                <a:lnTo>
                  <a:pt x="114300" y="38100"/>
                </a:lnTo>
                <a:lnTo>
                  <a:pt x="114300" y="0"/>
                </a:lnTo>
                <a:close/>
              </a:path>
              <a:path w="1714500" h="114300">
                <a:moveTo>
                  <a:pt x="1600200" y="0"/>
                </a:moveTo>
                <a:lnTo>
                  <a:pt x="1600200" y="114300"/>
                </a:lnTo>
                <a:lnTo>
                  <a:pt x="1676400" y="76200"/>
                </a:lnTo>
                <a:lnTo>
                  <a:pt x="1619250" y="76200"/>
                </a:lnTo>
                <a:lnTo>
                  <a:pt x="1619250" y="38100"/>
                </a:lnTo>
                <a:lnTo>
                  <a:pt x="1676400" y="38100"/>
                </a:lnTo>
                <a:lnTo>
                  <a:pt x="1600200" y="0"/>
                </a:lnTo>
                <a:close/>
              </a:path>
              <a:path w="1714500" h="114300">
                <a:moveTo>
                  <a:pt x="114300" y="38100"/>
                </a:moveTo>
                <a:lnTo>
                  <a:pt x="95250" y="38100"/>
                </a:lnTo>
                <a:lnTo>
                  <a:pt x="95250" y="76200"/>
                </a:lnTo>
                <a:lnTo>
                  <a:pt x="114300" y="76200"/>
                </a:lnTo>
                <a:lnTo>
                  <a:pt x="114300" y="38100"/>
                </a:lnTo>
                <a:close/>
              </a:path>
              <a:path w="1714500" h="114300">
                <a:moveTo>
                  <a:pt x="1600200" y="38100"/>
                </a:moveTo>
                <a:lnTo>
                  <a:pt x="114300" y="38100"/>
                </a:lnTo>
                <a:lnTo>
                  <a:pt x="114300" y="76200"/>
                </a:lnTo>
                <a:lnTo>
                  <a:pt x="1600200" y="76200"/>
                </a:lnTo>
                <a:lnTo>
                  <a:pt x="1600200" y="38100"/>
                </a:lnTo>
                <a:close/>
              </a:path>
              <a:path w="1714500" h="114300">
                <a:moveTo>
                  <a:pt x="1676400" y="38100"/>
                </a:moveTo>
                <a:lnTo>
                  <a:pt x="1619250" y="38100"/>
                </a:lnTo>
                <a:lnTo>
                  <a:pt x="1619250" y="76200"/>
                </a:lnTo>
                <a:lnTo>
                  <a:pt x="1676400" y="76200"/>
                </a:lnTo>
                <a:lnTo>
                  <a:pt x="1714500" y="57150"/>
                </a:lnTo>
                <a:lnTo>
                  <a:pt x="1676400" y="38100"/>
                </a:lnTo>
                <a:close/>
              </a:path>
            </a:pathLst>
          </a:custGeom>
          <a:solidFill>
            <a:srgbClr val="C0C0C0"/>
          </a:solidFill>
        </p:spPr>
        <p:txBody>
          <a:bodyPr wrap="square" lIns="0" tIns="0" rIns="0" bIns="0" rtlCol="0"/>
          <a:lstStyle/>
          <a:p>
            <a:endParaRPr dirty="0">
              <a:solidFill>
                <a:prstClr val="black"/>
              </a:solidFill>
              <a:ea typeface="+mn-ea"/>
              <a:cs typeface="Arial" panose="020B0604020202020204" pitchFamily="34" charset="0"/>
            </a:endParaRPr>
          </a:p>
        </p:txBody>
      </p:sp>
      <p:sp>
        <p:nvSpPr>
          <p:cNvPr id="9" name="object 9"/>
          <p:cNvSpPr/>
          <p:nvPr/>
        </p:nvSpPr>
        <p:spPr>
          <a:xfrm>
            <a:off x="3716273" y="4404359"/>
            <a:ext cx="1714500" cy="114300"/>
          </a:xfrm>
          <a:custGeom>
            <a:avLst/>
            <a:gdLst/>
            <a:ahLst/>
            <a:cxnLst/>
            <a:rect l="l" t="t" r="r" b="b"/>
            <a:pathLst>
              <a:path w="1714500" h="114300">
                <a:moveTo>
                  <a:pt x="114300" y="0"/>
                </a:moveTo>
                <a:lnTo>
                  <a:pt x="0" y="57150"/>
                </a:lnTo>
                <a:lnTo>
                  <a:pt x="114300" y="114300"/>
                </a:lnTo>
                <a:lnTo>
                  <a:pt x="114300" y="76200"/>
                </a:lnTo>
                <a:lnTo>
                  <a:pt x="95250" y="76200"/>
                </a:lnTo>
                <a:lnTo>
                  <a:pt x="95250" y="38100"/>
                </a:lnTo>
                <a:lnTo>
                  <a:pt x="114300" y="38100"/>
                </a:lnTo>
                <a:lnTo>
                  <a:pt x="114300" y="0"/>
                </a:lnTo>
                <a:close/>
              </a:path>
              <a:path w="1714500" h="114300">
                <a:moveTo>
                  <a:pt x="1600200" y="0"/>
                </a:moveTo>
                <a:lnTo>
                  <a:pt x="1600200" y="114300"/>
                </a:lnTo>
                <a:lnTo>
                  <a:pt x="1676400" y="76200"/>
                </a:lnTo>
                <a:lnTo>
                  <a:pt x="1619250" y="76200"/>
                </a:lnTo>
                <a:lnTo>
                  <a:pt x="1619250" y="38100"/>
                </a:lnTo>
                <a:lnTo>
                  <a:pt x="1676400" y="38100"/>
                </a:lnTo>
                <a:lnTo>
                  <a:pt x="1600200" y="0"/>
                </a:lnTo>
                <a:close/>
              </a:path>
              <a:path w="1714500" h="114300">
                <a:moveTo>
                  <a:pt x="114300" y="38100"/>
                </a:moveTo>
                <a:lnTo>
                  <a:pt x="95250" y="38100"/>
                </a:lnTo>
                <a:lnTo>
                  <a:pt x="95250" y="76200"/>
                </a:lnTo>
                <a:lnTo>
                  <a:pt x="114300" y="76200"/>
                </a:lnTo>
                <a:lnTo>
                  <a:pt x="114300" y="38100"/>
                </a:lnTo>
                <a:close/>
              </a:path>
              <a:path w="1714500" h="114300">
                <a:moveTo>
                  <a:pt x="1600200" y="38100"/>
                </a:moveTo>
                <a:lnTo>
                  <a:pt x="114300" y="38100"/>
                </a:lnTo>
                <a:lnTo>
                  <a:pt x="114300" y="76200"/>
                </a:lnTo>
                <a:lnTo>
                  <a:pt x="1600200" y="76200"/>
                </a:lnTo>
                <a:lnTo>
                  <a:pt x="1600200" y="38100"/>
                </a:lnTo>
                <a:close/>
              </a:path>
              <a:path w="1714500" h="114300">
                <a:moveTo>
                  <a:pt x="1676400" y="38100"/>
                </a:moveTo>
                <a:lnTo>
                  <a:pt x="1619250" y="38100"/>
                </a:lnTo>
                <a:lnTo>
                  <a:pt x="1619250" y="76200"/>
                </a:lnTo>
                <a:lnTo>
                  <a:pt x="1676400" y="76200"/>
                </a:lnTo>
                <a:lnTo>
                  <a:pt x="1714500" y="57150"/>
                </a:lnTo>
                <a:lnTo>
                  <a:pt x="1676400" y="38100"/>
                </a:lnTo>
                <a:close/>
              </a:path>
            </a:pathLst>
          </a:custGeom>
          <a:solidFill>
            <a:srgbClr val="C0C0C0"/>
          </a:solidFill>
        </p:spPr>
        <p:txBody>
          <a:bodyPr wrap="square" lIns="0" tIns="0" rIns="0" bIns="0" rtlCol="0"/>
          <a:lstStyle/>
          <a:p>
            <a:endParaRPr dirty="0">
              <a:solidFill>
                <a:prstClr val="black"/>
              </a:solidFill>
              <a:ea typeface="+mn-ea"/>
              <a:cs typeface="Arial" panose="020B0604020202020204" pitchFamily="34" charset="0"/>
            </a:endParaRPr>
          </a:p>
        </p:txBody>
      </p:sp>
      <p:sp>
        <p:nvSpPr>
          <p:cNvPr id="10" name="object 10"/>
          <p:cNvSpPr/>
          <p:nvPr/>
        </p:nvSpPr>
        <p:spPr>
          <a:xfrm>
            <a:off x="5945123" y="2510789"/>
            <a:ext cx="114300" cy="1518285"/>
          </a:xfrm>
          <a:custGeom>
            <a:avLst/>
            <a:gdLst/>
            <a:ahLst/>
            <a:cxnLst/>
            <a:rect l="l" t="t" r="r" b="b"/>
            <a:pathLst>
              <a:path w="114300" h="1518285">
                <a:moveTo>
                  <a:pt x="38100" y="1403604"/>
                </a:moveTo>
                <a:lnTo>
                  <a:pt x="0" y="1403604"/>
                </a:lnTo>
                <a:lnTo>
                  <a:pt x="57150" y="1517904"/>
                </a:lnTo>
                <a:lnTo>
                  <a:pt x="104775" y="1422654"/>
                </a:lnTo>
                <a:lnTo>
                  <a:pt x="38100" y="1422654"/>
                </a:lnTo>
                <a:lnTo>
                  <a:pt x="38100" y="1403604"/>
                </a:lnTo>
                <a:close/>
              </a:path>
              <a:path w="114300" h="1518285">
                <a:moveTo>
                  <a:pt x="76200" y="95250"/>
                </a:moveTo>
                <a:lnTo>
                  <a:pt x="38100" y="95250"/>
                </a:lnTo>
                <a:lnTo>
                  <a:pt x="38100" y="1422654"/>
                </a:lnTo>
                <a:lnTo>
                  <a:pt x="76200" y="1422654"/>
                </a:lnTo>
                <a:lnTo>
                  <a:pt x="76200" y="95250"/>
                </a:lnTo>
                <a:close/>
              </a:path>
              <a:path w="114300" h="1518285">
                <a:moveTo>
                  <a:pt x="114300" y="1403604"/>
                </a:moveTo>
                <a:lnTo>
                  <a:pt x="76200" y="1403604"/>
                </a:lnTo>
                <a:lnTo>
                  <a:pt x="76200" y="1422654"/>
                </a:lnTo>
                <a:lnTo>
                  <a:pt x="104775" y="1422654"/>
                </a:lnTo>
                <a:lnTo>
                  <a:pt x="114300" y="1403604"/>
                </a:lnTo>
                <a:close/>
              </a:path>
              <a:path w="114300" h="1518285">
                <a:moveTo>
                  <a:pt x="57150" y="0"/>
                </a:moveTo>
                <a:lnTo>
                  <a:pt x="0" y="114300"/>
                </a:lnTo>
                <a:lnTo>
                  <a:pt x="38100" y="114300"/>
                </a:lnTo>
                <a:lnTo>
                  <a:pt x="38100" y="95250"/>
                </a:lnTo>
                <a:lnTo>
                  <a:pt x="104775" y="95250"/>
                </a:lnTo>
                <a:lnTo>
                  <a:pt x="57150" y="0"/>
                </a:lnTo>
                <a:close/>
              </a:path>
              <a:path w="114300" h="1518285">
                <a:moveTo>
                  <a:pt x="104775" y="95250"/>
                </a:moveTo>
                <a:lnTo>
                  <a:pt x="76200" y="95250"/>
                </a:lnTo>
                <a:lnTo>
                  <a:pt x="76200" y="114300"/>
                </a:lnTo>
                <a:lnTo>
                  <a:pt x="114300" y="114300"/>
                </a:lnTo>
                <a:lnTo>
                  <a:pt x="104775" y="95250"/>
                </a:lnTo>
                <a:close/>
              </a:path>
            </a:pathLst>
          </a:custGeom>
          <a:solidFill>
            <a:srgbClr val="C0C0C0"/>
          </a:solidFill>
        </p:spPr>
        <p:txBody>
          <a:bodyPr wrap="square" lIns="0" tIns="0" rIns="0" bIns="0" rtlCol="0"/>
          <a:lstStyle/>
          <a:p>
            <a:endParaRPr dirty="0">
              <a:solidFill>
                <a:prstClr val="black"/>
              </a:solidFill>
              <a:ea typeface="+mn-ea"/>
              <a:cs typeface="Arial" panose="020B0604020202020204" pitchFamily="34" charset="0"/>
            </a:endParaRPr>
          </a:p>
        </p:txBody>
      </p:sp>
      <p:sp>
        <p:nvSpPr>
          <p:cNvPr id="11" name="object 11"/>
          <p:cNvSpPr/>
          <p:nvPr/>
        </p:nvSpPr>
        <p:spPr>
          <a:xfrm>
            <a:off x="3087623" y="2510789"/>
            <a:ext cx="114300" cy="1518285"/>
          </a:xfrm>
          <a:custGeom>
            <a:avLst/>
            <a:gdLst/>
            <a:ahLst/>
            <a:cxnLst/>
            <a:rect l="l" t="t" r="r" b="b"/>
            <a:pathLst>
              <a:path w="114300" h="1518285">
                <a:moveTo>
                  <a:pt x="38100" y="1403604"/>
                </a:moveTo>
                <a:lnTo>
                  <a:pt x="0" y="1403604"/>
                </a:lnTo>
                <a:lnTo>
                  <a:pt x="57150" y="1517904"/>
                </a:lnTo>
                <a:lnTo>
                  <a:pt x="104775" y="1422654"/>
                </a:lnTo>
                <a:lnTo>
                  <a:pt x="38100" y="1422654"/>
                </a:lnTo>
                <a:lnTo>
                  <a:pt x="38100" y="1403604"/>
                </a:lnTo>
                <a:close/>
              </a:path>
              <a:path w="114300" h="1518285">
                <a:moveTo>
                  <a:pt x="76200" y="95250"/>
                </a:moveTo>
                <a:lnTo>
                  <a:pt x="38100" y="95250"/>
                </a:lnTo>
                <a:lnTo>
                  <a:pt x="38100" y="1422654"/>
                </a:lnTo>
                <a:lnTo>
                  <a:pt x="76200" y="1422654"/>
                </a:lnTo>
                <a:lnTo>
                  <a:pt x="76200" y="95250"/>
                </a:lnTo>
                <a:close/>
              </a:path>
              <a:path w="114300" h="1518285">
                <a:moveTo>
                  <a:pt x="114300" y="1403604"/>
                </a:moveTo>
                <a:lnTo>
                  <a:pt x="76200" y="1403604"/>
                </a:lnTo>
                <a:lnTo>
                  <a:pt x="76200" y="1422654"/>
                </a:lnTo>
                <a:lnTo>
                  <a:pt x="104775" y="1422654"/>
                </a:lnTo>
                <a:lnTo>
                  <a:pt x="114300" y="1403604"/>
                </a:lnTo>
                <a:close/>
              </a:path>
              <a:path w="114300" h="1518285">
                <a:moveTo>
                  <a:pt x="57150" y="0"/>
                </a:moveTo>
                <a:lnTo>
                  <a:pt x="0" y="114300"/>
                </a:lnTo>
                <a:lnTo>
                  <a:pt x="38100" y="114300"/>
                </a:lnTo>
                <a:lnTo>
                  <a:pt x="38100" y="95250"/>
                </a:lnTo>
                <a:lnTo>
                  <a:pt x="104775" y="95250"/>
                </a:lnTo>
                <a:lnTo>
                  <a:pt x="57150" y="0"/>
                </a:lnTo>
                <a:close/>
              </a:path>
              <a:path w="114300" h="1518285">
                <a:moveTo>
                  <a:pt x="104775" y="95250"/>
                </a:moveTo>
                <a:lnTo>
                  <a:pt x="76200" y="95250"/>
                </a:lnTo>
                <a:lnTo>
                  <a:pt x="76200" y="114300"/>
                </a:lnTo>
                <a:lnTo>
                  <a:pt x="114300" y="114300"/>
                </a:lnTo>
                <a:lnTo>
                  <a:pt x="104775" y="95250"/>
                </a:lnTo>
                <a:close/>
              </a:path>
            </a:pathLst>
          </a:custGeom>
          <a:solidFill>
            <a:srgbClr val="C0C0C0"/>
          </a:solidFill>
        </p:spPr>
        <p:txBody>
          <a:bodyPr wrap="square" lIns="0" tIns="0" rIns="0" bIns="0" rtlCol="0"/>
          <a:lstStyle/>
          <a:p>
            <a:endParaRPr dirty="0">
              <a:solidFill>
                <a:prstClr val="black"/>
              </a:solidFill>
              <a:ea typeface="+mn-ea"/>
              <a:cs typeface="Arial" panose="020B0604020202020204" pitchFamily="34" charset="0"/>
            </a:endParaRPr>
          </a:p>
        </p:txBody>
      </p:sp>
      <p:sp>
        <p:nvSpPr>
          <p:cNvPr id="12" name="object 12"/>
          <p:cNvSpPr/>
          <p:nvPr/>
        </p:nvSpPr>
        <p:spPr>
          <a:xfrm>
            <a:off x="3716273" y="2510789"/>
            <a:ext cx="1714500" cy="1518285"/>
          </a:xfrm>
          <a:custGeom>
            <a:avLst/>
            <a:gdLst/>
            <a:ahLst/>
            <a:cxnLst/>
            <a:rect l="l" t="t" r="r" b="b"/>
            <a:pathLst>
              <a:path w="1714500" h="1518285">
                <a:moveTo>
                  <a:pt x="1616273" y="1456366"/>
                </a:moveTo>
                <a:lnTo>
                  <a:pt x="1591055" y="1484884"/>
                </a:lnTo>
                <a:lnTo>
                  <a:pt x="1714500" y="1517904"/>
                </a:lnTo>
                <a:lnTo>
                  <a:pt x="1694816" y="1469009"/>
                </a:lnTo>
                <a:lnTo>
                  <a:pt x="1630552" y="1469009"/>
                </a:lnTo>
                <a:lnTo>
                  <a:pt x="1616273" y="1456366"/>
                </a:lnTo>
                <a:close/>
              </a:path>
              <a:path w="1714500" h="1518285">
                <a:moveTo>
                  <a:pt x="1641480" y="1427860"/>
                </a:moveTo>
                <a:lnTo>
                  <a:pt x="1616273" y="1456366"/>
                </a:lnTo>
                <a:lnTo>
                  <a:pt x="1630552" y="1469009"/>
                </a:lnTo>
                <a:lnTo>
                  <a:pt x="1655826" y="1440561"/>
                </a:lnTo>
                <a:lnTo>
                  <a:pt x="1641480" y="1427860"/>
                </a:lnTo>
                <a:close/>
              </a:path>
              <a:path w="1714500" h="1518285">
                <a:moveTo>
                  <a:pt x="1666748" y="1399286"/>
                </a:moveTo>
                <a:lnTo>
                  <a:pt x="1641480" y="1427860"/>
                </a:lnTo>
                <a:lnTo>
                  <a:pt x="1655826" y="1440561"/>
                </a:lnTo>
                <a:lnTo>
                  <a:pt x="1630552" y="1469009"/>
                </a:lnTo>
                <a:lnTo>
                  <a:pt x="1694816" y="1469009"/>
                </a:lnTo>
                <a:lnTo>
                  <a:pt x="1666748" y="1399286"/>
                </a:lnTo>
                <a:close/>
              </a:path>
              <a:path w="1714500" h="1518285">
                <a:moveTo>
                  <a:pt x="98226" y="61537"/>
                </a:moveTo>
                <a:lnTo>
                  <a:pt x="73019" y="90043"/>
                </a:lnTo>
                <a:lnTo>
                  <a:pt x="1616273" y="1456366"/>
                </a:lnTo>
                <a:lnTo>
                  <a:pt x="1641480" y="1427860"/>
                </a:lnTo>
                <a:lnTo>
                  <a:pt x="98226" y="61537"/>
                </a:lnTo>
                <a:close/>
              </a:path>
              <a:path w="1714500" h="1518285">
                <a:moveTo>
                  <a:pt x="0" y="0"/>
                </a:moveTo>
                <a:lnTo>
                  <a:pt x="47751" y="118618"/>
                </a:lnTo>
                <a:lnTo>
                  <a:pt x="73019" y="90043"/>
                </a:lnTo>
                <a:lnTo>
                  <a:pt x="58674" y="77343"/>
                </a:lnTo>
                <a:lnTo>
                  <a:pt x="83947" y="48895"/>
                </a:lnTo>
                <a:lnTo>
                  <a:pt x="109406" y="48895"/>
                </a:lnTo>
                <a:lnTo>
                  <a:pt x="123443" y="33020"/>
                </a:lnTo>
                <a:lnTo>
                  <a:pt x="0" y="0"/>
                </a:lnTo>
                <a:close/>
              </a:path>
              <a:path w="1714500" h="1518285">
                <a:moveTo>
                  <a:pt x="83947" y="48895"/>
                </a:moveTo>
                <a:lnTo>
                  <a:pt x="58674" y="77343"/>
                </a:lnTo>
                <a:lnTo>
                  <a:pt x="73019" y="90043"/>
                </a:lnTo>
                <a:lnTo>
                  <a:pt x="98226" y="61537"/>
                </a:lnTo>
                <a:lnTo>
                  <a:pt x="83947" y="48895"/>
                </a:lnTo>
                <a:close/>
              </a:path>
              <a:path w="1714500" h="1518285">
                <a:moveTo>
                  <a:pt x="109406" y="48895"/>
                </a:moveTo>
                <a:lnTo>
                  <a:pt x="83947" y="48895"/>
                </a:lnTo>
                <a:lnTo>
                  <a:pt x="98226" y="61537"/>
                </a:lnTo>
                <a:lnTo>
                  <a:pt x="109406" y="48895"/>
                </a:lnTo>
                <a:close/>
              </a:path>
            </a:pathLst>
          </a:custGeom>
          <a:solidFill>
            <a:srgbClr val="C0C0C0"/>
          </a:solidFill>
        </p:spPr>
        <p:txBody>
          <a:bodyPr wrap="square" lIns="0" tIns="0" rIns="0" bIns="0" rtlCol="0"/>
          <a:lstStyle/>
          <a:p>
            <a:endParaRPr dirty="0">
              <a:solidFill>
                <a:prstClr val="black"/>
              </a:solidFill>
              <a:ea typeface="+mn-ea"/>
              <a:cs typeface="Arial" panose="020B0604020202020204" pitchFamily="34" charset="0"/>
            </a:endParaRPr>
          </a:p>
        </p:txBody>
      </p:sp>
      <p:sp>
        <p:nvSpPr>
          <p:cNvPr id="13" name="object 13"/>
          <p:cNvSpPr/>
          <p:nvPr/>
        </p:nvSpPr>
        <p:spPr>
          <a:xfrm>
            <a:off x="3716273" y="2510789"/>
            <a:ext cx="1714500" cy="1518285"/>
          </a:xfrm>
          <a:custGeom>
            <a:avLst/>
            <a:gdLst/>
            <a:ahLst/>
            <a:cxnLst/>
            <a:rect l="l" t="t" r="r" b="b"/>
            <a:pathLst>
              <a:path w="1714500" h="1518285">
                <a:moveTo>
                  <a:pt x="47751" y="1399286"/>
                </a:moveTo>
                <a:lnTo>
                  <a:pt x="0" y="1517904"/>
                </a:lnTo>
                <a:lnTo>
                  <a:pt x="123443" y="1484884"/>
                </a:lnTo>
                <a:lnTo>
                  <a:pt x="109406" y="1469009"/>
                </a:lnTo>
                <a:lnTo>
                  <a:pt x="83947" y="1469009"/>
                </a:lnTo>
                <a:lnTo>
                  <a:pt x="58674" y="1440561"/>
                </a:lnTo>
                <a:lnTo>
                  <a:pt x="73019" y="1427860"/>
                </a:lnTo>
                <a:lnTo>
                  <a:pt x="47751" y="1399286"/>
                </a:lnTo>
                <a:close/>
              </a:path>
              <a:path w="1714500" h="1518285">
                <a:moveTo>
                  <a:pt x="73019" y="1427860"/>
                </a:moveTo>
                <a:lnTo>
                  <a:pt x="58674" y="1440561"/>
                </a:lnTo>
                <a:lnTo>
                  <a:pt x="83947" y="1469009"/>
                </a:lnTo>
                <a:lnTo>
                  <a:pt x="98226" y="1456366"/>
                </a:lnTo>
                <a:lnTo>
                  <a:pt x="73019" y="1427860"/>
                </a:lnTo>
                <a:close/>
              </a:path>
              <a:path w="1714500" h="1518285">
                <a:moveTo>
                  <a:pt x="98226" y="1456366"/>
                </a:moveTo>
                <a:lnTo>
                  <a:pt x="83947" y="1469009"/>
                </a:lnTo>
                <a:lnTo>
                  <a:pt x="109406" y="1469009"/>
                </a:lnTo>
                <a:lnTo>
                  <a:pt x="98226" y="1456366"/>
                </a:lnTo>
                <a:close/>
              </a:path>
              <a:path w="1714500" h="1518285">
                <a:moveTo>
                  <a:pt x="1616273" y="61537"/>
                </a:moveTo>
                <a:lnTo>
                  <a:pt x="73019" y="1427860"/>
                </a:lnTo>
                <a:lnTo>
                  <a:pt x="98226" y="1456366"/>
                </a:lnTo>
                <a:lnTo>
                  <a:pt x="1641480" y="90043"/>
                </a:lnTo>
                <a:lnTo>
                  <a:pt x="1616273" y="61537"/>
                </a:lnTo>
                <a:close/>
              </a:path>
              <a:path w="1714500" h="1518285">
                <a:moveTo>
                  <a:pt x="1694816" y="48895"/>
                </a:moveTo>
                <a:lnTo>
                  <a:pt x="1630552" y="48895"/>
                </a:lnTo>
                <a:lnTo>
                  <a:pt x="1655826" y="77343"/>
                </a:lnTo>
                <a:lnTo>
                  <a:pt x="1641480" y="90043"/>
                </a:lnTo>
                <a:lnTo>
                  <a:pt x="1666748" y="118618"/>
                </a:lnTo>
                <a:lnTo>
                  <a:pt x="1694816" y="48895"/>
                </a:lnTo>
                <a:close/>
              </a:path>
              <a:path w="1714500" h="1518285">
                <a:moveTo>
                  <a:pt x="1630552" y="48895"/>
                </a:moveTo>
                <a:lnTo>
                  <a:pt x="1616273" y="61537"/>
                </a:lnTo>
                <a:lnTo>
                  <a:pt x="1641480" y="90043"/>
                </a:lnTo>
                <a:lnTo>
                  <a:pt x="1655826" y="77343"/>
                </a:lnTo>
                <a:lnTo>
                  <a:pt x="1630552" y="48895"/>
                </a:lnTo>
                <a:close/>
              </a:path>
              <a:path w="1714500" h="1518285">
                <a:moveTo>
                  <a:pt x="1714500" y="0"/>
                </a:moveTo>
                <a:lnTo>
                  <a:pt x="1591055" y="33020"/>
                </a:lnTo>
                <a:lnTo>
                  <a:pt x="1616273" y="61537"/>
                </a:lnTo>
                <a:lnTo>
                  <a:pt x="1630552" y="48895"/>
                </a:lnTo>
                <a:lnTo>
                  <a:pt x="1694816" y="48895"/>
                </a:lnTo>
                <a:lnTo>
                  <a:pt x="1714500" y="0"/>
                </a:lnTo>
                <a:close/>
              </a:path>
            </a:pathLst>
          </a:custGeom>
          <a:solidFill>
            <a:srgbClr val="C0C0C0"/>
          </a:solidFill>
        </p:spPr>
        <p:txBody>
          <a:bodyPr wrap="square" lIns="0" tIns="0" rIns="0" bIns="0" rtlCol="0"/>
          <a:lstStyle/>
          <a:p>
            <a:endParaRPr dirty="0">
              <a:solidFill>
                <a:prstClr val="black"/>
              </a:solidFill>
              <a:ea typeface="+mn-ea"/>
              <a:cs typeface="Arial" panose="020B0604020202020204" pitchFamily="34" charset="0"/>
            </a:endParaRPr>
          </a:p>
        </p:txBody>
      </p:sp>
      <p:sp>
        <p:nvSpPr>
          <p:cNvPr id="14" name="object 14"/>
          <p:cNvSpPr/>
          <p:nvPr/>
        </p:nvSpPr>
        <p:spPr>
          <a:xfrm>
            <a:off x="762762" y="5459476"/>
            <a:ext cx="685800" cy="114300"/>
          </a:xfrm>
          <a:custGeom>
            <a:avLst/>
            <a:gdLst/>
            <a:ahLst/>
            <a:cxnLst/>
            <a:rect l="l" t="t" r="r" b="b"/>
            <a:pathLst>
              <a:path w="685800" h="114300">
                <a:moveTo>
                  <a:pt x="571500" y="0"/>
                </a:moveTo>
                <a:lnTo>
                  <a:pt x="571500" y="114300"/>
                </a:lnTo>
                <a:lnTo>
                  <a:pt x="647700" y="76200"/>
                </a:lnTo>
                <a:lnTo>
                  <a:pt x="590550" y="76200"/>
                </a:lnTo>
                <a:lnTo>
                  <a:pt x="590550" y="38100"/>
                </a:lnTo>
                <a:lnTo>
                  <a:pt x="647700" y="38100"/>
                </a:lnTo>
                <a:lnTo>
                  <a:pt x="571500" y="0"/>
                </a:lnTo>
                <a:close/>
              </a:path>
              <a:path w="685800" h="114300">
                <a:moveTo>
                  <a:pt x="571500" y="38100"/>
                </a:moveTo>
                <a:lnTo>
                  <a:pt x="0" y="38100"/>
                </a:lnTo>
                <a:lnTo>
                  <a:pt x="0" y="76200"/>
                </a:lnTo>
                <a:lnTo>
                  <a:pt x="571500" y="76200"/>
                </a:lnTo>
                <a:lnTo>
                  <a:pt x="571500" y="38100"/>
                </a:lnTo>
                <a:close/>
              </a:path>
              <a:path w="685800" h="114300">
                <a:moveTo>
                  <a:pt x="647700" y="38100"/>
                </a:moveTo>
                <a:lnTo>
                  <a:pt x="590550" y="38100"/>
                </a:lnTo>
                <a:lnTo>
                  <a:pt x="590550" y="76200"/>
                </a:lnTo>
                <a:lnTo>
                  <a:pt x="647700" y="76200"/>
                </a:lnTo>
                <a:lnTo>
                  <a:pt x="685800" y="57150"/>
                </a:lnTo>
                <a:lnTo>
                  <a:pt x="647700" y="38100"/>
                </a:lnTo>
                <a:close/>
              </a:path>
            </a:pathLst>
          </a:custGeom>
          <a:solidFill>
            <a:srgbClr val="000000"/>
          </a:solidFill>
        </p:spPr>
        <p:txBody>
          <a:bodyPr wrap="square" lIns="0" tIns="0" rIns="0" bIns="0" rtlCol="0"/>
          <a:lstStyle/>
          <a:p>
            <a:endParaRPr dirty="0">
              <a:solidFill>
                <a:prstClr val="black"/>
              </a:solidFill>
              <a:ea typeface="+mn-ea"/>
              <a:cs typeface="Arial" panose="020B0604020202020204" pitchFamily="34" charset="0"/>
            </a:endParaRPr>
          </a:p>
        </p:txBody>
      </p:sp>
      <p:sp>
        <p:nvSpPr>
          <p:cNvPr id="15" name="object 15"/>
          <p:cNvSpPr txBox="1"/>
          <p:nvPr/>
        </p:nvSpPr>
        <p:spPr>
          <a:xfrm>
            <a:off x="3336797" y="5427370"/>
            <a:ext cx="5479415" cy="666750"/>
          </a:xfrm>
          <a:prstGeom prst="rect">
            <a:avLst/>
          </a:prstGeom>
        </p:spPr>
        <p:txBody>
          <a:bodyPr vert="horz" wrap="square" lIns="0" tIns="12700" rIns="0" bIns="0" rtlCol="0">
            <a:spAutoFit/>
          </a:bodyPr>
          <a:lstStyle/>
          <a:p>
            <a:pPr marL="12700" marR="5080">
              <a:spcBef>
                <a:spcPts val="100"/>
              </a:spcBef>
            </a:pPr>
            <a:r>
              <a:rPr sz="1400" b="1" spc="-10" dirty="0">
                <a:solidFill>
                  <a:prstClr val="black"/>
                </a:solidFill>
                <a:latin typeface="Arial"/>
                <a:ea typeface="+mn-ea"/>
                <a:cs typeface="Arial"/>
              </a:rPr>
              <a:t>Krasner, </a:t>
            </a:r>
            <a:r>
              <a:rPr sz="1400" b="1" dirty="0">
                <a:solidFill>
                  <a:prstClr val="black"/>
                </a:solidFill>
                <a:latin typeface="Arial"/>
                <a:ea typeface="+mn-ea"/>
                <a:cs typeface="Arial"/>
              </a:rPr>
              <a:t>I. </a:t>
            </a:r>
            <a:r>
              <a:rPr sz="1400" b="1" spc="-5" dirty="0">
                <a:solidFill>
                  <a:prstClr val="black"/>
                </a:solidFill>
                <a:latin typeface="Arial"/>
                <a:ea typeface="+mn-ea"/>
                <a:cs typeface="Arial"/>
              </a:rPr>
              <a:t>Model of </a:t>
            </a:r>
            <a:r>
              <a:rPr sz="1400" b="1" dirty="0">
                <a:solidFill>
                  <a:prstClr val="black"/>
                </a:solidFill>
                <a:latin typeface="Arial"/>
                <a:ea typeface="+mn-ea"/>
                <a:cs typeface="Arial"/>
              </a:rPr>
              <a:t>Skills </a:t>
            </a:r>
            <a:r>
              <a:rPr sz="1400" b="1" spc="-5" dirty="0">
                <a:solidFill>
                  <a:prstClr val="black"/>
                </a:solidFill>
                <a:latin typeface="Arial"/>
                <a:ea typeface="+mn-ea"/>
                <a:cs typeface="Arial"/>
              </a:rPr>
              <a:t>Integration </a:t>
            </a:r>
            <a:r>
              <a:rPr sz="1400" b="1" dirty="0">
                <a:solidFill>
                  <a:prstClr val="black"/>
                </a:solidFill>
                <a:latin typeface="Arial"/>
                <a:ea typeface="+mn-ea"/>
                <a:cs typeface="Arial"/>
              </a:rPr>
              <a:t>in </a:t>
            </a:r>
            <a:r>
              <a:rPr sz="1400" b="1" spc="-15" dirty="0">
                <a:solidFill>
                  <a:prstClr val="black"/>
                </a:solidFill>
                <a:latin typeface="Arial"/>
                <a:ea typeface="+mn-ea"/>
                <a:cs typeface="Arial"/>
              </a:rPr>
              <a:t>Teaching </a:t>
            </a:r>
            <a:r>
              <a:rPr sz="1400" b="1" spc="-5" dirty="0">
                <a:solidFill>
                  <a:prstClr val="black"/>
                </a:solidFill>
                <a:latin typeface="Arial"/>
                <a:ea typeface="+mn-ea"/>
                <a:cs typeface="Arial"/>
              </a:rPr>
              <a:t>Foreign  Languages. Master’s Degree Portfolio, 2000, Middlebury Institute  of International</a:t>
            </a:r>
            <a:r>
              <a:rPr sz="1400" b="1" spc="-45" dirty="0">
                <a:solidFill>
                  <a:prstClr val="black"/>
                </a:solidFill>
                <a:latin typeface="Arial"/>
                <a:ea typeface="+mn-ea"/>
                <a:cs typeface="Arial"/>
              </a:rPr>
              <a:t> </a:t>
            </a:r>
            <a:r>
              <a:rPr sz="1400" b="1" dirty="0">
                <a:solidFill>
                  <a:prstClr val="black"/>
                </a:solidFill>
                <a:latin typeface="Arial"/>
                <a:ea typeface="+mn-ea"/>
                <a:cs typeface="Arial"/>
              </a:rPr>
              <a:t>Studies</a:t>
            </a:r>
            <a:endParaRPr sz="1400" dirty="0">
              <a:solidFill>
                <a:prstClr val="black"/>
              </a:solidFill>
              <a:latin typeface="Arial"/>
              <a:ea typeface="+mn-ea"/>
              <a:cs typeface="Arial"/>
            </a:endParaRPr>
          </a:p>
        </p:txBody>
      </p:sp>
      <p:sp>
        <p:nvSpPr>
          <p:cNvPr id="16" name="object 16"/>
          <p:cNvSpPr/>
          <p:nvPr/>
        </p:nvSpPr>
        <p:spPr>
          <a:xfrm>
            <a:off x="2956560" y="5821679"/>
            <a:ext cx="378701" cy="355841"/>
          </a:xfrm>
          <a:prstGeom prst="rect">
            <a:avLst/>
          </a:prstGeom>
          <a:blipFill>
            <a:blip r:embed="rId2" cstate="print"/>
            <a:stretch>
              <a:fillRect/>
            </a:stretch>
          </a:blipFill>
        </p:spPr>
        <p:txBody>
          <a:bodyPr wrap="square" lIns="0" tIns="0" rIns="0" bIns="0" rtlCol="0"/>
          <a:lstStyle/>
          <a:p>
            <a:endParaRPr dirty="0">
              <a:solidFill>
                <a:prstClr val="black"/>
              </a:solidFill>
              <a:ea typeface="+mn-ea"/>
              <a:cs typeface="Arial" panose="020B0604020202020204" pitchFamily="34" charset="0"/>
            </a:endParaRPr>
          </a:p>
        </p:txBody>
      </p:sp>
      <p:sp>
        <p:nvSpPr>
          <p:cNvPr id="17" name="object 17"/>
          <p:cNvSpPr/>
          <p:nvPr/>
        </p:nvSpPr>
        <p:spPr>
          <a:xfrm>
            <a:off x="2971800" y="5504688"/>
            <a:ext cx="350520" cy="327659"/>
          </a:xfrm>
          <a:prstGeom prst="rect">
            <a:avLst/>
          </a:prstGeom>
          <a:blipFill>
            <a:blip r:embed="rId3" cstate="print"/>
            <a:stretch>
              <a:fillRect/>
            </a:stretch>
          </a:blipFill>
        </p:spPr>
        <p:txBody>
          <a:bodyPr wrap="square" lIns="0" tIns="0" rIns="0" bIns="0" rtlCol="0"/>
          <a:lstStyle/>
          <a:p>
            <a:endParaRPr dirty="0">
              <a:solidFill>
                <a:prstClr val="black"/>
              </a:solidFill>
              <a:ea typeface="+mn-ea"/>
              <a:cs typeface="Arial" panose="020B0604020202020204" pitchFamily="34" charset="0"/>
            </a:endParaRPr>
          </a:p>
        </p:txBody>
      </p:sp>
    </p:spTree>
    <p:extLst>
      <p:ext uri="{BB962C8B-B14F-4D97-AF65-F5344CB8AC3E}">
        <p14:creationId xmlns:p14="http://schemas.microsoft.com/office/powerpoint/2010/main" val="2071344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95783"/>
            <a:ext cx="7162799" cy="1122680"/>
          </a:xfrm>
          <a:prstGeom prst="rect">
            <a:avLst/>
          </a:prstGeom>
        </p:spPr>
        <p:txBody>
          <a:bodyPr vert="horz" wrap="square" lIns="0" tIns="12700" rIns="0" bIns="0" rtlCol="0">
            <a:spAutoFit/>
          </a:bodyPr>
          <a:lstStyle/>
          <a:p>
            <a:pPr marL="165100" marR="5080" indent="-152400">
              <a:lnSpc>
                <a:spcPct val="100000"/>
              </a:lnSpc>
              <a:spcBef>
                <a:spcPts val="100"/>
              </a:spcBef>
            </a:pPr>
            <a:r>
              <a:rPr sz="3600" dirty="0"/>
              <a:t>Optimizing Learning</a:t>
            </a:r>
            <a:r>
              <a:rPr sz="3600" spc="-100" dirty="0"/>
              <a:t> </a:t>
            </a:r>
            <a:r>
              <a:rPr sz="3600" spc="-5" dirty="0"/>
              <a:t>through  the Skill </a:t>
            </a:r>
            <a:r>
              <a:rPr sz="3600" dirty="0"/>
              <a:t>- Integrated</a:t>
            </a:r>
            <a:r>
              <a:rPr sz="3600" spc="-45" dirty="0"/>
              <a:t> </a:t>
            </a:r>
            <a:r>
              <a:rPr sz="3600" spc="-5" dirty="0"/>
              <a:t>Model</a:t>
            </a:r>
            <a:endParaRPr sz="3600" dirty="0"/>
          </a:p>
        </p:txBody>
      </p:sp>
      <p:sp>
        <p:nvSpPr>
          <p:cNvPr id="3" name="object 3"/>
          <p:cNvSpPr txBox="1"/>
          <p:nvPr/>
        </p:nvSpPr>
        <p:spPr>
          <a:xfrm>
            <a:off x="535940" y="1778634"/>
            <a:ext cx="7900034" cy="4319131"/>
          </a:xfrm>
          <a:prstGeom prst="rect">
            <a:avLst/>
          </a:prstGeom>
        </p:spPr>
        <p:txBody>
          <a:bodyPr vert="horz" wrap="square" lIns="0" tIns="12700" rIns="0" bIns="0" rtlCol="0">
            <a:spAutoFit/>
          </a:bodyPr>
          <a:lstStyle/>
          <a:p>
            <a:pPr marL="355600" marR="236220" indent="-342900">
              <a:spcBef>
                <a:spcPts val="100"/>
              </a:spcBef>
              <a:buFontTx/>
              <a:buChar char="•"/>
              <a:tabLst>
                <a:tab pos="354965" algn="l"/>
                <a:tab pos="355600" algn="l"/>
              </a:tabLst>
            </a:pPr>
            <a:r>
              <a:rPr sz="2400" dirty="0">
                <a:solidFill>
                  <a:prstClr val="black"/>
                </a:solidFill>
                <a:latin typeface="Arial"/>
                <a:ea typeface="+mn-ea"/>
                <a:cs typeface="Arial"/>
              </a:rPr>
              <a:t>The proposed </a:t>
            </a:r>
            <a:r>
              <a:rPr sz="2400" spc="-5" dirty="0">
                <a:solidFill>
                  <a:prstClr val="black"/>
                </a:solidFill>
                <a:latin typeface="Arial"/>
                <a:ea typeface="+mn-ea"/>
                <a:cs typeface="Arial"/>
              </a:rPr>
              <a:t>model uses </a:t>
            </a:r>
            <a:r>
              <a:rPr lang="en-US" sz="2400" spc="-5" dirty="0">
                <a:solidFill>
                  <a:prstClr val="black"/>
                </a:solidFill>
                <a:latin typeface="Arial"/>
                <a:ea typeface="+mn-ea"/>
                <a:cs typeface="Arial"/>
              </a:rPr>
              <a:t>various</a:t>
            </a:r>
            <a:r>
              <a:rPr sz="2400" spc="-5" dirty="0">
                <a:solidFill>
                  <a:prstClr val="black"/>
                </a:solidFill>
                <a:latin typeface="Arial"/>
                <a:ea typeface="+mn-ea"/>
                <a:cs typeface="Arial"/>
              </a:rPr>
              <a:t> learning pathways in </a:t>
            </a:r>
            <a:r>
              <a:rPr sz="2400" dirty="0">
                <a:solidFill>
                  <a:prstClr val="black"/>
                </a:solidFill>
                <a:latin typeface="Arial"/>
                <a:ea typeface="+mn-ea"/>
                <a:cs typeface="Arial"/>
              </a:rPr>
              <a:t>the  </a:t>
            </a:r>
            <a:r>
              <a:rPr sz="2400" spc="-5" dirty="0">
                <a:solidFill>
                  <a:prstClr val="black"/>
                </a:solidFill>
                <a:latin typeface="Arial"/>
                <a:ea typeface="+mn-ea"/>
                <a:cs typeface="Arial"/>
              </a:rPr>
              <a:t>brain </a:t>
            </a:r>
            <a:r>
              <a:rPr sz="2400" dirty="0">
                <a:solidFill>
                  <a:prstClr val="black"/>
                </a:solidFill>
                <a:latin typeface="Arial"/>
                <a:ea typeface="+mn-ea"/>
                <a:cs typeface="Arial"/>
              </a:rPr>
              <a:t>(i.e., </a:t>
            </a:r>
            <a:r>
              <a:rPr sz="2400" spc="-5" dirty="0">
                <a:solidFill>
                  <a:prstClr val="black"/>
                </a:solidFill>
                <a:latin typeface="Arial"/>
                <a:ea typeface="+mn-ea"/>
                <a:cs typeface="Arial"/>
              </a:rPr>
              <a:t>visual, auditory, </a:t>
            </a:r>
            <a:r>
              <a:rPr sz="2400" dirty="0">
                <a:solidFill>
                  <a:prstClr val="black"/>
                </a:solidFill>
                <a:latin typeface="Arial"/>
                <a:ea typeface="+mn-ea"/>
                <a:cs typeface="Arial"/>
              </a:rPr>
              <a:t>kinesthetic/tactile)  simultaneously or </a:t>
            </a:r>
            <a:r>
              <a:rPr sz="2400" spc="-5" dirty="0">
                <a:solidFill>
                  <a:prstClr val="black"/>
                </a:solidFill>
                <a:latin typeface="Arial"/>
                <a:ea typeface="+mn-ea"/>
                <a:cs typeface="Arial"/>
              </a:rPr>
              <a:t>sequentially </a:t>
            </a:r>
            <a:r>
              <a:rPr sz="2400" dirty="0">
                <a:solidFill>
                  <a:prstClr val="black"/>
                </a:solidFill>
                <a:latin typeface="Arial"/>
                <a:ea typeface="+mn-ea"/>
                <a:cs typeface="Arial"/>
              </a:rPr>
              <a:t>in order to enhance  </a:t>
            </a:r>
            <a:r>
              <a:rPr sz="2400" spc="-5" dirty="0">
                <a:solidFill>
                  <a:prstClr val="black"/>
                </a:solidFill>
                <a:latin typeface="Arial"/>
                <a:ea typeface="+mn-ea"/>
                <a:cs typeface="Arial"/>
              </a:rPr>
              <a:t>memory and</a:t>
            </a:r>
            <a:r>
              <a:rPr sz="2400" spc="15" dirty="0">
                <a:solidFill>
                  <a:prstClr val="black"/>
                </a:solidFill>
                <a:latin typeface="Arial"/>
                <a:ea typeface="+mn-ea"/>
                <a:cs typeface="Arial"/>
              </a:rPr>
              <a:t> </a:t>
            </a:r>
            <a:r>
              <a:rPr sz="2400" spc="-5" dirty="0">
                <a:solidFill>
                  <a:prstClr val="black"/>
                </a:solidFill>
                <a:latin typeface="Arial"/>
                <a:ea typeface="+mn-ea"/>
                <a:cs typeface="Arial"/>
              </a:rPr>
              <a:t>learning.</a:t>
            </a:r>
            <a:endParaRPr lang="en-US" sz="2400" spc="-5" dirty="0">
              <a:solidFill>
                <a:prstClr val="black"/>
              </a:solidFill>
              <a:latin typeface="Arial"/>
              <a:ea typeface="+mn-ea"/>
              <a:cs typeface="Arial"/>
            </a:endParaRPr>
          </a:p>
          <a:p>
            <a:pPr marL="355600" marR="236220" indent="-342900">
              <a:spcBef>
                <a:spcPts val="100"/>
              </a:spcBef>
              <a:buFontTx/>
              <a:buChar char="•"/>
              <a:tabLst>
                <a:tab pos="354965" algn="l"/>
                <a:tab pos="355600" algn="l"/>
              </a:tabLst>
            </a:pPr>
            <a:endParaRPr sz="2400" dirty="0">
              <a:solidFill>
                <a:prstClr val="black"/>
              </a:solidFill>
              <a:latin typeface="Arial"/>
              <a:ea typeface="+mn-ea"/>
              <a:cs typeface="Arial"/>
            </a:endParaRPr>
          </a:p>
          <a:p>
            <a:pPr marL="355600" marR="591820" indent="-342900">
              <a:spcBef>
                <a:spcPts val="575"/>
              </a:spcBef>
              <a:buFontTx/>
              <a:buChar char="•"/>
              <a:tabLst>
                <a:tab pos="354965" algn="l"/>
                <a:tab pos="355600" algn="l"/>
              </a:tabLst>
            </a:pPr>
            <a:r>
              <a:rPr sz="2400" spc="-5" dirty="0">
                <a:solidFill>
                  <a:prstClr val="black"/>
                </a:solidFill>
                <a:latin typeface="Arial"/>
                <a:ea typeface="+mn-ea"/>
                <a:cs typeface="Arial"/>
              </a:rPr>
              <a:t>Utilizing various </a:t>
            </a:r>
            <a:r>
              <a:rPr sz="2400" dirty="0">
                <a:solidFill>
                  <a:prstClr val="black"/>
                </a:solidFill>
                <a:latin typeface="Arial"/>
                <a:ea typeface="+mn-ea"/>
                <a:cs typeface="Arial"/>
              </a:rPr>
              <a:t>sensory </a:t>
            </a:r>
            <a:r>
              <a:rPr sz="2400" spc="-5" dirty="0">
                <a:solidFill>
                  <a:prstClr val="black"/>
                </a:solidFill>
                <a:latin typeface="Arial"/>
                <a:ea typeface="+mn-ea"/>
                <a:cs typeface="Arial"/>
              </a:rPr>
              <a:t>channels a</a:t>
            </a:r>
            <a:r>
              <a:rPr lang="en-US" sz="2400" spc="-5" dirty="0">
                <a:solidFill>
                  <a:prstClr val="black"/>
                </a:solidFill>
                <a:latin typeface="Arial"/>
                <a:ea typeface="+mn-ea"/>
                <a:cs typeface="Arial"/>
              </a:rPr>
              <a:t>llows </a:t>
            </a:r>
            <a:r>
              <a:rPr lang="en-US" sz="2400" dirty="0">
                <a:solidFill>
                  <a:prstClr val="black"/>
                </a:solidFill>
                <a:latin typeface="Arial"/>
                <a:ea typeface="+mn-ea"/>
                <a:cs typeface="Arial"/>
              </a:rPr>
              <a:t>maximizing </a:t>
            </a:r>
            <a:r>
              <a:rPr sz="2400" spc="-5" dirty="0">
                <a:solidFill>
                  <a:prstClr val="black"/>
                </a:solidFill>
                <a:latin typeface="Arial"/>
                <a:ea typeface="+mn-ea"/>
                <a:cs typeface="Arial"/>
              </a:rPr>
              <a:t>language acquisition and</a:t>
            </a:r>
            <a:r>
              <a:rPr sz="2400" spc="170" dirty="0">
                <a:solidFill>
                  <a:prstClr val="black"/>
                </a:solidFill>
                <a:latin typeface="Arial"/>
                <a:ea typeface="+mn-ea"/>
                <a:cs typeface="Arial"/>
              </a:rPr>
              <a:t> </a:t>
            </a:r>
            <a:r>
              <a:rPr sz="2400" dirty="0">
                <a:solidFill>
                  <a:prstClr val="black"/>
                </a:solidFill>
                <a:latin typeface="Arial"/>
                <a:ea typeface="+mn-ea"/>
                <a:cs typeface="Arial"/>
              </a:rPr>
              <a:t>retention.</a:t>
            </a:r>
            <a:endParaRPr lang="en-US" sz="2400" dirty="0">
              <a:solidFill>
                <a:prstClr val="black"/>
              </a:solidFill>
              <a:latin typeface="Arial"/>
              <a:ea typeface="+mn-ea"/>
              <a:cs typeface="Arial"/>
            </a:endParaRPr>
          </a:p>
          <a:p>
            <a:pPr marL="355600" marR="591820" indent="-342900">
              <a:spcBef>
                <a:spcPts val="575"/>
              </a:spcBef>
              <a:buFontTx/>
              <a:buChar char="•"/>
              <a:tabLst>
                <a:tab pos="354965" algn="l"/>
                <a:tab pos="355600" algn="l"/>
              </a:tabLst>
            </a:pPr>
            <a:endParaRPr sz="2400" dirty="0">
              <a:solidFill>
                <a:prstClr val="black"/>
              </a:solidFill>
              <a:latin typeface="Arial"/>
              <a:ea typeface="+mn-ea"/>
              <a:cs typeface="Arial"/>
            </a:endParaRPr>
          </a:p>
          <a:p>
            <a:pPr marL="355600" marR="5080" indent="-342900">
              <a:spcBef>
                <a:spcPts val="580"/>
              </a:spcBef>
              <a:buFontTx/>
              <a:buChar char="•"/>
              <a:tabLst>
                <a:tab pos="354965" algn="l"/>
                <a:tab pos="355600" algn="l"/>
                <a:tab pos="1627505" algn="l"/>
              </a:tabLst>
            </a:pPr>
            <a:r>
              <a:rPr sz="2400" spc="-5" dirty="0">
                <a:solidFill>
                  <a:prstClr val="black"/>
                </a:solidFill>
                <a:latin typeface="Arial"/>
                <a:ea typeface="+mn-ea"/>
                <a:cs typeface="Arial"/>
              </a:rPr>
              <a:t>Creating visual, auditory and </a:t>
            </a:r>
            <a:r>
              <a:rPr sz="2400" dirty="0">
                <a:solidFill>
                  <a:prstClr val="black"/>
                </a:solidFill>
                <a:latin typeface="Arial"/>
                <a:ea typeface="+mn-ea"/>
                <a:cs typeface="Arial"/>
              </a:rPr>
              <a:t>kinesthetic/tactile </a:t>
            </a:r>
            <a:r>
              <a:rPr sz="2400" spc="-5" dirty="0">
                <a:solidFill>
                  <a:prstClr val="black"/>
                </a:solidFill>
                <a:latin typeface="Arial"/>
                <a:ea typeface="+mn-ea"/>
                <a:cs typeface="Arial"/>
              </a:rPr>
              <a:t>linguistic  </a:t>
            </a:r>
            <a:r>
              <a:rPr sz="2400" dirty="0">
                <a:solidFill>
                  <a:prstClr val="black"/>
                </a:solidFill>
                <a:latin typeface="Arial"/>
                <a:ea typeface="+mn-ea"/>
                <a:cs typeface="Arial"/>
              </a:rPr>
              <a:t>patterns	</a:t>
            </a:r>
            <a:r>
              <a:rPr sz="2400" spc="-5" dirty="0">
                <a:solidFill>
                  <a:prstClr val="black"/>
                </a:solidFill>
                <a:latin typeface="Arial"/>
                <a:ea typeface="+mn-ea"/>
                <a:cs typeface="Arial"/>
              </a:rPr>
              <a:t>through various </a:t>
            </a:r>
            <a:r>
              <a:rPr sz="2400" dirty="0">
                <a:solidFill>
                  <a:prstClr val="black"/>
                </a:solidFill>
                <a:latin typeface="Arial"/>
                <a:ea typeface="+mn-ea"/>
                <a:cs typeface="Arial"/>
              </a:rPr>
              <a:t>sensory </a:t>
            </a:r>
            <a:r>
              <a:rPr sz="2400" spc="-5" dirty="0">
                <a:solidFill>
                  <a:prstClr val="black"/>
                </a:solidFill>
                <a:latin typeface="Arial"/>
                <a:ea typeface="+mn-ea"/>
                <a:cs typeface="Arial"/>
              </a:rPr>
              <a:t>inputs and </a:t>
            </a:r>
            <a:r>
              <a:rPr sz="2400" dirty="0">
                <a:solidFill>
                  <a:prstClr val="black"/>
                </a:solidFill>
                <a:latin typeface="Arial"/>
                <a:ea typeface="+mn-ea"/>
                <a:cs typeface="Arial"/>
              </a:rPr>
              <a:t>outputs </a:t>
            </a:r>
            <a:r>
              <a:rPr sz="2400" spc="-5" dirty="0">
                <a:solidFill>
                  <a:prstClr val="black"/>
                </a:solidFill>
                <a:latin typeface="Arial"/>
                <a:ea typeface="+mn-ea"/>
                <a:cs typeface="Arial"/>
              </a:rPr>
              <a:t>is  </a:t>
            </a:r>
            <a:r>
              <a:rPr sz="2400" dirty="0">
                <a:solidFill>
                  <a:prstClr val="black"/>
                </a:solidFill>
                <a:latin typeface="Arial"/>
                <a:ea typeface="+mn-ea"/>
                <a:cs typeface="Arial"/>
              </a:rPr>
              <a:t>essential for </a:t>
            </a:r>
            <a:r>
              <a:rPr sz="2400" spc="-5" dirty="0">
                <a:solidFill>
                  <a:prstClr val="black"/>
                </a:solidFill>
                <a:latin typeface="Arial"/>
                <a:ea typeface="+mn-ea"/>
                <a:cs typeface="Arial"/>
              </a:rPr>
              <a:t>deep processing and memory</a:t>
            </a:r>
            <a:r>
              <a:rPr sz="2400" spc="130" dirty="0">
                <a:solidFill>
                  <a:prstClr val="black"/>
                </a:solidFill>
                <a:latin typeface="Arial"/>
                <a:ea typeface="+mn-ea"/>
                <a:cs typeface="Arial"/>
              </a:rPr>
              <a:t> </a:t>
            </a:r>
            <a:r>
              <a:rPr sz="2400" spc="-5" dirty="0">
                <a:solidFill>
                  <a:prstClr val="black"/>
                </a:solidFill>
                <a:latin typeface="Arial"/>
                <a:ea typeface="+mn-ea"/>
                <a:cs typeface="Arial"/>
              </a:rPr>
              <a:t>potentiation.</a:t>
            </a:r>
            <a:endParaRPr sz="2400" dirty="0">
              <a:solidFill>
                <a:prstClr val="black"/>
              </a:solidFill>
              <a:latin typeface="Arial"/>
              <a:ea typeface="+mn-ea"/>
              <a:cs typeface="Arial"/>
            </a:endParaRPr>
          </a:p>
        </p:txBody>
      </p:sp>
      <p:sp>
        <p:nvSpPr>
          <p:cNvPr id="4" name="object 4"/>
          <p:cNvSpPr txBox="1"/>
          <p:nvPr/>
        </p:nvSpPr>
        <p:spPr>
          <a:xfrm>
            <a:off x="7543545" y="6387490"/>
            <a:ext cx="153670" cy="163195"/>
          </a:xfrm>
          <a:prstGeom prst="rect">
            <a:avLst/>
          </a:prstGeom>
        </p:spPr>
        <p:txBody>
          <a:bodyPr vert="horz" wrap="square" lIns="0" tIns="12700" rIns="0" bIns="0" rtlCol="0">
            <a:spAutoFit/>
          </a:bodyPr>
          <a:lstStyle/>
          <a:p>
            <a:pPr marL="12700">
              <a:spcBef>
                <a:spcPts val="100"/>
              </a:spcBef>
            </a:pPr>
            <a:r>
              <a:rPr sz="900" dirty="0">
                <a:solidFill>
                  <a:srgbClr val="FF3300"/>
                </a:solidFill>
                <a:latin typeface="Arial"/>
                <a:ea typeface="+mn-ea"/>
                <a:cs typeface="Arial"/>
              </a:rPr>
              <a:t>13</a:t>
            </a:r>
            <a:endParaRPr sz="900" dirty="0">
              <a:solidFill>
                <a:prstClr val="black"/>
              </a:solidFill>
              <a:latin typeface="Arial"/>
              <a:ea typeface="+mn-ea"/>
              <a:cs typeface="Arial"/>
            </a:endParaRPr>
          </a:p>
        </p:txBody>
      </p:sp>
    </p:spTree>
    <p:extLst>
      <p:ext uri="{BB962C8B-B14F-4D97-AF65-F5344CB8AC3E}">
        <p14:creationId xmlns:p14="http://schemas.microsoft.com/office/powerpoint/2010/main" val="17013043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810441"/>
            <a:ext cx="7987665" cy="4590359"/>
          </a:xfrm>
          <a:prstGeom prst="rect">
            <a:avLst/>
          </a:prstGeom>
        </p:spPr>
        <p:txBody>
          <a:bodyPr vert="horz" wrap="square" lIns="0" tIns="12065" rIns="0" bIns="0" rtlCol="0">
            <a:spAutoFit/>
          </a:bodyPr>
          <a:lstStyle/>
          <a:p>
            <a:r>
              <a:rPr lang="en-US" sz="2800" i="1" spc="-5" dirty="0">
                <a:solidFill>
                  <a:prstClr val="black"/>
                </a:solidFill>
                <a:latin typeface="Arial"/>
                <a:ea typeface="+mn-ea"/>
                <a:cs typeface="Arial"/>
              </a:rPr>
              <a:t>Example 6:</a:t>
            </a:r>
          </a:p>
          <a:p>
            <a:pPr marL="457200" indent="-457200">
              <a:buFont typeface="Arial" panose="020B0604020202020204" pitchFamily="34" charset="0"/>
              <a:buChar char="•"/>
            </a:pPr>
            <a:r>
              <a:rPr lang="en-US" sz="2800" i="1" dirty="0">
                <a:solidFill>
                  <a:prstClr val="black"/>
                </a:solidFill>
                <a:latin typeface="Times New Roman"/>
                <a:ea typeface="+mn-ea"/>
                <a:cs typeface="Times New Roman"/>
              </a:rPr>
              <a:t>Watch the video about the most popular names in Russia in 2019. </a:t>
            </a:r>
          </a:p>
          <a:p>
            <a:pPr marL="457200" indent="-457200">
              <a:buFont typeface="Arial" panose="020B0604020202020204" pitchFamily="34" charset="0"/>
              <a:buChar char="•"/>
            </a:pPr>
            <a:r>
              <a:rPr lang="en-US" sz="2800" i="1" dirty="0">
                <a:solidFill>
                  <a:prstClr val="black"/>
                </a:solidFill>
                <a:latin typeface="Times New Roman"/>
                <a:ea typeface="+mn-ea"/>
                <a:cs typeface="Times New Roman"/>
                <a:hlinkClick r:id="rId2"/>
              </a:rPr>
              <a:t>https://riafan.ru/1219290-populyarnye-imena-dlya-novorozhdennykh-v-2019-godu-infografika-fan-tv</a:t>
            </a:r>
            <a:endParaRPr lang="en-US" sz="2800" i="1" dirty="0">
              <a:solidFill>
                <a:prstClr val="black"/>
              </a:solidFill>
              <a:latin typeface="Times New Roman"/>
              <a:ea typeface="+mn-ea"/>
              <a:cs typeface="Times New Roman"/>
            </a:endParaRPr>
          </a:p>
          <a:p>
            <a:pPr marL="355600" marR="5080" indent="-342900">
              <a:spcBef>
                <a:spcPts val="670"/>
              </a:spcBef>
              <a:buFont typeface="Arial"/>
              <a:buChar char="•"/>
              <a:tabLst>
                <a:tab pos="354965" algn="l"/>
                <a:tab pos="355600" algn="l"/>
              </a:tabLst>
            </a:pPr>
            <a:r>
              <a:rPr lang="en-US" sz="2800" i="1" dirty="0">
                <a:solidFill>
                  <a:prstClr val="black"/>
                </a:solidFill>
                <a:latin typeface="Times New Roman"/>
                <a:ea typeface="+mn-ea"/>
                <a:cs typeface="Times New Roman"/>
              </a:rPr>
              <a:t>Write down the most popular names for girls and boys that you hear.</a:t>
            </a:r>
          </a:p>
          <a:p>
            <a:pPr marL="355600" marR="5080" indent="-342900">
              <a:spcBef>
                <a:spcPts val="670"/>
              </a:spcBef>
              <a:buFont typeface="Arial"/>
              <a:buChar char="•"/>
              <a:tabLst>
                <a:tab pos="354965" algn="l"/>
                <a:tab pos="355600" algn="l"/>
              </a:tabLst>
            </a:pPr>
            <a:r>
              <a:rPr lang="en-US" sz="2800" i="1" dirty="0">
                <a:solidFill>
                  <a:srgbClr val="FF0000"/>
                </a:solidFill>
                <a:latin typeface="Times New Roman"/>
                <a:ea typeface="+mn-ea"/>
                <a:cs typeface="Times New Roman"/>
              </a:rPr>
              <a:t>Find on the Internet the most popular names in Russia the year or decade you were born.</a:t>
            </a:r>
          </a:p>
          <a:p>
            <a:pPr marL="355600" marR="5080" indent="-342900">
              <a:spcBef>
                <a:spcPts val="670"/>
              </a:spcBef>
              <a:buFont typeface="Arial"/>
              <a:buChar char="•"/>
              <a:tabLst>
                <a:tab pos="354965" algn="l"/>
                <a:tab pos="355600" algn="l"/>
              </a:tabLst>
            </a:pPr>
            <a:r>
              <a:rPr lang="en-US" sz="2800" i="1" dirty="0">
                <a:solidFill>
                  <a:prstClr val="black"/>
                </a:solidFill>
                <a:latin typeface="Times New Roman"/>
                <a:ea typeface="+mn-ea"/>
                <a:cs typeface="Times New Roman"/>
              </a:rPr>
              <a:t>Report back to class. </a:t>
            </a:r>
            <a:endParaRPr lang="en-US" sz="2800" dirty="0">
              <a:solidFill>
                <a:prstClr val="black"/>
              </a:solidFill>
              <a:latin typeface="Arial"/>
              <a:ea typeface="+mn-ea"/>
              <a:cs typeface="Arial"/>
            </a:endParaRPr>
          </a:p>
        </p:txBody>
      </p:sp>
      <p:sp>
        <p:nvSpPr>
          <p:cNvPr id="5" name="Title 4">
            <a:extLst>
              <a:ext uri="{FF2B5EF4-FFF2-40B4-BE49-F238E27FC236}">
                <a16:creationId xmlns="" xmlns:a16="http://schemas.microsoft.com/office/drawing/2014/main" id="{4269D2F1-4894-426D-B160-D97895D25961}"/>
              </a:ext>
            </a:extLst>
          </p:cNvPr>
          <p:cNvSpPr>
            <a:spLocks noGrp="1"/>
          </p:cNvSpPr>
          <p:nvPr>
            <p:ph type="title"/>
          </p:nvPr>
        </p:nvSpPr>
        <p:spPr>
          <a:xfrm>
            <a:off x="1371600" y="292734"/>
            <a:ext cx="7620000" cy="1231106"/>
          </a:xfrm>
        </p:spPr>
        <p:txBody>
          <a:bodyPr/>
          <a:lstStyle/>
          <a:p>
            <a:pPr algn="ctr"/>
            <a:r>
              <a:rPr lang="en-US" sz="4000" dirty="0"/>
              <a:t>Using the Model at Levels 0+/1</a:t>
            </a:r>
            <a:br>
              <a:rPr lang="en-US" sz="4000" dirty="0"/>
            </a:br>
            <a:r>
              <a:rPr lang="en-US" sz="4000" dirty="0"/>
              <a:t>for Guided OACD</a:t>
            </a:r>
          </a:p>
        </p:txBody>
      </p:sp>
    </p:spTree>
    <p:extLst>
      <p:ext uri="{BB962C8B-B14F-4D97-AF65-F5344CB8AC3E}">
        <p14:creationId xmlns:p14="http://schemas.microsoft.com/office/powerpoint/2010/main" val="12340476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4361" y="228600"/>
            <a:ext cx="7779639" cy="1243930"/>
          </a:xfrm>
          <a:prstGeom prst="rect">
            <a:avLst/>
          </a:prstGeom>
        </p:spPr>
        <p:txBody>
          <a:bodyPr vert="horz" wrap="square" lIns="0" tIns="12700" rIns="0" bIns="0" rtlCol="0">
            <a:spAutoFit/>
          </a:bodyPr>
          <a:lstStyle/>
          <a:p>
            <a:pPr marL="12700" algn="ctr">
              <a:lnSpc>
                <a:spcPct val="100000"/>
              </a:lnSpc>
              <a:spcBef>
                <a:spcPts val="100"/>
              </a:spcBef>
            </a:pPr>
            <a:r>
              <a:rPr lang="en-US" sz="4000" dirty="0"/>
              <a:t>Using the Model at</a:t>
            </a:r>
            <a:br>
              <a:rPr lang="en-US" sz="4000" dirty="0"/>
            </a:br>
            <a:r>
              <a:rPr lang="en-US" sz="4000" dirty="0"/>
              <a:t> Levels 0+/1 </a:t>
            </a:r>
            <a:r>
              <a:rPr lang="en-US" sz="3200" dirty="0"/>
              <a:t>Authentic Materials</a:t>
            </a:r>
            <a:endParaRPr sz="3200" dirty="0">
              <a:latin typeface="Arial Black"/>
              <a:cs typeface="Arial Black"/>
            </a:endParaRPr>
          </a:p>
        </p:txBody>
      </p:sp>
      <p:sp>
        <p:nvSpPr>
          <p:cNvPr id="3" name="object 3"/>
          <p:cNvSpPr txBox="1"/>
          <p:nvPr/>
        </p:nvSpPr>
        <p:spPr>
          <a:xfrm>
            <a:off x="3657600" y="1647473"/>
            <a:ext cx="4687632" cy="4829527"/>
          </a:xfrm>
          <a:prstGeom prst="rect">
            <a:avLst/>
          </a:prstGeom>
        </p:spPr>
        <p:txBody>
          <a:bodyPr vert="horz" wrap="square" lIns="0" tIns="73660" rIns="0" bIns="0" rtlCol="0">
            <a:spAutoFit/>
          </a:bodyPr>
          <a:lstStyle/>
          <a:p>
            <a:pPr marL="215265">
              <a:spcBef>
                <a:spcPts val="580"/>
              </a:spcBef>
            </a:pPr>
            <a:r>
              <a:rPr lang="ru-RU" sz="2000" b="1" dirty="0">
                <a:solidFill>
                  <a:prstClr val="black"/>
                </a:solidFill>
                <a:ea typeface="+mn-ea"/>
                <a:cs typeface="Arial" panose="020B0604020202020204" pitchFamily="34" charset="0"/>
              </a:rPr>
              <a:t>1980 — 1990</a:t>
            </a:r>
            <a:r>
              <a:rPr lang="ru-RU" sz="2000" dirty="0">
                <a:solidFill>
                  <a:prstClr val="black"/>
                </a:solidFill>
                <a:ea typeface="+mn-ea"/>
                <a:cs typeface="Arial" panose="020B0604020202020204" pitchFamily="34" charset="0"/>
              </a:rPr>
              <a:t> </a:t>
            </a:r>
            <a:br>
              <a:rPr lang="ru-RU" sz="2000" dirty="0">
                <a:solidFill>
                  <a:prstClr val="black"/>
                </a:solidFill>
                <a:ea typeface="+mn-ea"/>
                <a:cs typeface="Arial" panose="020B0604020202020204" pitchFamily="34" charset="0"/>
              </a:rPr>
            </a:br>
            <a:r>
              <a:rPr lang="ru-RU" sz="2000" dirty="0">
                <a:solidFill>
                  <a:prstClr val="black"/>
                </a:solidFill>
                <a:ea typeface="+mn-ea"/>
                <a:cs typeface="Arial" panose="020B0604020202020204" pitchFamily="34" charset="0"/>
              </a:rPr>
              <a:t>Впрочем, с конца 70-х в 80-е перешли многие иностранные варианты, такие как Эдуард, Алекс. Были даже Альфреды. Среди девичьих пользовались популярностью имена Ева, Жанетта, Магда, Рената. В больших количествах появились Снежаны, Златы, Маргариты, Валерии, </a:t>
            </a:r>
            <a:r>
              <a:rPr lang="ru-RU" sz="2000" dirty="0" err="1">
                <a:solidFill>
                  <a:prstClr val="black"/>
                </a:solidFill>
                <a:ea typeface="+mn-ea"/>
                <a:cs typeface="Arial" panose="020B0604020202020204" pitchFamily="34" charset="0"/>
              </a:rPr>
              <a:t>Владилены</a:t>
            </a:r>
            <a:r>
              <a:rPr lang="ru-RU" sz="2000" dirty="0">
                <a:solidFill>
                  <a:prstClr val="black"/>
                </a:solidFill>
                <a:ea typeface="+mn-ea"/>
                <a:cs typeface="Arial" panose="020B0604020202020204" pitchFamily="34" charset="0"/>
              </a:rPr>
              <a:t>. А вот мальчиков, наоборот, стали называть попроще: Андреями, Антонами, Володями, Ванями, Игорями, Мишами, Пашами. </a:t>
            </a:r>
            <a:r>
              <a:rPr lang="en-US" sz="1200" dirty="0">
                <a:solidFill>
                  <a:prstClr val="black"/>
                </a:solidFill>
                <a:ea typeface="+mn-ea"/>
                <a:cs typeface="Arial" panose="020B0604020202020204" pitchFamily="34" charset="0"/>
              </a:rPr>
              <a:t>(</a:t>
            </a:r>
            <a:r>
              <a:rPr lang="en-US" sz="1200" dirty="0">
                <a:solidFill>
                  <a:prstClr val="black"/>
                </a:solidFill>
                <a:ea typeface="+mn-ea"/>
                <a:cs typeface="Arial" panose="020B0604020202020204" pitchFamily="34" charset="0"/>
                <a:hlinkClick r:id="rId2"/>
              </a:rPr>
              <a:t>http://www.asfera.info/news/society/2015/09/01/kakie_imena_bili_populyarnimi_raznoe_vremya_102008.html</a:t>
            </a:r>
            <a:r>
              <a:rPr lang="en-US" sz="1200" dirty="0">
                <a:solidFill>
                  <a:prstClr val="black"/>
                </a:solidFill>
                <a:ea typeface="+mn-ea"/>
                <a:cs typeface="Arial" panose="020B0604020202020204" pitchFamily="34" charset="0"/>
              </a:rPr>
              <a:t>, retrieved on 01/03/2020)</a:t>
            </a:r>
          </a:p>
          <a:p>
            <a:pPr marL="215265">
              <a:spcBef>
                <a:spcPts val="580"/>
              </a:spcBef>
            </a:pPr>
            <a:endParaRPr sz="2000" dirty="0">
              <a:solidFill>
                <a:prstClr val="black"/>
              </a:solidFill>
              <a:latin typeface="Arial"/>
              <a:ea typeface="+mn-ea"/>
              <a:cs typeface="Arial"/>
            </a:endParaRPr>
          </a:p>
        </p:txBody>
      </p:sp>
      <p:sp>
        <p:nvSpPr>
          <p:cNvPr id="4" name="object 4"/>
          <p:cNvSpPr/>
          <p:nvPr/>
        </p:nvSpPr>
        <p:spPr>
          <a:xfrm>
            <a:off x="22260" y="1709928"/>
            <a:ext cx="3435096" cy="3438144"/>
          </a:xfrm>
          <a:prstGeom prst="rect">
            <a:avLst/>
          </a:prstGeom>
          <a:blipFill>
            <a:blip r:embed="rId3" cstate="print"/>
            <a:stretch>
              <a:fillRect/>
            </a:stretch>
          </a:blipFill>
        </p:spPr>
        <p:txBody>
          <a:bodyPr wrap="square" lIns="0" tIns="0" rIns="0" bIns="0" rtlCol="0"/>
          <a:lstStyle/>
          <a:p>
            <a:endParaRPr dirty="0">
              <a:solidFill>
                <a:prstClr val="black"/>
              </a:solidFill>
              <a:ea typeface="+mn-ea"/>
              <a:cs typeface="Arial" panose="020B0604020202020204" pitchFamily="34" charset="0"/>
            </a:endParaRPr>
          </a:p>
        </p:txBody>
      </p:sp>
    </p:spTree>
    <p:extLst>
      <p:ext uri="{BB962C8B-B14F-4D97-AF65-F5344CB8AC3E}">
        <p14:creationId xmlns:p14="http://schemas.microsoft.com/office/powerpoint/2010/main" val="22182163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3091" y="304800"/>
            <a:ext cx="8017509" cy="7048083"/>
          </a:xfrm>
          <a:prstGeom prst="rect">
            <a:avLst/>
          </a:prstGeom>
        </p:spPr>
        <p:txBody>
          <a:bodyPr vert="horz" wrap="square" lIns="0" tIns="12700" rIns="0" bIns="0" rtlCol="0">
            <a:spAutoFit/>
          </a:bodyPr>
          <a:lstStyle/>
          <a:p>
            <a:pPr marL="12700" algn="ctr">
              <a:spcBef>
                <a:spcPts val="3520"/>
              </a:spcBef>
            </a:pPr>
            <a:r>
              <a:rPr lang="en-US" sz="4000" dirty="0">
                <a:solidFill>
                  <a:prstClr val="black"/>
                </a:solidFill>
                <a:ea typeface="+mn-ea"/>
                <a:cs typeface="Arial" panose="020B0604020202020204" pitchFamily="34" charset="0"/>
              </a:rPr>
              <a:t>   </a:t>
            </a:r>
            <a:r>
              <a:rPr lang="en-US" sz="3600" dirty="0">
                <a:solidFill>
                  <a:prstClr val="black"/>
                </a:solidFill>
                <a:ea typeface="+mn-ea"/>
                <a:cs typeface="Arial" panose="020B0604020202020204" pitchFamily="34" charset="0"/>
              </a:rPr>
              <a:t>Using the Model at Level 1 for more Autonomous Student Work</a:t>
            </a:r>
          </a:p>
          <a:p>
            <a:pPr marL="12700">
              <a:spcBef>
                <a:spcPts val="3520"/>
              </a:spcBef>
            </a:pPr>
            <a:r>
              <a:rPr lang="en-US" sz="3200" dirty="0">
                <a:solidFill>
                  <a:prstClr val="black"/>
                </a:solidFill>
                <a:ea typeface="+mn-ea"/>
                <a:cs typeface="Arial" panose="020B0604020202020204" pitchFamily="34" charset="0"/>
              </a:rPr>
              <a:t>Example 7:  </a:t>
            </a:r>
            <a:r>
              <a:rPr lang="en-US" sz="3200" i="1" dirty="0">
                <a:solidFill>
                  <a:prstClr val="black"/>
                </a:solidFill>
                <a:latin typeface="Times New Roman"/>
                <a:ea typeface="+mn-ea"/>
                <a:cs typeface="Times New Roman"/>
              </a:rPr>
              <a:t>S</a:t>
            </a:r>
            <a:r>
              <a:rPr sz="3200" i="1" dirty="0">
                <a:solidFill>
                  <a:prstClr val="black"/>
                </a:solidFill>
                <a:latin typeface="Times New Roman"/>
                <a:ea typeface="+mn-ea"/>
                <a:cs typeface="Times New Roman"/>
              </a:rPr>
              <a:t>elect a city in Russia.</a:t>
            </a:r>
            <a:endParaRPr sz="3200" dirty="0">
              <a:solidFill>
                <a:prstClr val="black"/>
              </a:solidFill>
              <a:latin typeface="Times New Roman"/>
              <a:ea typeface="+mn-ea"/>
              <a:cs typeface="Times New Roman"/>
            </a:endParaRPr>
          </a:p>
          <a:p>
            <a:pPr marL="12700" marR="5080">
              <a:spcBef>
                <a:spcPts val="5"/>
              </a:spcBef>
              <a:buSzPct val="96875"/>
              <a:buFont typeface="Times New Roman"/>
              <a:buChar char="•"/>
              <a:tabLst>
                <a:tab pos="156210" algn="l"/>
              </a:tabLst>
            </a:pPr>
            <a:r>
              <a:rPr sz="3200" i="1" dirty="0">
                <a:solidFill>
                  <a:prstClr val="black"/>
                </a:solidFill>
                <a:latin typeface="Times New Roman"/>
                <a:ea typeface="+mn-ea"/>
                <a:cs typeface="Times New Roman"/>
              </a:rPr>
              <a:t>Find </a:t>
            </a:r>
            <a:r>
              <a:rPr lang="en-US" sz="3200" i="1" dirty="0">
                <a:solidFill>
                  <a:prstClr val="black"/>
                </a:solidFill>
                <a:latin typeface="Times New Roman"/>
                <a:ea typeface="+mn-ea"/>
                <a:cs typeface="Times New Roman"/>
              </a:rPr>
              <a:t>online </a:t>
            </a:r>
            <a:r>
              <a:rPr sz="3200" i="1" dirty="0">
                <a:solidFill>
                  <a:prstClr val="black"/>
                </a:solidFill>
                <a:latin typeface="Times New Roman"/>
                <a:ea typeface="+mn-ea"/>
                <a:cs typeface="Times New Roman"/>
              </a:rPr>
              <a:t>a weather report  for this city for</a:t>
            </a:r>
            <a:r>
              <a:rPr sz="3200" i="1" spc="-85" dirty="0">
                <a:solidFill>
                  <a:prstClr val="black"/>
                </a:solidFill>
                <a:latin typeface="Times New Roman"/>
                <a:ea typeface="+mn-ea"/>
                <a:cs typeface="Times New Roman"/>
              </a:rPr>
              <a:t> </a:t>
            </a:r>
            <a:r>
              <a:rPr sz="3200" i="1" spc="-5" dirty="0">
                <a:solidFill>
                  <a:prstClr val="black"/>
                </a:solidFill>
                <a:latin typeface="Times New Roman"/>
                <a:ea typeface="+mn-ea"/>
                <a:cs typeface="Times New Roman"/>
              </a:rPr>
              <a:t>the  </a:t>
            </a:r>
            <a:r>
              <a:rPr sz="3200" i="1" dirty="0">
                <a:solidFill>
                  <a:prstClr val="black"/>
                </a:solidFill>
                <a:latin typeface="Times New Roman"/>
                <a:ea typeface="+mn-ea"/>
                <a:cs typeface="Times New Roman"/>
              </a:rPr>
              <a:t>next five</a:t>
            </a:r>
            <a:r>
              <a:rPr sz="3200" i="1" spc="-30" dirty="0">
                <a:solidFill>
                  <a:prstClr val="black"/>
                </a:solidFill>
                <a:latin typeface="Times New Roman"/>
                <a:ea typeface="+mn-ea"/>
                <a:cs typeface="Times New Roman"/>
              </a:rPr>
              <a:t> </a:t>
            </a:r>
            <a:r>
              <a:rPr sz="3200" i="1" dirty="0">
                <a:solidFill>
                  <a:prstClr val="black"/>
                </a:solidFill>
                <a:latin typeface="Times New Roman"/>
                <a:ea typeface="+mn-ea"/>
                <a:cs typeface="Times New Roman"/>
              </a:rPr>
              <a:t>days.</a:t>
            </a:r>
            <a:endParaRPr lang="en-US" sz="3200" i="1" dirty="0">
              <a:solidFill>
                <a:prstClr val="black"/>
              </a:solidFill>
              <a:latin typeface="Times New Roman"/>
              <a:ea typeface="+mn-ea"/>
              <a:cs typeface="Times New Roman"/>
            </a:endParaRPr>
          </a:p>
          <a:p>
            <a:pPr marL="12700" marR="5080">
              <a:spcBef>
                <a:spcPts val="5"/>
              </a:spcBef>
              <a:buSzPct val="96875"/>
              <a:buFont typeface="Times New Roman"/>
              <a:buChar char="•"/>
              <a:tabLst>
                <a:tab pos="156210" algn="l"/>
              </a:tabLst>
            </a:pPr>
            <a:r>
              <a:rPr lang="en-US" sz="3200" i="1" dirty="0">
                <a:solidFill>
                  <a:srgbClr val="FF0000"/>
                </a:solidFill>
                <a:latin typeface="Times New Roman"/>
                <a:ea typeface="+mn-ea"/>
                <a:cs typeface="Times New Roman"/>
              </a:rPr>
              <a:t>You can choose to work with reading, listening or video passage.</a:t>
            </a:r>
            <a:endParaRPr sz="3200" dirty="0">
              <a:solidFill>
                <a:srgbClr val="FF0000"/>
              </a:solidFill>
              <a:latin typeface="Times New Roman"/>
              <a:ea typeface="+mn-ea"/>
              <a:cs typeface="Times New Roman"/>
            </a:endParaRPr>
          </a:p>
          <a:p>
            <a:pPr marL="12700" marR="309245">
              <a:buSzPct val="96875"/>
              <a:buFont typeface="Times New Roman"/>
              <a:buChar char="•"/>
              <a:tabLst>
                <a:tab pos="156210" algn="l"/>
              </a:tabLst>
            </a:pPr>
            <a:r>
              <a:rPr sz="3200" i="1" dirty="0">
                <a:solidFill>
                  <a:prstClr val="black"/>
                </a:solidFill>
                <a:latin typeface="Times New Roman"/>
                <a:ea typeface="+mn-ea"/>
                <a:cs typeface="Times New Roman"/>
              </a:rPr>
              <a:t>On </a:t>
            </a:r>
            <a:r>
              <a:rPr sz="3200" i="1" spc="-5" dirty="0">
                <a:solidFill>
                  <a:prstClr val="black"/>
                </a:solidFill>
                <a:latin typeface="Times New Roman"/>
                <a:ea typeface="+mn-ea"/>
                <a:cs typeface="Times New Roman"/>
              </a:rPr>
              <a:t>the </a:t>
            </a:r>
            <a:r>
              <a:rPr sz="3200" i="1" dirty="0">
                <a:solidFill>
                  <a:prstClr val="black"/>
                </a:solidFill>
                <a:latin typeface="Times New Roman"/>
                <a:ea typeface="+mn-ea"/>
                <a:cs typeface="Times New Roman"/>
              </a:rPr>
              <a:t>basis of what you have read</a:t>
            </a:r>
            <a:r>
              <a:rPr lang="en-US" sz="3200" i="1" dirty="0">
                <a:solidFill>
                  <a:prstClr val="black"/>
                </a:solidFill>
                <a:latin typeface="Times New Roman"/>
                <a:ea typeface="+mn-ea"/>
                <a:cs typeface="Times New Roman"/>
              </a:rPr>
              <a:t>/listened/watched</a:t>
            </a:r>
            <a:r>
              <a:rPr sz="3200" i="1" dirty="0">
                <a:solidFill>
                  <a:prstClr val="black"/>
                </a:solidFill>
                <a:latin typeface="Times New Roman"/>
                <a:ea typeface="+mn-ea"/>
                <a:cs typeface="Times New Roman"/>
              </a:rPr>
              <a:t>, prepare</a:t>
            </a:r>
            <a:r>
              <a:rPr sz="3200" i="1" spc="-105" dirty="0">
                <a:solidFill>
                  <a:prstClr val="black"/>
                </a:solidFill>
                <a:latin typeface="Times New Roman"/>
                <a:ea typeface="+mn-ea"/>
                <a:cs typeface="Times New Roman"/>
              </a:rPr>
              <a:t> </a:t>
            </a:r>
            <a:r>
              <a:rPr sz="3200" i="1" dirty="0">
                <a:solidFill>
                  <a:prstClr val="black"/>
                </a:solidFill>
                <a:latin typeface="Times New Roman"/>
                <a:ea typeface="+mn-ea"/>
                <a:cs typeface="Times New Roman"/>
              </a:rPr>
              <a:t>a  weather report for a </a:t>
            </a:r>
            <a:r>
              <a:rPr sz="3200" i="1" spc="-5" dirty="0">
                <a:solidFill>
                  <a:prstClr val="black"/>
                </a:solidFill>
                <a:latin typeface="Times New Roman"/>
                <a:ea typeface="+mn-ea"/>
                <a:cs typeface="Times New Roman"/>
              </a:rPr>
              <a:t>local </a:t>
            </a:r>
            <a:r>
              <a:rPr sz="3200" i="1" dirty="0">
                <a:solidFill>
                  <a:prstClr val="black"/>
                </a:solidFill>
                <a:latin typeface="Times New Roman"/>
                <a:ea typeface="+mn-ea"/>
                <a:cs typeface="Times New Roman"/>
              </a:rPr>
              <a:t>radio</a:t>
            </a:r>
            <a:r>
              <a:rPr sz="3200" i="1" spc="-70" dirty="0">
                <a:solidFill>
                  <a:prstClr val="black"/>
                </a:solidFill>
                <a:latin typeface="Times New Roman"/>
                <a:ea typeface="+mn-ea"/>
                <a:cs typeface="Times New Roman"/>
              </a:rPr>
              <a:t> </a:t>
            </a:r>
            <a:r>
              <a:rPr sz="3200" i="1" dirty="0">
                <a:solidFill>
                  <a:prstClr val="black"/>
                </a:solidFill>
                <a:latin typeface="Times New Roman"/>
                <a:ea typeface="+mn-ea"/>
                <a:cs typeface="Times New Roman"/>
              </a:rPr>
              <a:t>stat</a:t>
            </a:r>
            <a:r>
              <a:rPr lang="en-US" sz="3200" i="1" dirty="0">
                <a:solidFill>
                  <a:prstClr val="black"/>
                </a:solidFill>
                <a:latin typeface="Times New Roman"/>
                <a:ea typeface="+mn-ea"/>
                <a:cs typeface="Times New Roman"/>
              </a:rPr>
              <a:t>ion or a newspaper</a:t>
            </a:r>
            <a:r>
              <a:rPr sz="3200" i="1" dirty="0">
                <a:solidFill>
                  <a:prstClr val="black"/>
                </a:solidFill>
                <a:latin typeface="Times New Roman"/>
                <a:ea typeface="+mn-ea"/>
                <a:cs typeface="Times New Roman"/>
              </a:rPr>
              <a:t>.</a:t>
            </a:r>
            <a:endParaRPr sz="3200" dirty="0">
              <a:solidFill>
                <a:prstClr val="black"/>
              </a:solidFill>
              <a:latin typeface="Times New Roman"/>
              <a:ea typeface="+mn-ea"/>
              <a:cs typeface="Times New Roman"/>
            </a:endParaRPr>
          </a:p>
          <a:p>
            <a:pPr marL="155575" indent="-142875">
              <a:spcBef>
                <a:spcPts val="5"/>
              </a:spcBef>
              <a:buSzPct val="96875"/>
              <a:buFont typeface="Times New Roman"/>
              <a:buChar char="•"/>
              <a:tabLst>
                <a:tab pos="156210" algn="l"/>
              </a:tabLst>
            </a:pPr>
            <a:r>
              <a:rPr sz="3200" i="1" dirty="0">
                <a:solidFill>
                  <a:prstClr val="black"/>
                </a:solidFill>
                <a:latin typeface="Times New Roman"/>
                <a:ea typeface="+mn-ea"/>
                <a:cs typeface="Times New Roman"/>
              </a:rPr>
              <a:t>Present your </a:t>
            </a:r>
            <a:r>
              <a:rPr lang="en-US" sz="3200" i="1" dirty="0">
                <a:solidFill>
                  <a:prstClr val="black"/>
                </a:solidFill>
                <a:latin typeface="Times New Roman"/>
                <a:ea typeface="+mn-ea"/>
                <a:cs typeface="Times New Roman"/>
              </a:rPr>
              <a:t>findings</a:t>
            </a:r>
            <a:r>
              <a:rPr sz="3200" i="1" dirty="0">
                <a:solidFill>
                  <a:prstClr val="black"/>
                </a:solidFill>
                <a:latin typeface="Times New Roman"/>
                <a:ea typeface="+mn-ea"/>
                <a:cs typeface="Times New Roman"/>
              </a:rPr>
              <a:t> to the entire</a:t>
            </a:r>
            <a:r>
              <a:rPr sz="3200" i="1" spc="-60" dirty="0">
                <a:solidFill>
                  <a:prstClr val="black"/>
                </a:solidFill>
                <a:latin typeface="Times New Roman"/>
                <a:ea typeface="+mn-ea"/>
                <a:cs typeface="Times New Roman"/>
              </a:rPr>
              <a:t> </a:t>
            </a:r>
            <a:r>
              <a:rPr sz="3200" i="1" dirty="0">
                <a:solidFill>
                  <a:prstClr val="black"/>
                </a:solidFill>
                <a:latin typeface="Times New Roman"/>
                <a:ea typeface="+mn-ea"/>
                <a:cs typeface="Times New Roman"/>
              </a:rPr>
              <a:t>class.</a:t>
            </a:r>
            <a:endParaRPr sz="3200" dirty="0">
              <a:solidFill>
                <a:prstClr val="black"/>
              </a:solidFill>
              <a:latin typeface="Times New Roman"/>
              <a:ea typeface="+mn-ea"/>
              <a:cs typeface="Times New Roman"/>
            </a:endParaRPr>
          </a:p>
          <a:p>
            <a:pPr marL="12700" marR="57150">
              <a:buSzPct val="96875"/>
              <a:tabLst>
                <a:tab pos="156210" algn="l"/>
              </a:tabLst>
            </a:pPr>
            <a:endParaRPr sz="3200" dirty="0">
              <a:solidFill>
                <a:prstClr val="black"/>
              </a:solidFill>
              <a:latin typeface="Times New Roman"/>
              <a:ea typeface="+mn-ea"/>
              <a:cs typeface="Times New Roman"/>
            </a:endParaRPr>
          </a:p>
        </p:txBody>
      </p:sp>
    </p:spTree>
    <p:extLst>
      <p:ext uri="{BB962C8B-B14F-4D97-AF65-F5344CB8AC3E}">
        <p14:creationId xmlns:p14="http://schemas.microsoft.com/office/powerpoint/2010/main" val="38715782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371600" y="381000"/>
            <a:ext cx="7467600" cy="960438"/>
          </a:xfrm>
        </p:spPr>
        <p:txBody>
          <a:bodyPr/>
          <a:lstStyle/>
          <a:p>
            <a:r>
              <a:rPr lang="en-US" altLang="en-US" sz="3600" b="0" i="0" dirty="0">
                <a:solidFill>
                  <a:schemeClr val="tx1"/>
                </a:solidFill>
                <a:latin typeface="Arial"/>
                <a:ea typeface="+mj-ea"/>
                <a:cs typeface="Arial"/>
              </a:rPr>
              <a:t>Skill-Integrated Model as an Alternative Assessment Tool</a:t>
            </a:r>
          </a:p>
        </p:txBody>
      </p:sp>
      <p:sp>
        <p:nvSpPr>
          <p:cNvPr id="3" name="Content Placeholder 2"/>
          <p:cNvSpPr>
            <a:spLocks noGrp="1"/>
          </p:cNvSpPr>
          <p:nvPr>
            <p:ph idx="1"/>
          </p:nvPr>
        </p:nvSpPr>
        <p:spPr/>
        <p:txBody>
          <a:bodyPr/>
          <a:lstStyle/>
          <a:p>
            <a:pPr marL="0" indent="0">
              <a:spcBef>
                <a:spcPct val="0"/>
              </a:spcBef>
              <a:buNone/>
              <a:tabLst>
                <a:tab pos="457200" algn="l"/>
              </a:tabLst>
              <a:defRPr/>
            </a:pPr>
            <a:r>
              <a:rPr lang="en-US" dirty="0">
                <a:cs typeface="Times New Roman" pitchFamily="18" charset="0"/>
              </a:rPr>
              <a:t>“</a:t>
            </a:r>
            <a:r>
              <a:rPr lang="en-US" sz="3600" i="1" dirty="0">
                <a:latin typeface="Times New Roman" pitchFamily="18" charset="0"/>
                <a:ea typeface="ＭＳ Ｐゴシック" pitchFamily="34" charset="-128"/>
                <a:cs typeface="Times New Roman" pitchFamily="18" charset="0"/>
              </a:rPr>
              <a:t>Elicitation and evaluation of language </a:t>
            </a:r>
            <a:r>
              <a:rPr lang="en-US" sz="3600" b="1" i="1" dirty="0">
                <a:latin typeface="Times New Roman" pitchFamily="18" charset="0"/>
                <a:ea typeface="ＭＳ Ｐゴシック" pitchFamily="34" charset="-128"/>
                <a:cs typeface="Times New Roman" pitchFamily="18" charset="0"/>
              </a:rPr>
              <a:t>use</a:t>
            </a:r>
            <a:r>
              <a:rPr lang="en-US" sz="3600" i="1" dirty="0">
                <a:latin typeface="Times New Roman" pitchFamily="18" charset="0"/>
                <a:ea typeface="ＭＳ Ｐゴシック" pitchFamily="34" charset="-128"/>
                <a:cs typeface="Times New Roman" pitchFamily="18" charset="0"/>
              </a:rPr>
              <a:t> (across all modalities) for expressing and interpreting </a:t>
            </a:r>
            <a:r>
              <a:rPr lang="en-US" sz="3600" b="1" i="1" dirty="0">
                <a:latin typeface="Times New Roman" pitchFamily="18" charset="0"/>
                <a:ea typeface="ＭＳ Ｐゴシック" pitchFamily="34" charset="-128"/>
                <a:cs typeface="Times New Roman" pitchFamily="18" charset="0"/>
              </a:rPr>
              <a:t>meaning</a:t>
            </a:r>
            <a:r>
              <a:rPr lang="en-US" sz="3600" i="1" dirty="0">
                <a:latin typeface="Times New Roman" pitchFamily="18" charset="0"/>
                <a:ea typeface="ＭＳ Ｐゴシック" pitchFamily="34" charset="-128"/>
                <a:cs typeface="Times New Roman" pitchFamily="18" charset="0"/>
              </a:rPr>
              <a:t>, within a well-defined communicative context (and audience), for a clear </a:t>
            </a:r>
            <a:r>
              <a:rPr lang="en-US" sz="3600" b="1" i="1" dirty="0">
                <a:latin typeface="Times New Roman" pitchFamily="18" charset="0"/>
                <a:ea typeface="ＭＳ Ｐゴシック" pitchFamily="34" charset="-128"/>
                <a:cs typeface="Times New Roman" pitchFamily="18" charset="0"/>
              </a:rPr>
              <a:t>purpose</a:t>
            </a:r>
            <a:r>
              <a:rPr lang="en-US" sz="3600" i="1" dirty="0">
                <a:latin typeface="Times New Roman" pitchFamily="18" charset="0"/>
                <a:ea typeface="ＭＳ Ｐゴシック" pitchFamily="34" charset="-128"/>
                <a:cs typeface="Times New Roman" pitchFamily="18" charset="0"/>
              </a:rPr>
              <a:t>, towards a valued goal or </a:t>
            </a:r>
            <a:r>
              <a:rPr lang="en-US" sz="3600" b="1" i="1" dirty="0">
                <a:latin typeface="Times New Roman" pitchFamily="18" charset="0"/>
                <a:ea typeface="ＭＳ Ｐゴシック" pitchFamily="34" charset="-128"/>
                <a:cs typeface="Times New Roman" pitchFamily="18" charset="0"/>
              </a:rPr>
              <a:t>outcome.”</a:t>
            </a:r>
          </a:p>
          <a:p>
            <a:pPr marL="0" indent="0">
              <a:buFont typeface="Arial" charset="0"/>
              <a:buNone/>
              <a:defRPr/>
            </a:pPr>
            <a:r>
              <a:rPr lang="en-US" sz="2000" dirty="0"/>
              <a:t>Norris, J. M. (2014, April). How do we assess task-based performance?</a:t>
            </a:r>
          </a:p>
          <a:p>
            <a:pPr marL="0" indent="0">
              <a:buFont typeface="Arial" charset="0"/>
              <a:buNone/>
              <a:defRPr/>
            </a:pPr>
            <a:r>
              <a:rPr lang="en-US" sz="2000" dirty="0"/>
              <a:t>Invited LARC/CALPER testing and assessment webinar.</a:t>
            </a:r>
          </a:p>
        </p:txBody>
      </p:sp>
    </p:spTree>
    <p:extLst>
      <p:ext uri="{BB962C8B-B14F-4D97-AF65-F5344CB8AC3E}">
        <p14:creationId xmlns:p14="http://schemas.microsoft.com/office/powerpoint/2010/main" val="25188663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z="3200" i="0" dirty="0">
                <a:latin typeface="Times New Roman" pitchFamily="18" charset="0"/>
                <a:ea typeface="PMingLiU" pitchFamily="18" charset="-120"/>
                <a:cs typeface="Arial" charset="0"/>
              </a:rPr>
              <a:t>    </a:t>
            </a:r>
            <a:r>
              <a:rPr lang="en-GB" altLang="en-US" sz="3600" b="0" i="0" dirty="0">
                <a:solidFill>
                  <a:schemeClr val="tx1"/>
                </a:solidFill>
                <a:latin typeface="Arial"/>
                <a:ea typeface="+mj-ea"/>
                <a:cs typeface="Arial"/>
              </a:rPr>
              <a:t>Criteria for Assessing</a:t>
            </a:r>
            <a:br>
              <a:rPr lang="en-GB" altLang="en-US" sz="3600" b="0" i="0" dirty="0">
                <a:solidFill>
                  <a:schemeClr val="tx1"/>
                </a:solidFill>
                <a:latin typeface="Arial"/>
                <a:ea typeface="+mj-ea"/>
                <a:cs typeface="Arial"/>
              </a:rPr>
            </a:br>
            <a:r>
              <a:rPr lang="en-GB" altLang="en-US" sz="3600" b="0" i="0" dirty="0">
                <a:solidFill>
                  <a:schemeClr val="tx1"/>
                </a:solidFill>
                <a:latin typeface="Arial"/>
                <a:ea typeface="+mj-ea"/>
                <a:cs typeface="Arial"/>
              </a:rPr>
              <a:t>Oral  (Group) Presentations:</a:t>
            </a:r>
            <a:endParaRPr lang="en-US" altLang="en-US" sz="3600" b="0" i="0" dirty="0">
              <a:solidFill>
                <a:schemeClr val="tx1"/>
              </a:solidFill>
              <a:latin typeface="Arial"/>
              <a:ea typeface="+mj-ea"/>
              <a:cs typeface="Arial"/>
            </a:endParaRPr>
          </a:p>
        </p:txBody>
      </p:sp>
      <p:sp>
        <p:nvSpPr>
          <p:cNvPr id="3" name="Content Placeholder 2"/>
          <p:cNvSpPr>
            <a:spLocks noGrp="1"/>
          </p:cNvSpPr>
          <p:nvPr>
            <p:ph idx="1"/>
          </p:nvPr>
        </p:nvSpPr>
        <p:spPr>
          <a:xfrm>
            <a:off x="304800" y="1828800"/>
            <a:ext cx="8229600" cy="4373563"/>
          </a:xfrm>
        </p:spPr>
        <p:txBody>
          <a:bodyPr/>
          <a:lstStyle/>
          <a:p>
            <a:pPr>
              <a:spcBef>
                <a:spcPct val="0"/>
              </a:spcBef>
              <a:buSzPts val="1100"/>
              <a:tabLst>
                <a:tab pos="457200" algn="l"/>
              </a:tabLst>
              <a:defRPr/>
            </a:pPr>
            <a:r>
              <a:rPr lang="en-GB" i="1" dirty="0">
                <a:latin typeface="Times New Roman" pitchFamily="18" charset="0"/>
                <a:ea typeface="ＭＳ Ｐゴシック" pitchFamily="34" charset="-128"/>
                <a:cs typeface="Times New Roman" pitchFamily="18" charset="0"/>
              </a:rPr>
              <a:t>Linguistic accuracy</a:t>
            </a:r>
          </a:p>
          <a:p>
            <a:pPr>
              <a:spcBef>
                <a:spcPct val="0"/>
              </a:spcBef>
              <a:buSzPts val="1100"/>
              <a:tabLst>
                <a:tab pos="457200" algn="l"/>
              </a:tabLst>
              <a:defRPr/>
            </a:pPr>
            <a:r>
              <a:rPr lang="en-GB" i="1" dirty="0">
                <a:latin typeface="Times New Roman" pitchFamily="18" charset="0"/>
                <a:ea typeface="ＭＳ Ｐゴシック" pitchFamily="34" charset="-128"/>
                <a:cs typeface="Times New Roman" pitchFamily="18" charset="0"/>
              </a:rPr>
              <a:t>Vocabulary</a:t>
            </a:r>
          </a:p>
          <a:p>
            <a:pPr>
              <a:spcBef>
                <a:spcPct val="0"/>
              </a:spcBef>
              <a:buSzPts val="1100"/>
              <a:tabLst>
                <a:tab pos="457200" algn="l"/>
              </a:tabLst>
              <a:defRPr/>
            </a:pPr>
            <a:r>
              <a:rPr lang="en-GB" i="1" dirty="0">
                <a:latin typeface="Times New Roman" pitchFamily="18" charset="0"/>
                <a:ea typeface="ＭＳ Ｐゴシック" pitchFamily="34" charset="-128"/>
                <a:cs typeface="Times New Roman" pitchFamily="18" charset="0"/>
              </a:rPr>
              <a:t>Text Type</a:t>
            </a:r>
            <a:endParaRPr lang="en-US" i="1" dirty="0">
              <a:latin typeface="Times New Roman" pitchFamily="18" charset="0"/>
              <a:ea typeface="ＭＳ Ｐゴシック" pitchFamily="34" charset="-128"/>
              <a:cs typeface="Times New Roman" pitchFamily="18" charset="0"/>
            </a:endParaRPr>
          </a:p>
          <a:p>
            <a:pPr>
              <a:spcBef>
                <a:spcPct val="0"/>
              </a:spcBef>
              <a:buSzPts val="1100"/>
              <a:tabLst>
                <a:tab pos="457200" algn="l"/>
              </a:tabLst>
              <a:defRPr/>
            </a:pPr>
            <a:r>
              <a:rPr lang="en-GB" i="1" dirty="0">
                <a:latin typeface="Times New Roman" pitchFamily="18" charset="0"/>
                <a:ea typeface="ＭＳ Ｐゴシック" pitchFamily="34" charset="-128"/>
                <a:cs typeface="Times New Roman" pitchFamily="18" charset="0"/>
              </a:rPr>
              <a:t>Fluency/delivery</a:t>
            </a:r>
            <a:endParaRPr lang="en-US" i="1" dirty="0">
              <a:latin typeface="Times New Roman" pitchFamily="18" charset="0"/>
              <a:ea typeface="ＭＳ Ｐゴシック" pitchFamily="34" charset="-128"/>
              <a:cs typeface="Times New Roman" pitchFamily="18" charset="0"/>
            </a:endParaRPr>
          </a:p>
          <a:p>
            <a:pPr>
              <a:spcBef>
                <a:spcPct val="0"/>
              </a:spcBef>
              <a:buSzPts val="1100"/>
              <a:tabLst>
                <a:tab pos="457200" algn="l"/>
              </a:tabLst>
              <a:defRPr/>
            </a:pPr>
            <a:r>
              <a:rPr lang="en-GB" i="1" dirty="0">
                <a:latin typeface="Times New Roman" pitchFamily="18" charset="0"/>
                <a:ea typeface="ＭＳ Ｐゴシック" pitchFamily="34" charset="-128"/>
                <a:cs typeface="Times New Roman" pitchFamily="18" charset="0"/>
              </a:rPr>
              <a:t>Presentation style</a:t>
            </a:r>
            <a:endParaRPr lang="en-US" i="1" dirty="0">
              <a:latin typeface="Times New Roman" pitchFamily="18" charset="0"/>
              <a:ea typeface="ＭＳ Ｐゴシック" pitchFamily="34" charset="-128"/>
              <a:cs typeface="Times New Roman" pitchFamily="18" charset="0"/>
            </a:endParaRPr>
          </a:p>
          <a:p>
            <a:pPr>
              <a:spcBef>
                <a:spcPct val="0"/>
              </a:spcBef>
              <a:buSzPts val="1100"/>
              <a:tabLst>
                <a:tab pos="457200" algn="l"/>
              </a:tabLst>
              <a:defRPr/>
            </a:pPr>
            <a:r>
              <a:rPr lang="en-GB" i="1" dirty="0">
                <a:latin typeface="Times New Roman" pitchFamily="18" charset="0"/>
                <a:ea typeface="ＭＳ Ｐゴシック" pitchFamily="34" charset="-128"/>
                <a:cs typeface="Times New Roman" pitchFamily="18" charset="0"/>
              </a:rPr>
              <a:t>Content</a:t>
            </a:r>
          </a:p>
          <a:p>
            <a:pPr>
              <a:spcBef>
                <a:spcPct val="0"/>
              </a:spcBef>
              <a:buSzPts val="1100"/>
              <a:tabLst>
                <a:tab pos="457200" algn="l"/>
              </a:tabLst>
              <a:defRPr/>
            </a:pPr>
            <a:r>
              <a:rPr lang="en-GB" i="1" dirty="0">
                <a:latin typeface="Times New Roman" pitchFamily="18" charset="0"/>
                <a:ea typeface="ＭＳ Ｐゴシック" pitchFamily="34" charset="-128"/>
                <a:cs typeface="Times New Roman" pitchFamily="18" charset="0"/>
              </a:rPr>
              <a:t>Collaboration with others</a:t>
            </a:r>
            <a:endParaRPr lang="en-US" i="1" dirty="0">
              <a:latin typeface="Times New Roman" pitchFamily="18" charset="0"/>
              <a:ea typeface="ＭＳ Ｐゴシック" pitchFamily="34" charset="-128"/>
              <a:cs typeface="Times New Roman" pitchFamily="18" charset="0"/>
            </a:endParaRPr>
          </a:p>
          <a:p>
            <a:pPr marL="0" indent="0">
              <a:spcBef>
                <a:spcPct val="0"/>
              </a:spcBef>
              <a:buFont typeface="Arial" charset="0"/>
              <a:buNone/>
              <a:tabLst>
                <a:tab pos="457200" algn="l"/>
              </a:tabLst>
              <a:defRPr/>
            </a:pPr>
            <a:r>
              <a:rPr lang="en-GB" i="1" dirty="0">
                <a:latin typeface="Times New Roman" pitchFamily="18" charset="0"/>
                <a:ea typeface="ＭＳ Ｐゴシック" pitchFamily="34" charset="-128"/>
                <a:cs typeface="Times New Roman" pitchFamily="18" charset="0"/>
              </a:rPr>
              <a:t>Criteria can be relatively simple or quite elaborate. </a:t>
            </a:r>
            <a:endParaRPr lang="en-US" i="1" dirty="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0190691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43000" y="304800"/>
            <a:ext cx="7467600" cy="1143000"/>
          </a:xfrm>
        </p:spPr>
        <p:txBody>
          <a:bodyPr/>
          <a:lstStyle/>
          <a:p>
            <a:r>
              <a:rPr lang="en-US" altLang="en-US" dirty="0">
                <a:latin typeface="Arial" charset="0"/>
                <a:ea typeface="ＭＳ Ｐゴシック" pitchFamily="34" charset="-128"/>
                <a:cs typeface="Arial" charset="0"/>
              </a:rPr>
              <a:t> </a:t>
            </a:r>
            <a:br>
              <a:rPr lang="en-US" altLang="en-US" dirty="0">
                <a:latin typeface="Arial" charset="0"/>
                <a:ea typeface="ＭＳ Ｐゴシック" pitchFamily="34" charset="-128"/>
                <a:cs typeface="Arial" charset="0"/>
              </a:rPr>
            </a:br>
            <a:r>
              <a:rPr lang="en-US" altLang="en-US" sz="3600" b="0" i="0" dirty="0">
                <a:solidFill>
                  <a:schemeClr val="tx1"/>
                </a:solidFill>
                <a:latin typeface="Arial"/>
                <a:ea typeface="+mj-ea"/>
                <a:cs typeface="Arial"/>
              </a:rPr>
              <a:t>Assessing Oral TBI Products</a:t>
            </a:r>
            <a:br>
              <a:rPr lang="en-US" altLang="en-US" sz="3600" b="0" i="0" dirty="0">
                <a:solidFill>
                  <a:schemeClr val="tx1"/>
                </a:solidFill>
                <a:latin typeface="Arial"/>
                <a:ea typeface="+mj-ea"/>
                <a:cs typeface="Arial"/>
              </a:rPr>
            </a:br>
            <a:r>
              <a:rPr lang="en-US" altLang="en-US" sz="1600" b="0" i="0" dirty="0">
                <a:solidFill>
                  <a:schemeClr val="tx1"/>
                </a:solidFill>
                <a:latin typeface="Arial"/>
                <a:ea typeface="+mj-ea"/>
                <a:cs typeface="Arial"/>
              </a:rPr>
              <a:t>(adapted from http://www.docstoc.com/?ref_url=root1)</a:t>
            </a:r>
            <a:br>
              <a:rPr lang="en-US" altLang="en-US" sz="1600" b="0" i="0" dirty="0">
                <a:solidFill>
                  <a:schemeClr val="tx1"/>
                </a:solidFill>
                <a:latin typeface="Arial"/>
                <a:ea typeface="+mj-ea"/>
                <a:cs typeface="Arial"/>
              </a:rPr>
            </a:br>
            <a:r>
              <a:rPr lang="en-US" altLang="en-US" sz="3200" i="0" dirty="0">
                <a:latin typeface="Arial Black" pitchFamily="34" charset="0"/>
                <a:ea typeface="PMingLiU" pitchFamily="18" charset="-120"/>
                <a:cs typeface="Arial" charset="0"/>
              </a:rPr>
              <a:t> </a:t>
            </a:r>
            <a:r>
              <a:rPr lang="en-US" altLang="en-US" sz="1400" i="0" dirty="0">
                <a:latin typeface="Arial Black" pitchFamily="34" charset="0"/>
                <a:ea typeface="PMingLiU" pitchFamily="18" charset="-120"/>
                <a:cs typeface="Arial" charset="0"/>
              </a:rPr>
              <a:t>adapted from </a:t>
            </a:r>
            <a:r>
              <a:rPr lang="en-US" altLang="en-US" sz="1400" dirty="0">
                <a:latin typeface="Arial" charset="0"/>
                <a:ea typeface="ＭＳ Ｐゴシック" pitchFamily="34" charset="-128"/>
                <a:cs typeface="Arial" charset="0"/>
              </a:rPr>
              <a:t>http://www.docstoc.com/?ref_url=root1</a:t>
            </a:r>
            <a:endParaRPr lang="en-US" altLang="en-US" sz="1400" i="0" dirty="0">
              <a:latin typeface="Arial Black" pitchFamily="34" charset="0"/>
              <a:ea typeface="PMingLiU" pitchFamily="18" charset="-12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3199955"/>
              </p:ext>
            </p:extLst>
          </p:nvPr>
        </p:nvGraphicFramePr>
        <p:xfrm>
          <a:off x="304800" y="1600199"/>
          <a:ext cx="8534399" cy="5181601"/>
        </p:xfrm>
        <a:graphic>
          <a:graphicData uri="http://schemas.openxmlformats.org/drawingml/2006/table">
            <a:tbl>
              <a:tblPr>
                <a:tableStyleId>{5C22544A-7EE6-4342-B048-85BDC9FD1C3A}</a:tableStyleId>
              </a:tblPr>
              <a:tblGrid>
                <a:gridCol w="272858">
                  <a:extLst>
                    <a:ext uri="{9D8B030D-6E8A-4147-A177-3AD203B41FA5}">
                      <a16:colId xmlns="" xmlns:a16="http://schemas.microsoft.com/office/drawing/2014/main" val="20000"/>
                    </a:ext>
                  </a:extLst>
                </a:gridCol>
                <a:gridCol w="1032547">
                  <a:extLst>
                    <a:ext uri="{9D8B030D-6E8A-4147-A177-3AD203B41FA5}">
                      <a16:colId xmlns="" xmlns:a16="http://schemas.microsoft.com/office/drawing/2014/main" val="20001"/>
                    </a:ext>
                  </a:extLst>
                </a:gridCol>
                <a:gridCol w="1032547">
                  <a:extLst>
                    <a:ext uri="{9D8B030D-6E8A-4147-A177-3AD203B41FA5}">
                      <a16:colId xmlns="" xmlns:a16="http://schemas.microsoft.com/office/drawing/2014/main" val="20002"/>
                    </a:ext>
                  </a:extLst>
                </a:gridCol>
                <a:gridCol w="949173">
                  <a:extLst>
                    <a:ext uri="{9D8B030D-6E8A-4147-A177-3AD203B41FA5}">
                      <a16:colId xmlns="" xmlns:a16="http://schemas.microsoft.com/office/drawing/2014/main" val="20003"/>
                    </a:ext>
                  </a:extLst>
                </a:gridCol>
                <a:gridCol w="1116504">
                  <a:extLst>
                    <a:ext uri="{9D8B030D-6E8A-4147-A177-3AD203B41FA5}">
                      <a16:colId xmlns="" xmlns:a16="http://schemas.microsoft.com/office/drawing/2014/main" val="20004"/>
                    </a:ext>
                  </a:extLst>
                </a:gridCol>
                <a:gridCol w="1032547">
                  <a:extLst>
                    <a:ext uri="{9D8B030D-6E8A-4147-A177-3AD203B41FA5}">
                      <a16:colId xmlns="" xmlns:a16="http://schemas.microsoft.com/office/drawing/2014/main" val="20005"/>
                    </a:ext>
                  </a:extLst>
                </a:gridCol>
                <a:gridCol w="1030229">
                  <a:extLst>
                    <a:ext uri="{9D8B030D-6E8A-4147-A177-3AD203B41FA5}">
                      <a16:colId xmlns="" xmlns:a16="http://schemas.microsoft.com/office/drawing/2014/main" val="20006"/>
                    </a:ext>
                  </a:extLst>
                </a:gridCol>
                <a:gridCol w="1034865">
                  <a:extLst>
                    <a:ext uri="{9D8B030D-6E8A-4147-A177-3AD203B41FA5}">
                      <a16:colId xmlns="" xmlns:a16="http://schemas.microsoft.com/office/drawing/2014/main" val="20007"/>
                    </a:ext>
                  </a:extLst>
                </a:gridCol>
                <a:gridCol w="1033129">
                  <a:extLst>
                    <a:ext uri="{9D8B030D-6E8A-4147-A177-3AD203B41FA5}">
                      <a16:colId xmlns="" xmlns:a16="http://schemas.microsoft.com/office/drawing/2014/main" val="20008"/>
                    </a:ext>
                  </a:extLst>
                </a:gridCol>
              </a:tblGrid>
              <a:tr h="311218">
                <a:tc>
                  <a:txBody>
                    <a:bodyPr/>
                    <a:lstStyle/>
                    <a:p>
                      <a:pPr marL="0" marR="0" algn="ctr">
                        <a:spcBef>
                          <a:spcPts val="0"/>
                        </a:spcBef>
                        <a:spcAft>
                          <a:spcPts val="0"/>
                        </a:spcAft>
                      </a:pPr>
                      <a:r>
                        <a:rPr lang="en-US" sz="900" dirty="0">
                          <a:effectLst/>
                        </a:rPr>
                        <a:t> </a:t>
                      </a:r>
                      <a:endParaRPr lang="en-US" sz="800"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Content/</a:t>
                      </a:r>
                      <a:endParaRPr lang="en-US" sz="800" b="1" kern="0" dirty="0">
                        <a:effectLst/>
                      </a:endParaRPr>
                    </a:p>
                    <a:p>
                      <a:pPr marL="0" marR="0" algn="ctr">
                        <a:spcBef>
                          <a:spcPts val="0"/>
                        </a:spcBef>
                        <a:spcAft>
                          <a:spcPts val="0"/>
                        </a:spcAft>
                      </a:pPr>
                      <a:r>
                        <a:rPr lang="en-US" sz="900" b="1" kern="0" dirty="0">
                          <a:effectLst/>
                        </a:rPr>
                        <a:t>Ideas</a:t>
                      </a:r>
                      <a:endParaRPr lang="en-US" sz="800" b="1" kern="0"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Word Choice/</a:t>
                      </a:r>
                      <a:endParaRPr lang="en-US" sz="800" b="1" kern="0" dirty="0">
                        <a:effectLst/>
                      </a:endParaRPr>
                    </a:p>
                    <a:p>
                      <a:pPr marL="0" marR="0" algn="ctr">
                        <a:spcBef>
                          <a:spcPts val="0"/>
                        </a:spcBef>
                        <a:spcAft>
                          <a:spcPts val="0"/>
                        </a:spcAft>
                      </a:pPr>
                      <a:r>
                        <a:rPr lang="en-US" sz="900" b="1" dirty="0">
                          <a:effectLst/>
                        </a:rPr>
                        <a:t>Vocabulary</a:t>
                      </a:r>
                      <a:endParaRPr lang="en-US" sz="800" b="1"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Grammatical/</a:t>
                      </a:r>
                      <a:endParaRPr lang="en-US" sz="800" b="1" kern="0" dirty="0">
                        <a:effectLst/>
                      </a:endParaRPr>
                    </a:p>
                    <a:p>
                      <a:pPr marL="0" marR="0" algn="ctr">
                        <a:spcBef>
                          <a:spcPts val="0"/>
                        </a:spcBef>
                        <a:spcAft>
                          <a:spcPts val="0"/>
                        </a:spcAft>
                      </a:pPr>
                      <a:r>
                        <a:rPr lang="en-US" sz="900" b="1" dirty="0">
                          <a:effectLst/>
                        </a:rPr>
                        <a:t>Accuracy</a:t>
                      </a:r>
                      <a:endParaRPr lang="en-US" sz="800" b="1"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Visuals</a:t>
                      </a:r>
                      <a:endParaRPr lang="en-US" sz="800" b="1" kern="0"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Organization</a:t>
                      </a:r>
                      <a:endParaRPr lang="en-US" sz="800" b="1" kern="0"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Spoken Fluency</a:t>
                      </a:r>
                      <a:endParaRPr lang="en-US" sz="800" b="1" kern="0" dirty="0">
                        <a:effectLst/>
                      </a:endParaRPr>
                    </a:p>
                    <a:p>
                      <a:pPr marL="0" marR="0" algn="ctr">
                        <a:spcBef>
                          <a:spcPts val="0"/>
                        </a:spcBef>
                        <a:spcAft>
                          <a:spcPts val="0"/>
                        </a:spcAft>
                      </a:pPr>
                      <a:r>
                        <a:rPr lang="en-US" sz="800" b="1" dirty="0">
                          <a:effectLst/>
                        </a:rPr>
                        <a:t> </a:t>
                      </a:r>
                      <a:endParaRPr lang="en-US" sz="800" b="1"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Voice</a:t>
                      </a:r>
                      <a:endParaRPr lang="en-US" sz="800" b="1" kern="0"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Pronunciation</a:t>
                      </a:r>
                      <a:endParaRPr lang="en-US" sz="800" b="1" kern="0" dirty="0">
                        <a:effectLst/>
                      </a:endParaRPr>
                    </a:p>
                    <a:p>
                      <a:pPr marL="0" marR="0">
                        <a:spcBef>
                          <a:spcPts val="0"/>
                        </a:spcBef>
                        <a:spcAft>
                          <a:spcPts val="0"/>
                        </a:spcAft>
                      </a:pPr>
                      <a:r>
                        <a:rPr lang="en-US" sz="800" b="1" dirty="0">
                          <a:effectLst/>
                        </a:rPr>
                        <a:t> </a:t>
                      </a:r>
                      <a:endParaRPr lang="en-US" sz="800" b="1" dirty="0">
                        <a:effectLst/>
                        <a:latin typeface="Times New Roman"/>
                        <a:ea typeface="Times New Roman"/>
                      </a:endParaRPr>
                    </a:p>
                  </a:txBody>
                  <a:tcPr marL="56729" marR="56729" marT="0" marB="0"/>
                </a:tc>
                <a:extLst>
                  <a:ext uri="{0D108BD9-81ED-4DB2-BD59-A6C34878D82A}">
                    <a16:rowId xmlns="" xmlns:a16="http://schemas.microsoft.com/office/drawing/2014/main" val="10000"/>
                  </a:ext>
                </a:extLst>
              </a:tr>
              <a:tr h="1145850">
                <a:tc>
                  <a:txBody>
                    <a:bodyPr/>
                    <a:lstStyle/>
                    <a:p>
                      <a:pPr marL="0" marR="0" algn="ctr">
                        <a:spcBef>
                          <a:spcPts val="0"/>
                        </a:spcBef>
                        <a:spcAft>
                          <a:spcPts val="0"/>
                        </a:spcAft>
                      </a:pPr>
                      <a:r>
                        <a:rPr lang="en-US" sz="800">
                          <a:effectLst/>
                        </a:rPr>
                        <a:t>5</a:t>
                      </a:r>
                      <a:endParaRPr lang="en-US" sz="800">
                        <a:effectLst/>
                        <a:latin typeface="Times New Roman"/>
                        <a:ea typeface="Times New Roman"/>
                      </a:endParaRP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Rich and </a:t>
                      </a:r>
                    </a:p>
                    <a:p>
                      <a:pPr marL="0" marR="0">
                        <a:spcBef>
                          <a:spcPts val="0"/>
                        </a:spcBef>
                        <a:spcAft>
                          <a:spcPts val="0"/>
                        </a:spcAft>
                      </a:pPr>
                      <a:r>
                        <a:rPr lang="en-US" sz="700" b="1" kern="1200" dirty="0">
                          <a:solidFill>
                            <a:schemeClr val="dk1"/>
                          </a:solidFill>
                          <a:effectLst/>
                          <a:latin typeface="+mn-lt"/>
                          <a:ea typeface="+mn-ea"/>
                          <a:cs typeface="+mn-cs"/>
                        </a:rPr>
                        <a:t>Interesting;</a:t>
                      </a:r>
                    </a:p>
                    <a:p>
                      <a:pPr marL="0" marR="0">
                        <a:spcBef>
                          <a:spcPts val="0"/>
                        </a:spcBef>
                        <a:spcAft>
                          <a:spcPts val="0"/>
                        </a:spcAft>
                      </a:pPr>
                      <a:r>
                        <a:rPr lang="en-US" sz="700" b="1" kern="1200" dirty="0">
                          <a:solidFill>
                            <a:schemeClr val="dk1"/>
                          </a:solidFill>
                          <a:effectLst/>
                          <a:latin typeface="+mn-lt"/>
                          <a:ea typeface="+mn-ea"/>
                          <a:cs typeface="+mn-cs"/>
                        </a:rPr>
                        <a:t>Provides in-depth     understanding of the topic</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Varied, engaging vocabulary and vocabulary from the unit is used throughout;  no English used during the presentation</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No predictable or avoidable errors (appropriate to the level);  accurate information presented</a:t>
                      </a:r>
                    </a:p>
                    <a:p>
                      <a:pPr marL="0" marR="0">
                        <a:spcBef>
                          <a:spcPts val="0"/>
                        </a:spcBef>
                        <a:spcAft>
                          <a:spcPts val="0"/>
                        </a:spcAft>
                      </a:pPr>
                      <a:r>
                        <a:rPr lang="en-US" sz="700" b="1" kern="1200" dirty="0">
                          <a:solidFill>
                            <a:schemeClr val="dk1"/>
                          </a:solidFill>
                          <a:effectLst/>
                          <a:latin typeface="+mn-lt"/>
                          <a:ea typeface="+mn-ea"/>
                          <a:cs typeface="+mn-cs"/>
                        </a:rPr>
                        <a:t> </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Used attractive visuals that strongly supported the presentation; All could see and use the visuals from any point in the classroom; There are no words on the visuals other than titles (in Spanish).</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Excellent organization;</a:t>
                      </a:r>
                    </a:p>
                    <a:p>
                      <a:pPr marL="0" marR="0">
                        <a:spcBef>
                          <a:spcPts val="0"/>
                        </a:spcBef>
                        <a:spcAft>
                          <a:spcPts val="0"/>
                        </a:spcAft>
                      </a:pPr>
                      <a:r>
                        <a:rPr lang="en-US" sz="700" b="1" kern="1200">
                          <a:solidFill>
                            <a:schemeClr val="dk1"/>
                          </a:solidFill>
                          <a:effectLst/>
                          <a:latin typeface="+mn-lt"/>
                          <a:ea typeface="+mn-ea"/>
                          <a:cs typeface="+mn-cs"/>
                        </a:rPr>
                        <a:t>Logical and clear introduction, transitions and conclusion</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Speaks clearly with appropriate pauses and inflection; very well-rehearsed;  little to no reliance on note cards; excellent eye contact with the audience</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Strong personality; highly original; evokes emotional response from the audience with tone of voice and expression; engages the audience;  easy for all to hear</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Applies pronunciation rules consistently</a:t>
                      </a:r>
                    </a:p>
                  </a:txBody>
                  <a:tcPr marL="56729" marR="56729" marT="0" marB="0"/>
                </a:tc>
                <a:extLst>
                  <a:ext uri="{0D108BD9-81ED-4DB2-BD59-A6C34878D82A}">
                    <a16:rowId xmlns="" xmlns:a16="http://schemas.microsoft.com/office/drawing/2014/main" val="10001"/>
                  </a:ext>
                </a:extLst>
              </a:tr>
              <a:tr h="1018533">
                <a:tc>
                  <a:txBody>
                    <a:bodyPr/>
                    <a:lstStyle/>
                    <a:p>
                      <a:pPr marL="0" marR="0" algn="ctr">
                        <a:spcBef>
                          <a:spcPts val="0"/>
                        </a:spcBef>
                        <a:spcAft>
                          <a:spcPts val="0"/>
                        </a:spcAft>
                      </a:pPr>
                      <a:r>
                        <a:rPr lang="en-US" sz="800" dirty="0">
                          <a:effectLst/>
                        </a:rPr>
                        <a:t>4</a:t>
                      </a:r>
                      <a:endParaRPr lang="en-US" sz="800"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Very good;</a:t>
                      </a:r>
                    </a:p>
                    <a:p>
                      <a:pPr marL="0" marR="0">
                        <a:spcBef>
                          <a:spcPts val="0"/>
                        </a:spcBef>
                        <a:spcAft>
                          <a:spcPts val="0"/>
                        </a:spcAft>
                      </a:pPr>
                      <a:r>
                        <a:rPr lang="en-US" sz="700" b="1" kern="1200" dirty="0">
                          <a:solidFill>
                            <a:schemeClr val="dk1"/>
                          </a:solidFill>
                          <a:effectLst/>
                          <a:latin typeface="+mn-lt"/>
                          <a:ea typeface="+mn-ea"/>
                          <a:cs typeface="+mn-cs"/>
                        </a:rPr>
                        <a:t>some detail of </a:t>
                      </a:r>
                      <a:r>
                        <a:rPr lang="en-US" sz="700" b="1" kern="1200">
                          <a:solidFill>
                            <a:schemeClr val="dk1"/>
                          </a:solidFill>
                          <a:effectLst/>
                          <a:latin typeface="+mn-lt"/>
                          <a:ea typeface="+mn-ea"/>
                          <a:cs typeface="+mn-cs"/>
                        </a:rPr>
                        <a:t>the topic</a:t>
                      </a:r>
                      <a:endParaRPr lang="en-US" sz="700" b="1" kern="1200" dirty="0">
                        <a:solidFill>
                          <a:schemeClr val="dk1"/>
                        </a:solidFill>
                        <a:effectLst/>
                        <a:latin typeface="+mn-lt"/>
                        <a:ea typeface="+mn-ea"/>
                        <a:cs typeface="+mn-cs"/>
                      </a:endParaRP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Appropriate but predictable;  no English used during the presentation</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Few errors</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Used attractive visuals but they could not be seen well throughout the classroom or they were less directly related to the topic</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Very good</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Speaks with minor hesitation; comprehensible to native speaker; may have read from notes from time to time but maintained good eye contact w/ audience</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Personality and originality apparent;</a:t>
                      </a:r>
                    </a:p>
                    <a:p>
                      <a:pPr marL="0" marR="0">
                        <a:spcBef>
                          <a:spcPts val="0"/>
                        </a:spcBef>
                        <a:spcAft>
                          <a:spcPts val="0"/>
                        </a:spcAft>
                      </a:pPr>
                      <a:r>
                        <a:rPr lang="en-US" sz="700" b="1" kern="1200">
                          <a:solidFill>
                            <a:schemeClr val="dk1"/>
                          </a:solidFill>
                          <a:effectLst/>
                          <a:latin typeface="+mn-lt"/>
                          <a:ea typeface="+mn-ea"/>
                          <a:cs typeface="+mn-cs"/>
                        </a:rPr>
                        <a:t>audience is interested in the presentation; no problems hearing the presentation</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Applies pronunciation rules often</a:t>
                      </a:r>
                    </a:p>
                  </a:txBody>
                  <a:tcPr marL="56729" marR="56729" marT="0" marB="0"/>
                </a:tc>
                <a:extLst>
                  <a:ext uri="{0D108BD9-81ED-4DB2-BD59-A6C34878D82A}">
                    <a16:rowId xmlns="" xmlns:a16="http://schemas.microsoft.com/office/drawing/2014/main" val="10002"/>
                  </a:ext>
                </a:extLst>
              </a:tr>
              <a:tr h="891215">
                <a:tc>
                  <a:txBody>
                    <a:bodyPr/>
                    <a:lstStyle/>
                    <a:p>
                      <a:pPr marL="0" marR="0" algn="ctr">
                        <a:spcBef>
                          <a:spcPts val="0"/>
                        </a:spcBef>
                        <a:spcAft>
                          <a:spcPts val="0"/>
                        </a:spcAft>
                      </a:pPr>
                      <a:r>
                        <a:rPr lang="en-US" sz="800">
                          <a:effectLst/>
                        </a:rPr>
                        <a:t>3</a:t>
                      </a:r>
                      <a:endParaRPr lang="en-US" sz="800">
                        <a:effectLst/>
                        <a:latin typeface="Times New Roman"/>
                        <a:ea typeface="Times New Roman"/>
                      </a:endParaRP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Adequate, good;</a:t>
                      </a:r>
                    </a:p>
                    <a:p>
                      <a:pPr marL="0" marR="0">
                        <a:spcBef>
                          <a:spcPts val="0"/>
                        </a:spcBef>
                        <a:spcAft>
                          <a:spcPts val="0"/>
                        </a:spcAft>
                      </a:pPr>
                      <a:r>
                        <a:rPr lang="en-US" sz="700" b="1" kern="1200">
                          <a:solidFill>
                            <a:schemeClr val="dk1"/>
                          </a:solidFill>
                          <a:effectLst/>
                          <a:latin typeface="+mn-lt"/>
                          <a:ea typeface="+mn-ea"/>
                          <a:cs typeface="+mn-cs"/>
                        </a:rPr>
                        <a:t>“tourist” level of understanding</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Basic vocabulary – little variety for level; some misuse of words; a single word or phrase of English used once</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Occasional errors, but comprehensible</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Visuals did not show great pride in workmanship or they were not directly related to the presentation</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Adequate, good</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Speaks with little hesitation; comprehensible to teacher; frequently read from notes with little eye contact</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Personality and originality emerging;</a:t>
                      </a:r>
                    </a:p>
                    <a:p>
                      <a:pPr marL="0" marR="0">
                        <a:spcBef>
                          <a:spcPts val="0"/>
                        </a:spcBef>
                        <a:spcAft>
                          <a:spcPts val="0"/>
                        </a:spcAft>
                      </a:pPr>
                      <a:r>
                        <a:rPr lang="en-US" sz="700" b="1" kern="1200" dirty="0">
                          <a:solidFill>
                            <a:schemeClr val="dk1"/>
                          </a:solidFill>
                          <a:effectLst/>
                          <a:latin typeface="+mn-lt"/>
                          <a:ea typeface="+mn-ea"/>
                          <a:cs typeface="+mn-cs"/>
                        </a:rPr>
                        <a:t>audience is less engaged in the presentation; difficulty hearing from time to time</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Applies most pronunciation rules</a:t>
                      </a:r>
                    </a:p>
                  </a:txBody>
                  <a:tcPr marL="56729" marR="56729" marT="0" marB="0"/>
                </a:tc>
                <a:extLst>
                  <a:ext uri="{0D108BD9-81ED-4DB2-BD59-A6C34878D82A}">
                    <a16:rowId xmlns="" xmlns:a16="http://schemas.microsoft.com/office/drawing/2014/main" val="10003"/>
                  </a:ext>
                </a:extLst>
              </a:tr>
              <a:tr h="909421">
                <a:tc>
                  <a:txBody>
                    <a:bodyPr/>
                    <a:lstStyle/>
                    <a:p>
                      <a:pPr marL="0" marR="0" algn="ctr">
                        <a:spcBef>
                          <a:spcPts val="0"/>
                        </a:spcBef>
                        <a:spcAft>
                          <a:spcPts val="0"/>
                        </a:spcAft>
                      </a:pPr>
                      <a:r>
                        <a:rPr lang="en-US" sz="800">
                          <a:effectLst/>
                        </a:rPr>
                        <a:t>2</a:t>
                      </a:r>
                      <a:endParaRPr lang="en-US" sz="800">
                        <a:effectLst/>
                        <a:latin typeface="Times New Roman"/>
                        <a:ea typeface="Times New Roman"/>
                      </a:endParaRP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Weak; missing requirements; vague</a:t>
                      </a:r>
                    </a:p>
                    <a:p>
                      <a:pPr marL="0" marR="0">
                        <a:spcBef>
                          <a:spcPts val="0"/>
                        </a:spcBef>
                        <a:spcAft>
                          <a:spcPts val="0"/>
                        </a:spcAft>
                      </a:pPr>
                      <a:r>
                        <a:rPr lang="en-US" sz="700" b="1" kern="1200">
                          <a:solidFill>
                            <a:schemeClr val="dk1"/>
                          </a:solidFill>
                          <a:effectLst/>
                          <a:latin typeface="+mn-lt"/>
                          <a:ea typeface="+mn-ea"/>
                          <a:cs typeface="+mn-cs"/>
                        </a:rPr>
                        <a:t> </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Weak; repetitive; misuse of dictionary; poor word choices;  English used more than once</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Seldom clear; interference from patterns of errors</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Very sloppy visuals or visuals were not relevant to the topic</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Weak</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Speaks with some hesitation; difficult to understand and/or mainly read from paper</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Little evidence of originality; indifferent; did not engage audience;  difficult to hear</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Applies some basic pronunciation rules</a:t>
                      </a:r>
                    </a:p>
                  </a:txBody>
                  <a:tcPr marL="56729" marR="56729" marT="0" marB="0"/>
                </a:tc>
                <a:extLst>
                  <a:ext uri="{0D108BD9-81ED-4DB2-BD59-A6C34878D82A}">
                    <a16:rowId xmlns="" xmlns:a16="http://schemas.microsoft.com/office/drawing/2014/main" val="10004"/>
                  </a:ext>
                </a:extLst>
              </a:tr>
              <a:tr h="763900">
                <a:tc>
                  <a:txBody>
                    <a:bodyPr/>
                    <a:lstStyle/>
                    <a:p>
                      <a:pPr marL="0" marR="0" algn="ctr">
                        <a:spcBef>
                          <a:spcPts val="0"/>
                        </a:spcBef>
                        <a:spcAft>
                          <a:spcPts val="0"/>
                        </a:spcAft>
                      </a:pPr>
                      <a:r>
                        <a:rPr lang="en-US" sz="800">
                          <a:effectLst/>
                        </a:rPr>
                        <a:t>1</a:t>
                      </a:r>
                      <a:endParaRPr lang="en-US" sz="800">
                        <a:effectLst/>
                        <a:latin typeface="Times New Roman"/>
                        <a:ea typeface="Times New Roman"/>
                      </a:endParaRP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Misleading;</a:t>
                      </a:r>
                    </a:p>
                    <a:p>
                      <a:pPr marL="0" marR="0">
                        <a:spcBef>
                          <a:spcPts val="0"/>
                        </a:spcBef>
                        <a:spcAft>
                          <a:spcPts val="0"/>
                        </a:spcAft>
                      </a:pPr>
                      <a:r>
                        <a:rPr lang="en-US" sz="700" b="1" kern="1200">
                          <a:solidFill>
                            <a:schemeClr val="dk1"/>
                          </a:solidFill>
                          <a:effectLst/>
                          <a:latin typeface="+mn-lt"/>
                          <a:ea typeface="+mn-ea"/>
                          <a:cs typeface="+mn-cs"/>
                        </a:rPr>
                        <a:t>No effort to meet requirements</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Inappropriate;</a:t>
                      </a:r>
                    </a:p>
                    <a:p>
                      <a:pPr marL="0" marR="0">
                        <a:spcBef>
                          <a:spcPts val="0"/>
                        </a:spcBef>
                        <a:spcAft>
                          <a:spcPts val="0"/>
                        </a:spcAft>
                      </a:pPr>
                      <a:r>
                        <a:rPr lang="en-US" sz="700" b="1" kern="1200">
                          <a:solidFill>
                            <a:schemeClr val="dk1"/>
                          </a:solidFill>
                          <a:effectLst/>
                          <a:latin typeface="+mn-lt"/>
                          <a:ea typeface="+mn-ea"/>
                          <a:cs typeface="+mn-cs"/>
                        </a:rPr>
                        <a:t>may slip into English from time to time</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Poor, not comprehensible -  So many errors, it’s difficult to comprehend </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No visuals</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Misleading, </a:t>
                      </a:r>
                    </a:p>
                    <a:p>
                      <a:pPr marL="0" marR="0">
                        <a:spcBef>
                          <a:spcPts val="0"/>
                        </a:spcBef>
                        <a:spcAft>
                          <a:spcPts val="0"/>
                        </a:spcAft>
                      </a:pPr>
                      <a:r>
                        <a:rPr lang="en-US" sz="700" b="1" kern="1200">
                          <a:solidFill>
                            <a:schemeClr val="dk1"/>
                          </a:solidFill>
                          <a:effectLst/>
                          <a:latin typeface="+mn-lt"/>
                          <a:ea typeface="+mn-ea"/>
                          <a:cs typeface="+mn-cs"/>
                        </a:rPr>
                        <a:t>Missing key elements</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Speaks with great hesitation; barely comprehensible and/or read directly from paper; monotone</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Little/ no originality;</a:t>
                      </a:r>
                    </a:p>
                    <a:p>
                      <a:pPr marL="0" marR="0">
                        <a:spcBef>
                          <a:spcPts val="0"/>
                        </a:spcBef>
                        <a:spcAft>
                          <a:spcPts val="0"/>
                        </a:spcAft>
                      </a:pPr>
                      <a:r>
                        <a:rPr lang="en-US" sz="700" b="1" kern="1200">
                          <a:solidFill>
                            <a:schemeClr val="dk1"/>
                          </a:solidFill>
                          <a:effectLst/>
                          <a:latin typeface="+mn-lt"/>
                          <a:ea typeface="+mn-ea"/>
                          <a:cs typeface="+mn-cs"/>
                        </a:rPr>
                        <a:t>Lack of enthusiasm;</a:t>
                      </a:r>
                    </a:p>
                    <a:p>
                      <a:pPr marL="0" marR="0">
                        <a:spcBef>
                          <a:spcPts val="0"/>
                        </a:spcBef>
                        <a:spcAft>
                          <a:spcPts val="0"/>
                        </a:spcAft>
                      </a:pPr>
                      <a:r>
                        <a:rPr lang="en-US" sz="700" b="1" kern="1200">
                          <a:solidFill>
                            <a:schemeClr val="dk1"/>
                          </a:solidFill>
                          <a:effectLst/>
                          <a:latin typeface="+mn-lt"/>
                          <a:ea typeface="+mn-ea"/>
                          <a:cs typeface="+mn-cs"/>
                        </a:rPr>
                        <a:t>Disengaged  and disinterested audience</a:t>
                      </a:r>
                    </a:p>
                    <a:p>
                      <a:pPr marL="0" marR="0">
                        <a:spcBef>
                          <a:spcPts val="0"/>
                        </a:spcBef>
                        <a:spcAft>
                          <a:spcPts val="0"/>
                        </a:spcAft>
                      </a:pPr>
                      <a:r>
                        <a:rPr lang="en-US" sz="700" b="1" kern="1200">
                          <a:solidFill>
                            <a:schemeClr val="dk1"/>
                          </a:solidFill>
                          <a:effectLst/>
                          <a:latin typeface="+mn-lt"/>
                          <a:ea typeface="+mn-ea"/>
                          <a:cs typeface="+mn-cs"/>
                        </a:rPr>
                        <a:t> </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Does not apply basic pronunciation rules</a:t>
                      </a:r>
                    </a:p>
                  </a:txBody>
                  <a:tcPr marL="56729" marR="56729" marT="0" marB="0"/>
                </a:tc>
                <a:extLst>
                  <a:ext uri="{0D108BD9-81ED-4DB2-BD59-A6C34878D82A}">
                    <a16:rowId xmlns="" xmlns:a16="http://schemas.microsoft.com/office/drawing/2014/main" val="10005"/>
                  </a:ext>
                </a:extLst>
              </a:tr>
              <a:tr h="141464">
                <a:tc>
                  <a:txBody>
                    <a:bodyPr/>
                    <a:lstStyle/>
                    <a:p>
                      <a:pPr marL="0" marR="0" algn="ctr">
                        <a:spcBef>
                          <a:spcPts val="0"/>
                        </a:spcBef>
                        <a:spcAft>
                          <a:spcPts val="0"/>
                        </a:spcAft>
                      </a:pPr>
                      <a:r>
                        <a:rPr lang="en-US" sz="800">
                          <a:effectLst/>
                        </a:rPr>
                        <a:t>0</a:t>
                      </a:r>
                      <a:endParaRPr lang="en-US" sz="800">
                        <a:effectLst/>
                        <a:latin typeface="Times New Roman"/>
                        <a:ea typeface="Times New Roman"/>
                      </a:endParaRPr>
                    </a:p>
                  </a:txBody>
                  <a:tcPr marL="56729" marR="56729" marT="0" marB="0"/>
                </a:tc>
                <a:tc>
                  <a:txBody>
                    <a:bodyPr/>
                    <a:lstStyle/>
                    <a:p>
                      <a:pPr marL="0" marR="0" algn="ctr">
                        <a:spcBef>
                          <a:spcPts val="0"/>
                        </a:spcBef>
                        <a:spcAft>
                          <a:spcPts val="0"/>
                        </a:spcAft>
                      </a:pPr>
                      <a:r>
                        <a:rPr lang="en-US" sz="700" b="1" kern="1200">
                          <a:solidFill>
                            <a:schemeClr val="dk1"/>
                          </a:solidFill>
                          <a:effectLst/>
                          <a:latin typeface="+mn-lt"/>
                          <a:ea typeface="+mn-ea"/>
                          <a:cs typeface="+mn-cs"/>
                        </a:rPr>
                        <a:t>Little/none</a:t>
                      </a:r>
                    </a:p>
                  </a:txBody>
                  <a:tcPr marL="56729" marR="56729" marT="0" marB="0"/>
                </a:tc>
                <a:tc>
                  <a:txBody>
                    <a:bodyPr/>
                    <a:lstStyle/>
                    <a:p>
                      <a:pPr marL="0" marR="0" algn="ctr">
                        <a:spcBef>
                          <a:spcPts val="0"/>
                        </a:spcBef>
                        <a:spcAft>
                          <a:spcPts val="0"/>
                        </a:spcAft>
                      </a:pPr>
                      <a:r>
                        <a:rPr lang="en-US" sz="700" b="1" kern="1200">
                          <a:solidFill>
                            <a:schemeClr val="dk1"/>
                          </a:solidFill>
                          <a:effectLst/>
                          <a:latin typeface="+mn-lt"/>
                          <a:ea typeface="+mn-ea"/>
                          <a:cs typeface="+mn-cs"/>
                        </a:rPr>
                        <a:t>Little/none</a:t>
                      </a:r>
                    </a:p>
                  </a:txBody>
                  <a:tcPr marL="56729" marR="56729" marT="0" marB="0"/>
                </a:tc>
                <a:tc>
                  <a:txBody>
                    <a:bodyPr/>
                    <a:lstStyle/>
                    <a:p>
                      <a:pPr marL="0" marR="0" algn="ctr">
                        <a:spcBef>
                          <a:spcPts val="0"/>
                        </a:spcBef>
                        <a:spcAft>
                          <a:spcPts val="0"/>
                        </a:spcAft>
                      </a:pPr>
                      <a:r>
                        <a:rPr lang="en-US" sz="700" b="1" kern="1200">
                          <a:solidFill>
                            <a:schemeClr val="dk1"/>
                          </a:solidFill>
                          <a:effectLst/>
                          <a:latin typeface="+mn-lt"/>
                          <a:ea typeface="+mn-ea"/>
                          <a:cs typeface="+mn-cs"/>
                        </a:rPr>
                        <a:t>Missing, very little</a:t>
                      </a:r>
                    </a:p>
                  </a:txBody>
                  <a:tcPr marL="56729" marR="56729" marT="0" marB="0"/>
                </a:tc>
                <a:tc>
                  <a:txBody>
                    <a:bodyPr/>
                    <a:lstStyle/>
                    <a:p>
                      <a:pPr marL="0" marR="0" algn="ctr">
                        <a:spcBef>
                          <a:spcPts val="0"/>
                        </a:spcBef>
                        <a:spcAft>
                          <a:spcPts val="0"/>
                        </a:spcAft>
                      </a:pPr>
                      <a:r>
                        <a:rPr lang="en-US" sz="700" b="1" kern="1200" dirty="0">
                          <a:solidFill>
                            <a:schemeClr val="dk1"/>
                          </a:solidFill>
                          <a:effectLst/>
                          <a:latin typeface="+mn-lt"/>
                          <a:ea typeface="+mn-ea"/>
                          <a:cs typeface="+mn-cs"/>
                        </a:rPr>
                        <a:t> </a:t>
                      </a:r>
                    </a:p>
                  </a:txBody>
                  <a:tcPr marL="56729" marR="56729" marT="0" marB="0"/>
                </a:tc>
                <a:tc>
                  <a:txBody>
                    <a:bodyPr/>
                    <a:lstStyle/>
                    <a:p>
                      <a:pPr marL="0" marR="0" algn="ctr">
                        <a:spcBef>
                          <a:spcPts val="0"/>
                        </a:spcBef>
                        <a:spcAft>
                          <a:spcPts val="0"/>
                        </a:spcAft>
                      </a:pPr>
                      <a:r>
                        <a:rPr lang="en-US" sz="700" b="1" kern="1200" dirty="0">
                          <a:solidFill>
                            <a:schemeClr val="dk1"/>
                          </a:solidFill>
                          <a:effectLst/>
                          <a:latin typeface="+mn-lt"/>
                          <a:ea typeface="+mn-ea"/>
                          <a:cs typeface="+mn-cs"/>
                        </a:rPr>
                        <a:t>None</a:t>
                      </a:r>
                    </a:p>
                  </a:txBody>
                  <a:tcPr marL="56729" marR="56729" marT="0" marB="0"/>
                </a:tc>
                <a:tc>
                  <a:txBody>
                    <a:bodyPr/>
                    <a:lstStyle/>
                    <a:p>
                      <a:pPr marL="0" marR="0" algn="ctr">
                        <a:spcBef>
                          <a:spcPts val="0"/>
                        </a:spcBef>
                        <a:spcAft>
                          <a:spcPts val="0"/>
                        </a:spcAft>
                      </a:pPr>
                      <a:r>
                        <a:rPr lang="en-US" sz="700" b="1" kern="1200" dirty="0">
                          <a:solidFill>
                            <a:schemeClr val="dk1"/>
                          </a:solidFill>
                          <a:effectLst/>
                          <a:latin typeface="+mn-lt"/>
                          <a:ea typeface="+mn-ea"/>
                          <a:cs typeface="+mn-cs"/>
                        </a:rPr>
                        <a:t>None</a:t>
                      </a:r>
                    </a:p>
                  </a:txBody>
                  <a:tcPr marL="56729" marR="56729" marT="0" marB="0"/>
                </a:tc>
                <a:tc>
                  <a:txBody>
                    <a:bodyPr/>
                    <a:lstStyle/>
                    <a:p>
                      <a:pPr marL="0" marR="0" algn="ctr">
                        <a:spcBef>
                          <a:spcPts val="0"/>
                        </a:spcBef>
                        <a:spcAft>
                          <a:spcPts val="0"/>
                        </a:spcAft>
                      </a:pPr>
                      <a:r>
                        <a:rPr lang="en-US" sz="700" b="1" kern="1200">
                          <a:solidFill>
                            <a:schemeClr val="dk1"/>
                          </a:solidFill>
                          <a:effectLst/>
                          <a:latin typeface="+mn-lt"/>
                          <a:ea typeface="+mn-ea"/>
                          <a:cs typeface="+mn-cs"/>
                        </a:rPr>
                        <a:t>None</a:t>
                      </a:r>
                    </a:p>
                  </a:txBody>
                  <a:tcPr marL="56729" marR="56729" marT="0" marB="0"/>
                </a:tc>
                <a:tc>
                  <a:txBody>
                    <a:bodyPr/>
                    <a:lstStyle/>
                    <a:p>
                      <a:pPr marL="0" marR="0" algn="ctr">
                        <a:spcBef>
                          <a:spcPts val="0"/>
                        </a:spcBef>
                        <a:spcAft>
                          <a:spcPts val="0"/>
                        </a:spcAft>
                      </a:pPr>
                      <a:r>
                        <a:rPr lang="en-US" sz="700" b="1" kern="1200" dirty="0">
                          <a:solidFill>
                            <a:schemeClr val="dk1"/>
                          </a:solidFill>
                          <a:effectLst/>
                          <a:latin typeface="+mn-lt"/>
                          <a:ea typeface="+mn-ea"/>
                          <a:cs typeface="+mn-cs"/>
                        </a:rPr>
                        <a:t>Grunts</a:t>
                      </a:r>
                    </a:p>
                  </a:txBody>
                  <a:tcPr marL="56729" marR="56729"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280632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9C983-5957-451D-861F-5E5C2929CDEA}"/>
              </a:ext>
            </a:extLst>
          </p:cNvPr>
          <p:cNvSpPr>
            <a:spLocks noGrp="1"/>
          </p:cNvSpPr>
          <p:nvPr>
            <p:ph type="title"/>
          </p:nvPr>
        </p:nvSpPr>
        <p:spPr/>
        <p:txBody>
          <a:bodyPr/>
          <a:lstStyle/>
          <a:p>
            <a:r>
              <a:rPr lang="en-US" dirty="0"/>
              <a:t>References, cont’d</a:t>
            </a:r>
          </a:p>
        </p:txBody>
      </p:sp>
      <p:sp>
        <p:nvSpPr>
          <p:cNvPr id="3" name="Content Placeholder 2">
            <a:extLst>
              <a:ext uri="{FF2B5EF4-FFF2-40B4-BE49-F238E27FC236}">
                <a16:creationId xmlns:a16="http://schemas.microsoft.com/office/drawing/2014/main" xmlns="" id="{024094C2-BD72-4B3B-8836-399D15A24A9A}"/>
              </a:ext>
            </a:extLst>
          </p:cNvPr>
          <p:cNvSpPr>
            <a:spLocks noGrp="1"/>
          </p:cNvSpPr>
          <p:nvPr>
            <p:ph idx="1"/>
          </p:nvPr>
        </p:nvSpPr>
        <p:spPr>
          <a:xfrm>
            <a:off x="1941909" y="2133600"/>
            <a:ext cx="6686550" cy="3974168"/>
          </a:xfrm>
        </p:spPr>
        <p:txBody>
          <a:bodyPr>
            <a:normAutofit lnSpcReduction="10000"/>
          </a:bodyPr>
          <a:lstStyle/>
          <a:p>
            <a:r>
              <a:rPr lang="en-US" sz="1300" dirty="0"/>
              <a:t>Leaver, B. L., &amp; Campbell, C. (2020). The shifting paradigm in Russian language programs from communicative language teaching to transformative language learning and teaching. In E. Dengub, I. Dubinina, and J. Merrill (Eds.), </a:t>
            </a:r>
            <a:r>
              <a:rPr lang="en-US" sz="1300" i="1" dirty="0"/>
              <a:t>Art of Teaching Russian</a:t>
            </a:r>
            <a:r>
              <a:rPr lang="en-US" sz="1300" dirty="0"/>
              <a:t>. Washington, D.C.: Georgetown University Press.</a:t>
            </a:r>
          </a:p>
          <a:p>
            <a:r>
              <a:rPr lang="en-US" sz="1300" dirty="0"/>
              <a:t>Leaver, B. L., Davidson, D. E., &amp;  Campbell, C. (In press.) Introduction. In B. L. Leaver, D. E. Davidson, &amp; C. Campbell, Eds., </a:t>
            </a:r>
            <a:r>
              <a:rPr lang="en-US" sz="1300" i="1" dirty="0"/>
              <a:t>Transformative</a:t>
            </a:r>
            <a:r>
              <a:rPr lang="en-US" sz="1300" dirty="0"/>
              <a:t> </a:t>
            </a:r>
            <a:r>
              <a:rPr lang="en-US" sz="1300" i="1" dirty="0"/>
              <a:t>Language Learning and Teaching</a:t>
            </a:r>
            <a:r>
              <a:rPr lang="en-US" sz="1300" dirty="0"/>
              <a:t>. Cambridge, UK: Cambridge University Press. </a:t>
            </a:r>
          </a:p>
          <a:p>
            <a:r>
              <a:rPr lang="en-US" sz="1300" dirty="0"/>
              <a:t>Leaver, B. L., &amp; Granoein, N. (2000). </a:t>
            </a:r>
            <a:r>
              <a:rPr lang="ru-RU" sz="1300" dirty="0"/>
              <a:t>Философия образования: Почему мы преподаем определенными путями. Философия Образования</a:t>
            </a:r>
            <a:r>
              <a:rPr lang="en-US" sz="1300" dirty="0"/>
              <a:t> 1(1), 3-9. </a:t>
            </a:r>
          </a:p>
          <a:p>
            <a:r>
              <a:rPr lang="en-US" sz="1300" dirty="0"/>
              <a:t>Leaver, B. L., &amp; Willis, J. (2005). </a:t>
            </a:r>
            <a:r>
              <a:rPr lang="en-US" sz="1300" i="1" dirty="0"/>
              <a:t>Task-based instruction in foreign language education: Practices and programs</a:t>
            </a:r>
            <a:r>
              <a:rPr lang="en-US" sz="1300" dirty="0"/>
              <a:t>. Washington, DC: Georgetown University Press.</a:t>
            </a:r>
          </a:p>
          <a:p>
            <a:r>
              <a:rPr lang="en-US" sz="1300" dirty="0"/>
              <a:t>Miller, J. P., &amp; Seller, W. (1985). </a:t>
            </a:r>
            <a:r>
              <a:rPr lang="en-US" sz="1300" i="1" dirty="0"/>
              <a:t>Curriculum: Perspectives and practice</a:t>
            </a:r>
            <a:r>
              <a:rPr lang="en-US" sz="1300" dirty="0"/>
              <a:t>. Boston, MA: Addison-Wesley.</a:t>
            </a:r>
          </a:p>
          <a:p>
            <a:r>
              <a:rPr lang="en-US" sz="1300" dirty="0"/>
              <a:t>Roby. E. L. (2020). Transformative education: Teaching empathy through real work with real people; Part I. ACTR Letter 46(1): 1-2, 4-5, 7.</a:t>
            </a:r>
          </a:p>
        </p:txBody>
      </p:sp>
    </p:spTree>
    <p:extLst>
      <p:ext uri="{BB962C8B-B14F-4D97-AF65-F5344CB8AC3E}">
        <p14:creationId xmlns:p14="http://schemas.microsoft.com/office/powerpoint/2010/main" val="3028459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43000" y="304800"/>
            <a:ext cx="7467600" cy="1143000"/>
          </a:xfrm>
        </p:spPr>
        <p:txBody>
          <a:bodyPr/>
          <a:lstStyle/>
          <a:p>
            <a:r>
              <a:rPr lang="en-US" altLang="en-US" dirty="0">
                <a:latin typeface="Arial" charset="0"/>
                <a:ea typeface="ＭＳ Ｐゴシック" pitchFamily="34" charset="-128"/>
                <a:cs typeface="Arial" charset="0"/>
              </a:rPr>
              <a:t> </a:t>
            </a:r>
            <a:br>
              <a:rPr lang="en-US" altLang="en-US" dirty="0">
                <a:latin typeface="Arial" charset="0"/>
                <a:ea typeface="ＭＳ Ｐゴシック" pitchFamily="34" charset="-128"/>
                <a:cs typeface="Arial" charset="0"/>
              </a:rPr>
            </a:br>
            <a:r>
              <a:rPr lang="en-US" altLang="en-US" sz="3600" b="0" i="0" dirty="0">
                <a:solidFill>
                  <a:schemeClr val="tx1"/>
                </a:solidFill>
                <a:latin typeface="Arial"/>
                <a:ea typeface="+mj-ea"/>
                <a:cs typeface="Arial"/>
              </a:rPr>
              <a:t>Assessing Written TBI Products</a:t>
            </a:r>
            <a:br>
              <a:rPr lang="en-US" altLang="en-US" sz="3600" b="0" i="0" dirty="0">
                <a:solidFill>
                  <a:schemeClr val="tx1"/>
                </a:solidFill>
                <a:latin typeface="Arial"/>
                <a:ea typeface="+mj-ea"/>
                <a:cs typeface="Arial"/>
              </a:rPr>
            </a:br>
            <a:r>
              <a:rPr lang="en-US" altLang="en-US" sz="1800" b="0" i="0" dirty="0">
                <a:solidFill>
                  <a:schemeClr val="tx1"/>
                </a:solidFill>
                <a:latin typeface="Arial"/>
                <a:cs typeface="Arial"/>
              </a:rPr>
              <a:t>(adapted from http://www.docstoc.com/?ref_url=root1)</a:t>
            </a:r>
            <a:r>
              <a:rPr lang="en-US" altLang="en-US" sz="1800" b="0" i="0" dirty="0">
                <a:solidFill>
                  <a:schemeClr val="tx1"/>
                </a:solidFill>
                <a:latin typeface="Arial"/>
                <a:ea typeface="+mj-ea"/>
                <a:cs typeface="Arial"/>
              </a:rPr>
              <a:t/>
            </a:r>
            <a:br>
              <a:rPr lang="en-US" altLang="en-US" sz="1800" b="0" i="0" dirty="0">
                <a:solidFill>
                  <a:schemeClr val="tx1"/>
                </a:solidFill>
                <a:latin typeface="Arial"/>
                <a:ea typeface="+mj-ea"/>
                <a:cs typeface="Arial"/>
              </a:rPr>
            </a:br>
            <a:r>
              <a:rPr lang="en-US" altLang="en-US" sz="3200" i="0" dirty="0">
                <a:latin typeface="Arial Black" pitchFamily="34" charset="0"/>
                <a:ea typeface="PMingLiU" pitchFamily="18" charset="-120"/>
                <a:cs typeface="Arial" charset="0"/>
              </a:rPr>
              <a:t> </a:t>
            </a:r>
            <a:r>
              <a:rPr lang="en-US" altLang="en-US" sz="1400" i="0" dirty="0">
                <a:latin typeface="Arial Black" pitchFamily="34" charset="0"/>
                <a:ea typeface="PMingLiU" pitchFamily="18" charset="-120"/>
                <a:cs typeface="Arial" charset="0"/>
              </a:rPr>
              <a:t>adapted from </a:t>
            </a:r>
            <a:r>
              <a:rPr lang="en-US" altLang="en-US" sz="1400" dirty="0">
                <a:latin typeface="Arial" charset="0"/>
                <a:ea typeface="ＭＳ Ｐゴシック" pitchFamily="34" charset="-128"/>
                <a:cs typeface="Arial" charset="0"/>
              </a:rPr>
              <a:t>http://www.docstoc.com/?ref_url=root1</a:t>
            </a:r>
            <a:endParaRPr lang="en-US" altLang="en-US" sz="1400" i="0" dirty="0">
              <a:latin typeface="Arial Black" pitchFamily="34" charset="0"/>
              <a:ea typeface="PMingLiU" pitchFamily="18" charset="-12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8700415"/>
              </p:ext>
            </p:extLst>
          </p:nvPr>
        </p:nvGraphicFramePr>
        <p:xfrm>
          <a:off x="762000" y="1600199"/>
          <a:ext cx="7620000" cy="5181601"/>
        </p:xfrm>
        <a:graphic>
          <a:graphicData uri="http://schemas.openxmlformats.org/drawingml/2006/table">
            <a:tbl>
              <a:tblPr>
                <a:tableStyleId>{5C22544A-7EE6-4342-B048-85BDC9FD1C3A}</a:tableStyleId>
              </a:tblPr>
              <a:tblGrid>
                <a:gridCol w="272858">
                  <a:extLst>
                    <a:ext uri="{9D8B030D-6E8A-4147-A177-3AD203B41FA5}">
                      <a16:colId xmlns="" xmlns:a16="http://schemas.microsoft.com/office/drawing/2014/main" val="20000"/>
                    </a:ext>
                  </a:extLst>
                </a:gridCol>
                <a:gridCol w="1403542">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gridCol w="1371600">
                  <a:extLst>
                    <a:ext uri="{9D8B030D-6E8A-4147-A177-3AD203B41FA5}">
                      <a16:colId xmlns="" xmlns:a16="http://schemas.microsoft.com/office/drawing/2014/main" val="20005"/>
                    </a:ext>
                  </a:extLst>
                </a:gridCol>
              </a:tblGrid>
              <a:tr h="311218">
                <a:tc>
                  <a:txBody>
                    <a:bodyPr/>
                    <a:lstStyle/>
                    <a:p>
                      <a:pPr marL="0" marR="0" algn="ctr">
                        <a:spcBef>
                          <a:spcPts val="0"/>
                        </a:spcBef>
                        <a:spcAft>
                          <a:spcPts val="0"/>
                        </a:spcAft>
                      </a:pPr>
                      <a:r>
                        <a:rPr lang="en-US" sz="900" dirty="0">
                          <a:effectLst/>
                        </a:rPr>
                        <a:t> </a:t>
                      </a:r>
                      <a:endParaRPr lang="en-US" sz="800"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Content/</a:t>
                      </a:r>
                      <a:endParaRPr lang="en-US" sz="800" b="1" kern="0" dirty="0">
                        <a:effectLst/>
                      </a:endParaRPr>
                    </a:p>
                    <a:p>
                      <a:pPr marL="0" marR="0" algn="ctr">
                        <a:spcBef>
                          <a:spcPts val="0"/>
                        </a:spcBef>
                        <a:spcAft>
                          <a:spcPts val="0"/>
                        </a:spcAft>
                      </a:pPr>
                      <a:r>
                        <a:rPr lang="en-US" sz="900" b="1" kern="0" dirty="0">
                          <a:effectLst/>
                        </a:rPr>
                        <a:t>Ideas</a:t>
                      </a:r>
                      <a:endParaRPr lang="en-US" sz="800" b="1" kern="0"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Word Choice/</a:t>
                      </a:r>
                      <a:endParaRPr lang="en-US" sz="800" b="1" kern="0" dirty="0">
                        <a:effectLst/>
                      </a:endParaRPr>
                    </a:p>
                    <a:p>
                      <a:pPr marL="0" marR="0" algn="ctr">
                        <a:spcBef>
                          <a:spcPts val="0"/>
                        </a:spcBef>
                        <a:spcAft>
                          <a:spcPts val="0"/>
                        </a:spcAft>
                      </a:pPr>
                      <a:r>
                        <a:rPr lang="en-US" sz="900" b="1" dirty="0">
                          <a:effectLst/>
                        </a:rPr>
                        <a:t>Vocabulary</a:t>
                      </a:r>
                      <a:endParaRPr lang="en-US" sz="800" b="1"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Structural/</a:t>
                      </a:r>
                      <a:endParaRPr lang="en-US" sz="800" b="1" kern="0" dirty="0">
                        <a:effectLst/>
                      </a:endParaRPr>
                    </a:p>
                    <a:p>
                      <a:pPr marL="0" marR="0" algn="ctr">
                        <a:spcBef>
                          <a:spcPts val="0"/>
                        </a:spcBef>
                        <a:spcAft>
                          <a:spcPts val="0"/>
                        </a:spcAft>
                      </a:pPr>
                      <a:r>
                        <a:rPr lang="en-US" sz="900" b="1" dirty="0">
                          <a:effectLst/>
                        </a:rPr>
                        <a:t>Accuracy</a:t>
                      </a:r>
                      <a:endParaRPr lang="en-US" sz="800" b="1"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Visuals</a:t>
                      </a:r>
                      <a:endParaRPr lang="en-US" sz="800" b="1" kern="0" dirty="0">
                        <a:effectLst/>
                        <a:latin typeface="Times New Roman"/>
                        <a:ea typeface="Times New Roman"/>
                      </a:endParaRPr>
                    </a:p>
                  </a:txBody>
                  <a:tcPr marL="56729" marR="56729" marT="0" marB="0"/>
                </a:tc>
                <a:tc>
                  <a:txBody>
                    <a:bodyPr/>
                    <a:lstStyle/>
                    <a:p>
                      <a:pPr marL="0" marR="0" algn="ctr">
                        <a:spcBef>
                          <a:spcPts val="0"/>
                        </a:spcBef>
                        <a:spcAft>
                          <a:spcPts val="0"/>
                        </a:spcAft>
                      </a:pPr>
                      <a:r>
                        <a:rPr lang="en-US" sz="900" b="1" kern="0" dirty="0">
                          <a:effectLst/>
                        </a:rPr>
                        <a:t>Organization</a:t>
                      </a:r>
                      <a:endParaRPr lang="en-US" sz="800" b="1" kern="0" dirty="0">
                        <a:effectLst/>
                        <a:latin typeface="Times New Roman"/>
                        <a:ea typeface="Times New Roman"/>
                      </a:endParaRPr>
                    </a:p>
                  </a:txBody>
                  <a:tcPr marL="56729" marR="56729" marT="0" marB="0"/>
                </a:tc>
                <a:extLst>
                  <a:ext uri="{0D108BD9-81ED-4DB2-BD59-A6C34878D82A}">
                    <a16:rowId xmlns="" xmlns:a16="http://schemas.microsoft.com/office/drawing/2014/main" val="10000"/>
                  </a:ext>
                </a:extLst>
              </a:tr>
              <a:tr h="1145850">
                <a:tc>
                  <a:txBody>
                    <a:bodyPr/>
                    <a:lstStyle/>
                    <a:p>
                      <a:pPr marL="0" marR="0" algn="ctr">
                        <a:spcBef>
                          <a:spcPts val="0"/>
                        </a:spcBef>
                        <a:spcAft>
                          <a:spcPts val="0"/>
                        </a:spcAft>
                      </a:pPr>
                      <a:r>
                        <a:rPr lang="en-US" sz="800" b="1" dirty="0">
                          <a:effectLst/>
                        </a:rPr>
                        <a:t>5</a:t>
                      </a:r>
                      <a:endParaRPr lang="en-US" sz="800" b="1"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dirty="0">
                          <a:effectLst/>
                        </a:rPr>
                        <a:t>Rich and </a:t>
                      </a:r>
                      <a:endParaRPr lang="en-US" sz="800" b="1" dirty="0">
                        <a:effectLst/>
                      </a:endParaRPr>
                    </a:p>
                    <a:p>
                      <a:pPr marL="0" marR="0">
                        <a:spcBef>
                          <a:spcPts val="0"/>
                        </a:spcBef>
                        <a:spcAft>
                          <a:spcPts val="0"/>
                        </a:spcAft>
                      </a:pPr>
                      <a:r>
                        <a:rPr lang="en-US" sz="700" b="1" dirty="0">
                          <a:effectLst/>
                        </a:rPr>
                        <a:t>Interesting;</a:t>
                      </a:r>
                      <a:endParaRPr lang="en-US" sz="800" b="1" dirty="0">
                        <a:effectLst/>
                      </a:endParaRPr>
                    </a:p>
                    <a:p>
                      <a:pPr marL="0" marR="0">
                        <a:spcBef>
                          <a:spcPts val="0"/>
                        </a:spcBef>
                        <a:spcAft>
                          <a:spcPts val="0"/>
                        </a:spcAft>
                      </a:pPr>
                      <a:r>
                        <a:rPr lang="en-US" sz="700" b="1" dirty="0">
                          <a:effectLst/>
                        </a:rPr>
                        <a:t>Provides in-depth     understanding of the topic</a:t>
                      </a:r>
                      <a:endParaRPr lang="en-US" sz="800" b="1"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dirty="0">
                          <a:effectLst/>
                        </a:rPr>
                        <a:t>Varied, engaging vocabulary and vocabulary from the unit is used throughout;  no English used during the presentation</a:t>
                      </a:r>
                      <a:endParaRPr lang="en-US" sz="800" b="1"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dirty="0">
                          <a:effectLst/>
                        </a:rPr>
                        <a:t>No predictable or avoidable errors (appropriate to the level);  accurate information presented</a:t>
                      </a:r>
                      <a:endParaRPr lang="en-US" sz="800" b="1" dirty="0">
                        <a:effectLst/>
                      </a:endParaRPr>
                    </a:p>
                    <a:p>
                      <a:pPr marL="0" marR="0">
                        <a:spcBef>
                          <a:spcPts val="0"/>
                        </a:spcBef>
                        <a:spcAft>
                          <a:spcPts val="0"/>
                        </a:spcAft>
                      </a:pPr>
                      <a:r>
                        <a:rPr lang="en-US" sz="700" b="1" dirty="0">
                          <a:effectLst/>
                        </a:rPr>
                        <a:t> </a:t>
                      </a:r>
                      <a:endParaRPr lang="en-US" sz="800" b="1"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dirty="0">
                          <a:effectLst/>
                        </a:rPr>
                        <a:t>Used attractive visuals that strongly supported the presentation; All could see and use the visuals from any point in the classroom; There are no words on the visuals other than titles (in Spanish).</a:t>
                      </a:r>
                      <a:endParaRPr lang="en-US" sz="800" b="1"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dirty="0">
                          <a:effectLst/>
                        </a:rPr>
                        <a:t>Excellent organization;</a:t>
                      </a:r>
                      <a:endParaRPr lang="en-US" sz="800" b="1" dirty="0">
                        <a:effectLst/>
                      </a:endParaRPr>
                    </a:p>
                    <a:p>
                      <a:pPr marL="0" marR="0">
                        <a:spcBef>
                          <a:spcPts val="0"/>
                        </a:spcBef>
                        <a:spcAft>
                          <a:spcPts val="0"/>
                        </a:spcAft>
                      </a:pPr>
                      <a:r>
                        <a:rPr lang="en-US" sz="700" b="1" dirty="0">
                          <a:effectLst/>
                        </a:rPr>
                        <a:t>Logical and clear introduction, transitions and conclusion</a:t>
                      </a:r>
                      <a:endParaRPr lang="en-US" sz="800" b="1" dirty="0">
                        <a:effectLst/>
                        <a:latin typeface="Times New Roman"/>
                        <a:ea typeface="Times New Roman"/>
                      </a:endParaRPr>
                    </a:p>
                  </a:txBody>
                  <a:tcPr marL="56729" marR="56729" marT="0" marB="0"/>
                </a:tc>
                <a:extLst>
                  <a:ext uri="{0D108BD9-81ED-4DB2-BD59-A6C34878D82A}">
                    <a16:rowId xmlns="" xmlns:a16="http://schemas.microsoft.com/office/drawing/2014/main" val="10001"/>
                  </a:ext>
                </a:extLst>
              </a:tr>
              <a:tr h="1018533">
                <a:tc>
                  <a:txBody>
                    <a:bodyPr/>
                    <a:lstStyle/>
                    <a:p>
                      <a:pPr marL="0" marR="0" algn="ctr">
                        <a:spcBef>
                          <a:spcPts val="0"/>
                        </a:spcBef>
                        <a:spcAft>
                          <a:spcPts val="0"/>
                        </a:spcAft>
                      </a:pPr>
                      <a:r>
                        <a:rPr lang="en-US" sz="800" b="1" dirty="0">
                          <a:effectLst/>
                        </a:rPr>
                        <a:t>4</a:t>
                      </a:r>
                      <a:endParaRPr lang="en-US" sz="800" b="1"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dirty="0">
                          <a:effectLst/>
                        </a:rPr>
                        <a:t>Very good;</a:t>
                      </a:r>
                      <a:endParaRPr lang="en-US" sz="800" b="1" dirty="0">
                        <a:effectLst/>
                      </a:endParaRPr>
                    </a:p>
                    <a:p>
                      <a:pPr marL="0" marR="0">
                        <a:spcBef>
                          <a:spcPts val="0"/>
                        </a:spcBef>
                        <a:spcAft>
                          <a:spcPts val="0"/>
                        </a:spcAft>
                      </a:pPr>
                      <a:r>
                        <a:rPr lang="en-US" sz="700" b="1" dirty="0">
                          <a:effectLst/>
                        </a:rPr>
                        <a:t>some detail of the topic</a:t>
                      </a:r>
                      <a:endParaRPr lang="en-US" sz="800" b="1"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dirty="0">
                          <a:effectLst/>
                        </a:rPr>
                        <a:t>Appropriate but predictable;  no English used during the presentation</a:t>
                      </a:r>
                      <a:endParaRPr lang="en-US" sz="800" b="1"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dirty="0">
                          <a:effectLst/>
                        </a:rPr>
                        <a:t>Few errors</a:t>
                      </a:r>
                      <a:endParaRPr lang="en-US" sz="800" b="1"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dirty="0">
                          <a:effectLst/>
                        </a:rPr>
                        <a:t>Used attractive visuals but they could not be seen well throughout the classroom or they were less directly related to the topic</a:t>
                      </a:r>
                      <a:endParaRPr lang="en-US" sz="800" b="1" dirty="0">
                        <a:effectLst/>
                        <a:latin typeface="Times New Roman"/>
                        <a:ea typeface="Times New Roman"/>
                      </a:endParaRPr>
                    </a:p>
                  </a:txBody>
                  <a:tcPr marL="56729" marR="56729" marT="0" marB="0"/>
                </a:tc>
                <a:tc>
                  <a:txBody>
                    <a:bodyPr/>
                    <a:lstStyle/>
                    <a:p>
                      <a:pPr marL="0" marR="0">
                        <a:spcBef>
                          <a:spcPts val="0"/>
                        </a:spcBef>
                        <a:spcAft>
                          <a:spcPts val="0"/>
                        </a:spcAft>
                      </a:pPr>
                      <a:r>
                        <a:rPr lang="en-US" sz="700" b="1" dirty="0">
                          <a:effectLst/>
                        </a:rPr>
                        <a:t>Very good</a:t>
                      </a:r>
                      <a:endParaRPr lang="en-US" sz="800" b="1" dirty="0">
                        <a:effectLst/>
                        <a:latin typeface="Times New Roman"/>
                        <a:ea typeface="Times New Roman"/>
                      </a:endParaRPr>
                    </a:p>
                  </a:txBody>
                  <a:tcPr marL="56729" marR="56729" marT="0" marB="0"/>
                </a:tc>
                <a:extLst>
                  <a:ext uri="{0D108BD9-81ED-4DB2-BD59-A6C34878D82A}">
                    <a16:rowId xmlns="" xmlns:a16="http://schemas.microsoft.com/office/drawing/2014/main" val="10002"/>
                  </a:ext>
                </a:extLst>
              </a:tr>
              <a:tr h="891215">
                <a:tc>
                  <a:txBody>
                    <a:bodyPr/>
                    <a:lstStyle/>
                    <a:p>
                      <a:pPr marL="0" marR="0" algn="ctr" defTabSz="914400" rtl="0" eaLnBrk="1" latinLnBrk="0" hangingPunct="1">
                        <a:spcBef>
                          <a:spcPts val="0"/>
                        </a:spcBef>
                        <a:spcAft>
                          <a:spcPts val="0"/>
                        </a:spcAft>
                      </a:pPr>
                      <a:r>
                        <a:rPr lang="en-US" sz="700" b="1" kern="1200" dirty="0">
                          <a:solidFill>
                            <a:schemeClr val="dk1"/>
                          </a:solidFill>
                          <a:effectLst/>
                          <a:latin typeface="+mn-lt"/>
                          <a:ea typeface="+mn-ea"/>
                          <a:cs typeface="+mn-cs"/>
                        </a:rPr>
                        <a:t>3</a:t>
                      </a:r>
                    </a:p>
                  </a:txBody>
                  <a:tcPr marL="56729" marR="56729" marT="0" marB="0"/>
                </a:tc>
                <a:tc>
                  <a:txBody>
                    <a:bodyPr/>
                    <a:lstStyle/>
                    <a:p>
                      <a:pPr marL="0" marR="0" algn="l" defTabSz="914400" rtl="0" eaLnBrk="1" latinLnBrk="0" hangingPunct="1">
                        <a:spcBef>
                          <a:spcPts val="0"/>
                        </a:spcBef>
                        <a:spcAft>
                          <a:spcPts val="0"/>
                        </a:spcAft>
                      </a:pPr>
                      <a:r>
                        <a:rPr lang="en-US" sz="700" b="1" kern="1200" dirty="0">
                          <a:solidFill>
                            <a:schemeClr val="dk1"/>
                          </a:solidFill>
                          <a:effectLst/>
                          <a:latin typeface="+mn-lt"/>
                          <a:ea typeface="+mn-ea"/>
                          <a:cs typeface="+mn-cs"/>
                        </a:rPr>
                        <a:t>Adequate, good;</a:t>
                      </a:r>
                    </a:p>
                    <a:p>
                      <a:pPr marL="0" marR="0" algn="l" defTabSz="914400" rtl="0" eaLnBrk="1" latinLnBrk="0" hangingPunct="1">
                        <a:spcBef>
                          <a:spcPts val="0"/>
                        </a:spcBef>
                        <a:spcAft>
                          <a:spcPts val="0"/>
                        </a:spcAft>
                      </a:pPr>
                      <a:r>
                        <a:rPr lang="en-US" sz="700" b="1" kern="1200" dirty="0">
                          <a:solidFill>
                            <a:schemeClr val="dk1"/>
                          </a:solidFill>
                          <a:effectLst/>
                          <a:latin typeface="+mn-lt"/>
                          <a:ea typeface="+mn-ea"/>
                          <a:cs typeface="+mn-cs"/>
                        </a:rPr>
                        <a:t>“tourist” level of understanding</a:t>
                      </a:r>
                    </a:p>
                  </a:txBody>
                  <a:tcPr marL="56729" marR="56729" marT="0" marB="0"/>
                </a:tc>
                <a:tc>
                  <a:txBody>
                    <a:bodyPr/>
                    <a:lstStyle/>
                    <a:p>
                      <a:pPr marL="0" marR="0" algn="l" defTabSz="914400" rtl="0" eaLnBrk="1" latinLnBrk="0" hangingPunct="1">
                        <a:spcBef>
                          <a:spcPts val="0"/>
                        </a:spcBef>
                        <a:spcAft>
                          <a:spcPts val="0"/>
                        </a:spcAft>
                      </a:pPr>
                      <a:r>
                        <a:rPr lang="en-US" sz="700" b="1" kern="1200" dirty="0">
                          <a:solidFill>
                            <a:schemeClr val="dk1"/>
                          </a:solidFill>
                          <a:effectLst/>
                          <a:latin typeface="+mn-lt"/>
                          <a:ea typeface="+mn-ea"/>
                          <a:cs typeface="+mn-cs"/>
                        </a:rPr>
                        <a:t>Basic vocabulary – little variety for level; some misuse of words; a single word or phrase of English used once</a:t>
                      </a:r>
                    </a:p>
                  </a:txBody>
                  <a:tcPr marL="56729" marR="56729" marT="0" marB="0"/>
                </a:tc>
                <a:tc>
                  <a:txBody>
                    <a:bodyPr/>
                    <a:lstStyle/>
                    <a:p>
                      <a:pPr marL="0" marR="0" algn="l" defTabSz="914400" rtl="0" eaLnBrk="1" latinLnBrk="0" hangingPunct="1">
                        <a:spcBef>
                          <a:spcPts val="0"/>
                        </a:spcBef>
                        <a:spcAft>
                          <a:spcPts val="0"/>
                        </a:spcAft>
                      </a:pPr>
                      <a:r>
                        <a:rPr lang="en-US" sz="700" b="1" kern="1200" dirty="0">
                          <a:solidFill>
                            <a:schemeClr val="dk1"/>
                          </a:solidFill>
                          <a:effectLst/>
                          <a:latin typeface="+mn-lt"/>
                          <a:ea typeface="+mn-ea"/>
                          <a:cs typeface="+mn-cs"/>
                        </a:rPr>
                        <a:t>Occasional errors, but comprehensible</a:t>
                      </a:r>
                    </a:p>
                  </a:txBody>
                  <a:tcPr marL="56729" marR="56729" marT="0" marB="0"/>
                </a:tc>
                <a:tc>
                  <a:txBody>
                    <a:bodyPr/>
                    <a:lstStyle/>
                    <a:p>
                      <a:pPr marL="0" marR="0" algn="l" defTabSz="914400" rtl="0" eaLnBrk="1" latinLnBrk="0" hangingPunct="1">
                        <a:spcBef>
                          <a:spcPts val="0"/>
                        </a:spcBef>
                        <a:spcAft>
                          <a:spcPts val="0"/>
                        </a:spcAft>
                      </a:pPr>
                      <a:r>
                        <a:rPr lang="en-US" sz="700" b="1" kern="1200" dirty="0">
                          <a:solidFill>
                            <a:schemeClr val="dk1"/>
                          </a:solidFill>
                          <a:effectLst/>
                          <a:latin typeface="+mn-lt"/>
                          <a:ea typeface="+mn-ea"/>
                          <a:cs typeface="+mn-cs"/>
                        </a:rPr>
                        <a:t>Visuals did not show great pride in workmanship or they were not directly related to the presentation</a:t>
                      </a:r>
                    </a:p>
                  </a:txBody>
                  <a:tcPr marL="56729" marR="56729" marT="0" marB="0"/>
                </a:tc>
                <a:tc>
                  <a:txBody>
                    <a:bodyPr/>
                    <a:lstStyle/>
                    <a:p>
                      <a:pPr marL="0" marR="0" algn="l" defTabSz="914400" rtl="0" eaLnBrk="1" latinLnBrk="0" hangingPunct="1">
                        <a:spcBef>
                          <a:spcPts val="0"/>
                        </a:spcBef>
                        <a:spcAft>
                          <a:spcPts val="0"/>
                        </a:spcAft>
                      </a:pPr>
                      <a:r>
                        <a:rPr lang="en-US" sz="700" b="1" kern="1200" dirty="0">
                          <a:solidFill>
                            <a:schemeClr val="dk1"/>
                          </a:solidFill>
                          <a:effectLst/>
                          <a:latin typeface="+mn-lt"/>
                          <a:ea typeface="+mn-ea"/>
                          <a:cs typeface="+mn-cs"/>
                        </a:rPr>
                        <a:t>Adequate, good</a:t>
                      </a:r>
                    </a:p>
                  </a:txBody>
                  <a:tcPr marL="56729" marR="56729" marT="0" marB="0"/>
                </a:tc>
                <a:extLst>
                  <a:ext uri="{0D108BD9-81ED-4DB2-BD59-A6C34878D82A}">
                    <a16:rowId xmlns="" xmlns:a16="http://schemas.microsoft.com/office/drawing/2014/main" val="10003"/>
                  </a:ext>
                </a:extLst>
              </a:tr>
              <a:tr h="909421">
                <a:tc>
                  <a:txBody>
                    <a:bodyPr/>
                    <a:lstStyle/>
                    <a:p>
                      <a:pPr marL="0" marR="0" algn="ctr">
                        <a:spcBef>
                          <a:spcPts val="0"/>
                        </a:spcBef>
                        <a:spcAft>
                          <a:spcPts val="0"/>
                        </a:spcAft>
                      </a:pPr>
                      <a:r>
                        <a:rPr lang="en-US" sz="800">
                          <a:effectLst/>
                        </a:rPr>
                        <a:t>2</a:t>
                      </a:r>
                      <a:endParaRPr lang="en-US" sz="800">
                        <a:effectLst/>
                        <a:latin typeface="Times New Roman"/>
                        <a:ea typeface="Times New Roman"/>
                      </a:endParaRP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Weak; missing requirements; vague</a:t>
                      </a:r>
                    </a:p>
                    <a:p>
                      <a:pPr marL="0" marR="0">
                        <a:spcBef>
                          <a:spcPts val="0"/>
                        </a:spcBef>
                        <a:spcAft>
                          <a:spcPts val="0"/>
                        </a:spcAft>
                      </a:pPr>
                      <a:r>
                        <a:rPr lang="en-US" sz="700" b="1" kern="1200" dirty="0">
                          <a:solidFill>
                            <a:schemeClr val="dk1"/>
                          </a:solidFill>
                          <a:effectLst/>
                          <a:latin typeface="+mn-lt"/>
                          <a:ea typeface="+mn-ea"/>
                          <a:cs typeface="+mn-cs"/>
                        </a:rPr>
                        <a:t> </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Weak; repetitive; misuse of dictionary; poor word choices;  English used more than once</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Seldom clear; interference from patterns of errors</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Very sloppy visuals or visuals were not relevant to the topic</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Weak</a:t>
                      </a:r>
                    </a:p>
                  </a:txBody>
                  <a:tcPr marL="56729" marR="56729" marT="0" marB="0"/>
                </a:tc>
                <a:extLst>
                  <a:ext uri="{0D108BD9-81ED-4DB2-BD59-A6C34878D82A}">
                    <a16:rowId xmlns="" xmlns:a16="http://schemas.microsoft.com/office/drawing/2014/main" val="10004"/>
                  </a:ext>
                </a:extLst>
              </a:tr>
              <a:tr h="763900">
                <a:tc>
                  <a:txBody>
                    <a:bodyPr/>
                    <a:lstStyle/>
                    <a:p>
                      <a:pPr marL="0" marR="0" algn="ctr">
                        <a:spcBef>
                          <a:spcPts val="0"/>
                        </a:spcBef>
                        <a:spcAft>
                          <a:spcPts val="0"/>
                        </a:spcAft>
                      </a:pPr>
                      <a:r>
                        <a:rPr lang="en-US" sz="800">
                          <a:effectLst/>
                        </a:rPr>
                        <a:t>1</a:t>
                      </a:r>
                      <a:endParaRPr lang="en-US" sz="800">
                        <a:effectLst/>
                        <a:latin typeface="Times New Roman"/>
                        <a:ea typeface="Times New Roman"/>
                      </a:endParaRP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Misleading;</a:t>
                      </a:r>
                    </a:p>
                    <a:p>
                      <a:pPr marL="0" marR="0">
                        <a:spcBef>
                          <a:spcPts val="0"/>
                        </a:spcBef>
                        <a:spcAft>
                          <a:spcPts val="0"/>
                        </a:spcAft>
                      </a:pPr>
                      <a:r>
                        <a:rPr lang="en-US" sz="700" b="1" kern="1200" dirty="0">
                          <a:solidFill>
                            <a:schemeClr val="dk1"/>
                          </a:solidFill>
                          <a:effectLst/>
                          <a:latin typeface="+mn-lt"/>
                          <a:ea typeface="+mn-ea"/>
                          <a:cs typeface="+mn-cs"/>
                        </a:rPr>
                        <a:t>No effort to meet requirements</a:t>
                      </a:r>
                    </a:p>
                  </a:txBody>
                  <a:tcPr marL="56729" marR="56729" marT="0" marB="0"/>
                </a:tc>
                <a:tc>
                  <a:txBody>
                    <a:bodyPr/>
                    <a:lstStyle/>
                    <a:p>
                      <a:pPr marL="0" marR="0">
                        <a:spcBef>
                          <a:spcPts val="0"/>
                        </a:spcBef>
                        <a:spcAft>
                          <a:spcPts val="0"/>
                        </a:spcAft>
                      </a:pPr>
                      <a:r>
                        <a:rPr lang="en-US" sz="700" b="1" kern="1200">
                          <a:solidFill>
                            <a:schemeClr val="dk1"/>
                          </a:solidFill>
                          <a:effectLst/>
                          <a:latin typeface="+mn-lt"/>
                          <a:ea typeface="+mn-ea"/>
                          <a:cs typeface="+mn-cs"/>
                        </a:rPr>
                        <a:t>Inappropriate;</a:t>
                      </a:r>
                    </a:p>
                    <a:p>
                      <a:pPr marL="0" marR="0">
                        <a:spcBef>
                          <a:spcPts val="0"/>
                        </a:spcBef>
                        <a:spcAft>
                          <a:spcPts val="0"/>
                        </a:spcAft>
                      </a:pPr>
                      <a:r>
                        <a:rPr lang="en-US" sz="700" b="1" kern="1200">
                          <a:solidFill>
                            <a:schemeClr val="dk1"/>
                          </a:solidFill>
                          <a:effectLst/>
                          <a:latin typeface="+mn-lt"/>
                          <a:ea typeface="+mn-ea"/>
                          <a:cs typeface="+mn-cs"/>
                        </a:rPr>
                        <a:t>may slip into English from time to time</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Poor, not comprehensible -  So many errors, it’s difficult to comprehend </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No visuals</a:t>
                      </a:r>
                    </a:p>
                  </a:txBody>
                  <a:tcPr marL="56729" marR="56729" marT="0" marB="0"/>
                </a:tc>
                <a:tc>
                  <a:txBody>
                    <a:bodyPr/>
                    <a:lstStyle/>
                    <a:p>
                      <a:pPr marL="0" marR="0">
                        <a:spcBef>
                          <a:spcPts val="0"/>
                        </a:spcBef>
                        <a:spcAft>
                          <a:spcPts val="0"/>
                        </a:spcAft>
                      </a:pPr>
                      <a:r>
                        <a:rPr lang="en-US" sz="700" b="1" kern="1200" dirty="0">
                          <a:solidFill>
                            <a:schemeClr val="dk1"/>
                          </a:solidFill>
                          <a:effectLst/>
                          <a:latin typeface="+mn-lt"/>
                          <a:ea typeface="+mn-ea"/>
                          <a:cs typeface="+mn-cs"/>
                        </a:rPr>
                        <a:t>Misleading, </a:t>
                      </a:r>
                    </a:p>
                    <a:p>
                      <a:pPr marL="0" marR="0">
                        <a:spcBef>
                          <a:spcPts val="0"/>
                        </a:spcBef>
                        <a:spcAft>
                          <a:spcPts val="0"/>
                        </a:spcAft>
                      </a:pPr>
                      <a:r>
                        <a:rPr lang="en-US" sz="700" b="1" kern="1200" dirty="0">
                          <a:solidFill>
                            <a:schemeClr val="dk1"/>
                          </a:solidFill>
                          <a:effectLst/>
                          <a:latin typeface="+mn-lt"/>
                          <a:ea typeface="+mn-ea"/>
                          <a:cs typeface="+mn-cs"/>
                        </a:rPr>
                        <a:t>Missing key elements</a:t>
                      </a:r>
                    </a:p>
                  </a:txBody>
                  <a:tcPr marL="56729" marR="56729" marT="0" marB="0"/>
                </a:tc>
                <a:extLst>
                  <a:ext uri="{0D108BD9-81ED-4DB2-BD59-A6C34878D82A}">
                    <a16:rowId xmlns="" xmlns:a16="http://schemas.microsoft.com/office/drawing/2014/main" val="10005"/>
                  </a:ext>
                </a:extLst>
              </a:tr>
              <a:tr h="141464">
                <a:tc>
                  <a:txBody>
                    <a:bodyPr/>
                    <a:lstStyle/>
                    <a:p>
                      <a:pPr marL="0" marR="0" algn="ctr">
                        <a:spcBef>
                          <a:spcPts val="0"/>
                        </a:spcBef>
                        <a:spcAft>
                          <a:spcPts val="0"/>
                        </a:spcAft>
                      </a:pPr>
                      <a:r>
                        <a:rPr lang="en-US" sz="800">
                          <a:effectLst/>
                        </a:rPr>
                        <a:t>0</a:t>
                      </a:r>
                      <a:endParaRPr lang="en-US" sz="800">
                        <a:effectLst/>
                        <a:latin typeface="Times New Roman"/>
                        <a:ea typeface="Times New Roman"/>
                      </a:endParaRPr>
                    </a:p>
                  </a:txBody>
                  <a:tcPr marL="56729" marR="56729" marT="0" marB="0"/>
                </a:tc>
                <a:tc>
                  <a:txBody>
                    <a:bodyPr/>
                    <a:lstStyle/>
                    <a:p>
                      <a:pPr marL="0" marR="0" algn="ctr">
                        <a:spcBef>
                          <a:spcPts val="0"/>
                        </a:spcBef>
                        <a:spcAft>
                          <a:spcPts val="0"/>
                        </a:spcAft>
                      </a:pPr>
                      <a:r>
                        <a:rPr lang="en-US" sz="700" b="1" kern="1200" dirty="0">
                          <a:solidFill>
                            <a:schemeClr val="dk1"/>
                          </a:solidFill>
                          <a:effectLst/>
                          <a:latin typeface="+mn-lt"/>
                          <a:ea typeface="+mn-ea"/>
                          <a:cs typeface="+mn-cs"/>
                        </a:rPr>
                        <a:t>Little/none</a:t>
                      </a:r>
                    </a:p>
                  </a:txBody>
                  <a:tcPr marL="56729" marR="56729" marT="0" marB="0"/>
                </a:tc>
                <a:tc>
                  <a:txBody>
                    <a:bodyPr/>
                    <a:lstStyle/>
                    <a:p>
                      <a:pPr marL="0" marR="0" algn="ctr">
                        <a:spcBef>
                          <a:spcPts val="0"/>
                        </a:spcBef>
                        <a:spcAft>
                          <a:spcPts val="0"/>
                        </a:spcAft>
                      </a:pPr>
                      <a:r>
                        <a:rPr lang="en-US" sz="700" b="1" kern="1200" dirty="0">
                          <a:solidFill>
                            <a:schemeClr val="dk1"/>
                          </a:solidFill>
                          <a:effectLst/>
                          <a:latin typeface="+mn-lt"/>
                          <a:ea typeface="+mn-ea"/>
                          <a:cs typeface="+mn-cs"/>
                        </a:rPr>
                        <a:t>Little/none</a:t>
                      </a:r>
                    </a:p>
                  </a:txBody>
                  <a:tcPr marL="56729" marR="56729" marT="0" marB="0"/>
                </a:tc>
                <a:tc>
                  <a:txBody>
                    <a:bodyPr/>
                    <a:lstStyle/>
                    <a:p>
                      <a:pPr marL="0" marR="0" algn="ctr">
                        <a:spcBef>
                          <a:spcPts val="0"/>
                        </a:spcBef>
                        <a:spcAft>
                          <a:spcPts val="0"/>
                        </a:spcAft>
                      </a:pPr>
                      <a:r>
                        <a:rPr lang="en-US" sz="700" b="1" kern="1200" dirty="0">
                          <a:solidFill>
                            <a:schemeClr val="dk1"/>
                          </a:solidFill>
                          <a:effectLst/>
                          <a:latin typeface="+mn-lt"/>
                          <a:ea typeface="+mn-ea"/>
                          <a:cs typeface="+mn-cs"/>
                        </a:rPr>
                        <a:t>Missing, very little</a:t>
                      </a:r>
                    </a:p>
                  </a:txBody>
                  <a:tcPr marL="56729" marR="56729" marT="0" marB="0"/>
                </a:tc>
                <a:tc>
                  <a:txBody>
                    <a:bodyPr/>
                    <a:lstStyle/>
                    <a:p>
                      <a:pPr marL="0" marR="0" algn="l">
                        <a:spcBef>
                          <a:spcPts val="0"/>
                        </a:spcBef>
                        <a:spcAft>
                          <a:spcPts val="0"/>
                        </a:spcAft>
                      </a:pPr>
                      <a:r>
                        <a:rPr lang="en-US" sz="700" b="1" kern="1200" dirty="0">
                          <a:solidFill>
                            <a:schemeClr val="dk1"/>
                          </a:solidFill>
                          <a:effectLst/>
                          <a:latin typeface="+mn-lt"/>
                          <a:ea typeface="+mn-ea"/>
                          <a:cs typeface="+mn-cs"/>
                        </a:rPr>
                        <a:t>No    Visuals</a:t>
                      </a:r>
                    </a:p>
                  </a:txBody>
                  <a:tcPr marL="56729" marR="56729" marT="0" marB="0"/>
                </a:tc>
                <a:tc>
                  <a:txBody>
                    <a:bodyPr/>
                    <a:lstStyle/>
                    <a:p>
                      <a:pPr marL="0" marR="0" algn="l">
                        <a:spcBef>
                          <a:spcPts val="0"/>
                        </a:spcBef>
                        <a:spcAft>
                          <a:spcPts val="0"/>
                        </a:spcAft>
                      </a:pPr>
                      <a:r>
                        <a:rPr lang="en-US" sz="700" b="1" kern="1200" dirty="0">
                          <a:solidFill>
                            <a:schemeClr val="dk1"/>
                          </a:solidFill>
                          <a:effectLst/>
                          <a:latin typeface="+mn-lt"/>
                          <a:ea typeface="+mn-ea"/>
                          <a:cs typeface="+mn-cs"/>
                        </a:rPr>
                        <a:t>None</a:t>
                      </a:r>
                    </a:p>
                  </a:txBody>
                  <a:tcPr marL="56729" marR="56729"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2422257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8646" y="244855"/>
            <a:ext cx="2320925" cy="589280"/>
          </a:xfrm>
          <a:prstGeom prst="rect">
            <a:avLst/>
          </a:prstGeom>
        </p:spPr>
        <p:txBody>
          <a:bodyPr vert="horz" wrap="square" lIns="0" tIns="12065" rIns="0" bIns="0" rtlCol="0">
            <a:spAutoFit/>
          </a:bodyPr>
          <a:lstStyle/>
          <a:p>
            <a:pPr marL="12700">
              <a:lnSpc>
                <a:spcPct val="100000"/>
              </a:lnSpc>
              <a:spcBef>
                <a:spcPts val="95"/>
              </a:spcBef>
            </a:pPr>
            <a:r>
              <a:rPr sz="3700" b="1" spc="-5" dirty="0">
                <a:latin typeface="Arial"/>
                <a:cs typeface="Arial"/>
              </a:rPr>
              <a:t>Questions</a:t>
            </a:r>
            <a:endParaRPr sz="3700" dirty="0">
              <a:latin typeface="Arial"/>
              <a:cs typeface="Arial"/>
            </a:endParaRPr>
          </a:p>
        </p:txBody>
      </p:sp>
      <p:sp>
        <p:nvSpPr>
          <p:cNvPr id="3" name="object 3"/>
          <p:cNvSpPr/>
          <p:nvPr/>
        </p:nvSpPr>
        <p:spPr>
          <a:xfrm>
            <a:off x="893063" y="2272283"/>
            <a:ext cx="3314700" cy="3657600"/>
          </a:xfrm>
          <a:prstGeom prst="rect">
            <a:avLst/>
          </a:prstGeom>
          <a:blipFill>
            <a:blip r:embed="rId2" cstate="print"/>
            <a:stretch>
              <a:fillRect/>
            </a:stretch>
          </a:blipFill>
        </p:spPr>
        <p:txBody>
          <a:bodyPr wrap="square" lIns="0" tIns="0" rIns="0" bIns="0" rtlCol="0"/>
          <a:lstStyle/>
          <a:p>
            <a:endParaRPr dirty="0">
              <a:solidFill>
                <a:prstClr val="black"/>
              </a:solidFill>
              <a:ea typeface="+mn-ea"/>
              <a:cs typeface="Arial" panose="020B0604020202020204" pitchFamily="34" charset="0"/>
            </a:endParaRPr>
          </a:p>
        </p:txBody>
      </p:sp>
      <p:sp>
        <p:nvSpPr>
          <p:cNvPr id="4" name="object 4"/>
          <p:cNvSpPr/>
          <p:nvPr/>
        </p:nvSpPr>
        <p:spPr>
          <a:xfrm>
            <a:off x="5335523" y="1537716"/>
            <a:ext cx="2382012" cy="4105655"/>
          </a:xfrm>
          <a:prstGeom prst="rect">
            <a:avLst/>
          </a:prstGeom>
          <a:blipFill>
            <a:blip r:embed="rId3" cstate="print"/>
            <a:stretch>
              <a:fillRect/>
            </a:stretch>
          </a:blipFill>
        </p:spPr>
        <p:txBody>
          <a:bodyPr wrap="square" lIns="0" tIns="0" rIns="0" bIns="0" rtlCol="0"/>
          <a:lstStyle/>
          <a:p>
            <a:endParaRPr dirty="0">
              <a:solidFill>
                <a:prstClr val="black"/>
              </a:solidFill>
              <a:ea typeface="+mn-ea"/>
              <a:cs typeface="Arial" panose="020B0604020202020204" pitchFamily="34" charset="0"/>
            </a:endParaRPr>
          </a:p>
        </p:txBody>
      </p:sp>
    </p:spTree>
    <p:extLst>
      <p:ext uri="{BB962C8B-B14F-4D97-AF65-F5344CB8AC3E}">
        <p14:creationId xmlns:p14="http://schemas.microsoft.com/office/powerpoint/2010/main" val="31210560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326843"/>
            <a:ext cx="7543800" cy="628377"/>
          </a:xfrm>
          <a:prstGeom prst="rect">
            <a:avLst/>
          </a:prstGeom>
        </p:spPr>
        <p:txBody>
          <a:bodyPr vert="horz" wrap="square" lIns="0" tIns="12700" rIns="0" bIns="0" rtlCol="0">
            <a:spAutoFit/>
          </a:bodyPr>
          <a:lstStyle/>
          <a:p>
            <a:pPr marL="12700">
              <a:lnSpc>
                <a:spcPct val="100000"/>
              </a:lnSpc>
              <a:spcBef>
                <a:spcPts val="100"/>
              </a:spcBef>
            </a:pPr>
            <a:r>
              <a:rPr dirty="0"/>
              <a:t>Bib</a:t>
            </a:r>
            <a:r>
              <a:rPr spc="5" dirty="0"/>
              <a:t>l</a:t>
            </a:r>
            <a:r>
              <a:rPr dirty="0"/>
              <a:t>iography</a:t>
            </a:r>
          </a:p>
        </p:txBody>
      </p:sp>
      <p:sp>
        <p:nvSpPr>
          <p:cNvPr id="3" name="object 3"/>
          <p:cNvSpPr txBox="1"/>
          <p:nvPr/>
        </p:nvSpPr>
        <p:spPr>
          <a:xfrm>
            <a:off x="152400" y="1461655"/>
            <a:ext cx="8047990" cy="5015219"/>
          </a:xfrm>
          <a:prstGeom prst="rect">
            <a:avLst/>
          </a:prstGeom>
        </p:spPr>
        <p:txBody>
          <a:bodyPr vert="horz" wrap="square" lIns="0" tIns="60960" rIns="0" bIns="0" rtlCol="0">
            <a:spAutoFit/>
          </a:bodyPr>
          <a:lstStyle/>
          <a:p>
            <a:pPr marL="355600" marR="836930" indent="-300355">
              <a:lnSpc>
                <a:spcPct val="80000"/>
              </a:lnSpc>
              <a:spcBef>
                <a:spcPts val="480"/>
              </a:spcBef>
            </a:pPr>
            <a:endParaRPr lang="ru-RU" sz="1600" b="1" spc="-5" dirty="0">
              <a:solidFill>
                <a:prstClr val="black"/>
              </a:solidFill>
              <a:latin typeface="Arial"/>
              <a:ea typeface="+mn-ea"/>
              <a:cs typeface="Arial"/>
            </a:endParaRPr>
          </a:p>
          <a:p>
            <a:pPr marL="355600" marR="836930" indent="-300355">
              <a:lnSpc>
                <a:spcPct val="80000"/>
              </a:lnSpc>
              <a:spcBef>
                <a:spcPts val="480"/>
              </a:spcBef>
            </a:pPr>
            <a:r>
              <a:rPr sz="1600" b="1" spc="-5" dirty="0">
                <a:solidFill>
                  <a:prstClr val="black"/>
                </a:solidFill>
                <a:latin typeface="Arial"/>
                <a:ea typeface="+mn-ea"/>
                <a:cs typeface="Arial"/>
              </a:rPr>
              <a:t>Ellis, R. 2003. Task-based language learning and teaching. Oxford: </a:t>
            </a:r>
            <a:r>
              <a:rPr sz="1600" b="1" spc="-10" dirty="0">
                <a:solidFill>
                  <a:prstClr val="black"/>
                </a:solidFill>
                <a:latin typeface="Arial"/>
                <a:ea typeface="+mn-ea"/>
                <a:cs typeface="Arial"/>
              </a:rPr>
              <a:t>Oxford  </a:t>
            </a:r>
            <a:r>
              <a:rPr lang="en-US" sz="1600" b="1" spc="-10" dirty="0">
                <a:solidFill>
                  <a:prstClr val="black"/>
                </a:solidFill>
                <a:latin typeface="Arial"/>
                <a:ea typeface="+mn-ea"/>
                <a:cs typeface="Arial"/>
              </a:rPr>
              <a:t>	</a:t>
            </a:r>
            <a:r>
              <a:rPr sz="1600" b="1" spc="-5" dirty="0">
                <a:solidFill>
                  <a:prstClr val="black"/>
                </a:solidFill>
                <a:latin typeface="Arial"/>
                <a:ea typeface="+mn-ea"/>
                <a:cs typeface="Arial"/>
              </a:rPr>
              <a:t>University</a:t>
            </a:r>
            <a:r>
              <a:rPr sz="1600" b="1" spc="40" dirty="0">
                <a:solidFill>
                  <a:prstClr val="black"/>
                </a:solidFill>
                <a:latin typeface="Arial"/>
                <a:ea typeface="+mn-ea"/>
                <a:cs typeface="Arial"/>
              </a:rPr>
              <a:t> </a:t>
            </a:r>
            <a:r>
              <a:rPr sz="1600" b="1" spc="-5" dirty="0">
                <a:solidFill>
                  <a:prstClr val="black"/>
                </a:solidFill>
                <a:latin typeface="Arial"/>
                <a:ea typeface="+mn-ea"/>
                <a:cs typeface="Arial"/>
              </a:rPr>
              <a:t>Press</a:t>
            </a:r>
            <a:endParaRPr lang="en-US" sz="1600" b="1" spc="-5" dirty="0">
              <a:solidFill>
                <a:prstClr val="black"/>
              </a:solidFill>
              <a:latin typeface="Arial"/>
              <a:ea typeface="+mn-ea"/>
              <a:cs typeface="Arial"/>
            </a:endParaRPr>
          </a:p>
          <a:p>
            <a:pPr marL="355600" marR="836930" indent="-300355">
              <a:lnSpc>
                <a:spcPct val="80000"/>
              </a:lnSpc>
              <a:spcBef>
                <a:spcPts val="480"/>
              </a:spcBef>
            </a:pPr>
            <a:r>
              <a:rPr lang="en-US" sz="1600" b="1" spc="-5" dirty="0" err="1">
                <a:solidFill>
                  <a:prstClr val="black"/>
                </a:solidFill>
                <a:latin typeface="Arial"/>
                <a:ea typeface="+mn-ea"/>
                <a:cs typeface="Arial"/>
              </a:rPr>
              <a:t>Bondarenko</a:t>
            </a:r>
            <a:r>
              <a:rPr lang="en-US" sz="1600" b="1" spc="-5" dirty="0">
                <a:solidFill>
                  <a:prstClr val="black"/>
                </a:solidFill>
                <a:latin typeface="Arial"/>
                <a:ea typeface="+mn-ea"/>
                <a:cs typeface="Arial"/>
              </a:rPr>
              <a:t>, M., &amp; </a:t>
            </a:r>
            <a:r>
              <a:rPr lang="en-US" sz="1600" b="1" spc="-5" dirty="0" err="1">
                <a:solidFill>
                  <a:prstClr val="black"/>
                </a:solidFill>
                <a:latin typeface="Arial"/>
                <a:ea typeface="+mn-ea"/>
                <a:cs typeface="Arial"/>
              </a:rPr>
              <a:t>Kogan</a:t>
            </a:r>
            <a:r>
              <a:rPr lang="en-US" sz="1600" b="1" spc="-5" dirty="0">
                <a:solidFill>
                  <a:prstClr val="black"/>
                </a:solidFill>
                <a:latin typeface="Arial"/>
                <a:ea typeface="+mn-ea"/>
                <a:cs typeface="Arial"/>
              </a:rPr>
              <a:t>, V. (submitted manuscript). Open Architecture 	Design Meeting Cognitive Architecture: Spiral-like  Design  Model  	or  Teaching  Inflectional  Languages  at  Elementary  Levels,  In 	A.  </a:t>
            </a:r>
            <a:r>
              <a:rPr lang="en-US" sz="1600" b="1" spc="-5" dirty="0" err="1">
                <a:solidFill>
                  <a:prstClr val="black"/>
                </a:solidFill>
                <a:latin typeface="Arial"/>
                <a:ea typeface="+mn-ea"/>
                <a:cs typeface="Arial"/>
              </a:rPr>
              <a:t>Corin</a:t>
            </a:r>
            <a:r>
              <a:rPr lang="en-US" sz="1600" b="1" spc="-5" dirty="0">
                <a:solidFill>
                  <a:prstClr val="black"/>
                </a:solidFill>
                <a:latin typeface="Arial"/>
                <a:ea typeface="+mn-ea"/>
                <a:cs typeface="Arial"/>
              </a:rPr>
              <a:t>, Campbell, C., &amp; Leaver, B. (eds.) Open Architecture 	Curricular Design. Open Architecture Curricular Design: Courses 	and Concepts. Georgetown University Press. </a:t>
            </a:r>
          </a:p>
          <a:p>
            <a:pPr marL="12700">
              <a:lnSpc>
                <a:spcPts val="1730"/>
              </a:lnSpc>
            </a:pPr>
            <a:r>
              <a:rPr sz="1600" b="1" spc="-5" dirty="0">
                <a:solidFill>
                  <a:prstClr val="black"/>
                </a:solidFill>
                <a:latin typeface="Arial"/>
                <a:ea typeface="+mn-ea"/>
                <a:cs typeface="Arial"/>
              </a:rPr>
              <a:t>Krasner, I. 2000. Model of Skills Integration in Teaching Foreign</a:t>
            </a:r>
            <a:r>
              <a:rPr sz="1600" b="1" spc="215" dirty="0">
                <a:solidFill>
                  <a:prstClr val="black"/>
                </a:solidFill>
                <a:latin typeface="Arial"/>
                <a:ea typeface="+mn-ea"/>
                <a:cs typeface="Arial"/>
              </a:rPr>
              <a:t> </a:t>
            </a:r>
            <a:r>
              <a:rPr sz="1600" b="1" spc="-5" dirty="0">
                <a:solidFill>
                  <a:prstClr val="black"/>
                </a:solidFill>
                <a:latin typeface="Arial"/>
                <a:ea typeface="+mn-ea"/>
                <a:cs typeface="Arial"/>
              </a:rPr>
              <a:t>Languages,</a:t>
            </a:r>
            <a:endParaRPr sz="1600" dirty="0">
              <a:solidFill>
                <a:prstClr val="black"/>
              </a:solidFill>
              <a:latin typeface="Arial"/>
              <a:ea typeface="+mn-ea"/>
              <a:cs typeface="Arial"/>
            </a:endParaRPr>
          </a:p>
          <a:p>
            <a:pPr marL="355600" marR="290830">
              <a:lnSpc>
                <a:spcPct val="80000"/>
              </a:lnSpc>
              <a:spcBef>
                <a:spcPts val="190"/>
              </a:spcBef>
            </a:pPr>
            <a:r>
              <a:rPr lang="en-US" sz="1600" b="1" spc="-5" dirty="0">
                <a:solidFill>
                  <a:prstClr val="black"/>
                </a:solidFill>
                <a:latin typeface="Arial"/>
                <a:ea typeface="+mn-ea"/>
                <a:cs typeface="Arial"/>
              </a:rPr>
              <a:t>	</a:t>
            </a:r>
            <a:r>
              <a:rPr sz="1600" b="1" spc="-5" dirty="0">
                <a:solidFill>
                  <a:prstClr val="black"/>
                </a:solidFill>
                <a:latin typeface="Arial"/>
                <a:ea typeface="+mn-ea"/>
                <a:cs typeface="Arial"/>
              </a:rPr>
              <a:t>Position </a:t>
            </a:r>
            <a:r>
              <a:rPr sz="1600" b="1" spc="-10" dirty="0">
                <a:solidFill>
                  <a:prstClr val="black"/>
                </a:solidFill>
                <a:latin typeface="Arial"/>
                <a:ea typeface="+mn-ea"/>
                <a:cs typeface="Arial"/>
              </a:rPr>
              <a:t>Paper, Master’s Degree </a:t>
            </a:r>
            <a:r>
              <a:rPr sz="1600" b="1" spc="-5" dirty="0">
                <a:solidFill>
                  <a:prstClr val="black"/>
                </a:solidFill>
                <a:latin typeface="Arial"/>
                <a:ea typeface="+mn-ea"/>
                <a:cs typeface="Arial"/>
              </a:rPr>
              <a:t>Portfolio, Monterey Institute of </a:t>
            </a:r>
            <a:r>
              <a:rPr lang="en-US" sz="1600" b="1" spc="-5" dirty="0">
                <a:solidFill>
                  <a:prstClr val="black"/>
                </a:solidFill>
                <a:latin typeface="Arial"/>
                <a:ea typeface="+mn-ea"/>
                <a:cs typeface="Arial"/>
              </a:rPr>
              <a:t>	</a:t>
            </a:r>
            <a:r>
              <a:rPr sz="1600" b="1" spc="-5" dirty="0">
                <a:solidFill>
                  <a:prstClr val="black"/>
                </a:solidFill>
                <a:latin typeface="Arial"/>
                <a:ea typeface="+mn-ea"/>
                <a:cs typeface="Arial"/>
              </a:rPr>
              <a:t>International  Studies, </a:t>
            </a:r>
            <a:r>
              <a:rPr sz="1600" b="1" spc="-10" dirty="0">
                <a:solidFill>
                  <a:prstClr val="black"/>
                </a:solidFill>
                <a:latin typeface="Arial"/>
                <a:ea typeface="+mn-ea"/>
                <a:cs typeface="Arial"/>
              </a:rPr>
              <a:t>Monterey, </a:t>
            </a:r>
            <a:r>
              <a:rPr sz="1600" b="1" spc="-20" dirty="0">
                <a:solidFill>
                  <a:prstClr val="black"/>
                </a:solidFill>
                <a:latin typeface="Arial"/>
                <a:ea typeface="+mn-ea"/>
                <a:cs typeface="Arial"/>
              </a:rPr>
              <a:t>CA,</a:t>
            </a:r>
            <a:r>
              <a:rPr sz="1600" b="1" spc="155" dirty="0">
                <a:solidFill>
                  <a:prstClr val="black"/>
                </a:solidFill>
                <a:latin typeface="Arial"/>
                <a:ea typeface="+mn-ea"/>
                <a:cs typeface="Arial"/>
              </a:rPr>
              <a:t> </a:t>
            </a:r>
            <a:r>
              <a:rPr sz="1600" b="1" spc="-5" dirty="0">
                <a:solidFill>
                  <a:prstClr val="black"/>
                </a:solidFill>
                <a:latin typeface="Arial"/>
                <a:ea typeface="+mn-ea"/>
                <a:cs typeface="Arial"/>
              </a:rPr>
              <a:t>USA</a:t>
            </a:r>
            <a:endParaRPr sz="1600" dirty="0">
              <a:solidFill>
                <a:prstClr val="black"/>
              </a:solidFill>
              <a:latin typeface="Arial"/>
              <a:ea typeface="+mn-ea"/>
              <a:cs typeface="Arial"/>
            </a:endParaRPr>
          </a:p>
          <a:p>
            <a:pPr marL="355600" marR="5080" indent="-342900">
              <a:spcBef>
                <a:spcPts val="385"/>
              </a:spcBef>
            </a:pPr>
            <a:r>
              <a:rPr sz="1600" b="1" spc="-5" dirty="0">
                <a:solidFill>
                  <a:prstClr val="black"/>
                </a:solidFill>
                <a:latin typeface="Arial"/>
                <a:ea typeface="+mn-ea"/>
                <a:cs typeface="Arial"/>
              </a:rPr>
              <a:t>Krasner, I. 2007</a:t>
            </a:r>
            <a:r>
              <a:rPr lang="en-US" sz="1600" b="1" spc="-5" dirty="0">
                <a:solidFill>
                  <a:prstClr val="black"/>
                </a:solidFill>
                <a:latin typeface="Arial"/>
                <a:ea typeface="+mn-ea"/>
                <a:cs typeface="Arial"/>
              </a:rPr>
              <a:t>.</a:t>
            </a:r>
            <a:r>
              <a:rPr sz="1600" b="1" spc="-5" dirty="0">
                <a:solidFill>
                  <a:prstClr val="black"/>
                </a:solidFill>
                <a:latin typeface="Arial"/>
                <a:ea typeface="+mn-ea"/>
                <a:cs typeface="Arial"/>
              </a:rPr>
              <a:t> </a:t>
            </a:r>
            <a:r>
              <a:rPr lang="en-US" sz="1600" b="1" spc="-5" dirty="0">
                <a:solidFill>
                  <a:prstClr val="black"/>
                </a:solidFill>
                <a:latin typeface="Arial"/>
                <a:ea typeface="+mn-ea"/>
                <a:cs typeface="Arial"/>
              </a:rPr>
              <a:t>Communicative Model of Teaching Russian as a Second 	Language</a:t>
            </a:r>
            <a:r>
              <a:rPr sz="1600" b="1" spc="-10" dirty="0">
                <a:solidFill>
                  <a:prstClr val="black"/>
                </a:solidFill>
                <a:latin typeface="Arial"/>
                <a:ea typeface="+mn-ea"/>
                <a:cs typeface="Arial"/>
              </a:rPr>
              <a:t>// </a:t>
            </a:r>
            <a:r>
              <a:rPr sz="1600" b="1" dirty="0">
                <a:solidFill>
                  <a:prstClr val="black"/>
                </a:solidFill>
                <a:latin typeface="Arial"/>
                <a:ea typeface="+mn-ea"/>
                <a:cs typeface="Arial"/>
              </a:rPr>
              <a:t>Newsletter </a:t>
            </a:r>
            <a:r>
              <a:rPr sz="1600" b="1" spc="-5" dirty="0">
                <a:solidFill>
                  <a:prstClr val="black"/>
                </a:solidFill>
                <a:latin typeface="Arial"/>
                <a:ea typeface="+mn-ea"/>
                <a:cs typeface="Arial"/>
              </a:rPr>
              <a:t>of </a:t>
            </a:r>
            <a:r>
              <a:rPr sz="1600" b="1" spc="-10" dirty="0">
                <a:solidFill>
                  <a:prstClr val="black"/>
                </a:solidFill>
                <a:latin typeface="Arial"/>
                <a:ea typeface="+mn-ea"/>
                <a:cs typeface="Arial"/>
              </a:rPr>
              <a:t>the American </a:t>
            </a:r>
            <a:r>
              <a:rPr sz="1600" b="1" spc="-5" dirty="0">
                <a:solidFill>
                  <a:prstClr val="black"/>
                </a:solidFill>
                <a:latin typeface="Arial"/>
                <a:ea typeface="+mn-ea"/>
                <a:cs typeface="Arial"/>
              </a:rPr>
              <a:t>Council of Teachers of Russian, 34  </a:t>
            </a:r>
            <a:r>
              <a:rPr lang="en-US" sz="1600" b="1" spc="-5" dirty="0">
                <a:solidFill>
                  <a:prstClr val="black"/>
                </a:solidFill>
                <a:latin typeface="Arial"/>
                <a:ea typeface="+mn-ea"/>
                <a:cs typeface="Arial"/>
              </a:rPr>
              <a:t>	</a:t>
            </a:r>
            <a:r>
              <a:rPr sz="1600" b="1" spc="-5" dirty="0">
                <a:solidFill>
                  <a:prstClr val="black"/>
                </a:solidFill>
                <a:latin typeface="Arial"/>
                <a:ea typeface="+mn-ea"/>
                <a:cs typeface="Arial"/>
              </a:rPr>
              <a:t>(1),</a:t>
            </a:r>
            <a:r>
              <a:rPr sz="1600" b="1" spc="25" dirty="0">
                <a:solidFill>
                  <a:prstClr val="black"/>
                </a:solidFill>
                <a:latin typeface="Arial"/>
                <a:ea typeface="+mn-ea"/>
                <a:cs typeface="Arial"/>
              </a:rPr>
              <a:t> </a:t>
            </a:r>
            <a:r>
              <a:rPr sz="1600" b="1" spc="-5" dirty="0">
                <a:solidFill>
                  <a:prstClr val="black"/>
                </a:solidFill>
                <a:latin typeface="Arial"/>
                <a:ea typeface="+mn-ea"/>
                <a:cs typeface="Arial"/>
              </a:rPr>
              <a:t>1-2&amp;9.</a:t>
            </a:r>
            <a:endParaRPr sz="1600" dirty="0">
              <a:solidFill>
                <a:prstClr val="black"/>
              </a:solidFill>
              <a:latin typeface="Arial"/>
              <a:ea typeface="+mn-ea"/>
              <a:cs typeface="Arial"/>
            </a:endParaRPr>
          </a:p>
          <a:p>
            <a:pPr marL="355600" marR="331470" indent="-342900">
              <a:lnSpc>
                <a:spcPct val="120000"/>
              </a:lnSpc>
              <a:spcBef>
                <a:spcPts val="5"/>
              </a:spcBef>
            </a:pPr>
            <a:r>
              <a:rPr sz="1600" b="1" spc="-5" dirty="0">
                <a:solidFill>
                  <a:prstClr val="black"/>
                </a:solidFill>
                <a:latin typeface="Arial"/>
                <a:ea typeface="+mn-ea"/>
                <a:cs typeface="Arial"/>
              </a:rPr>
              <a:t>Krasner, I. 2007: Коммуникативные задания в обучении русскому языку,  </a:t>
            </a:r>
            <a:r>
              <a:rPr lang="en-US" sz="1600" b="1" spc="-5" dirty="0">
                <a:solidFill>
                  <a:prstClr val="black"/>
                </a:solidFill>
                <a:latin typeface="Arial"/>
                <a:ea typeface="+mn-ea"/>
                <a:cs typeface="Arial"/>
              </a:rPr>
              <a:t>	</a:t>
            </a:r>
            <a:r>
              <a:rPr sz="1600" b="1" spc="-5" dirty="0">
                <a:solidFill>
                  <a:prstClr val="black"/>
                </a:solidFill>
                <a:latin typeface="Arial"/>
                <a:ea typeface="+mn-ea"/>
                <a:cs typeface="Arial"/>
              </a:rPr>
              <a:t>International Congress of Teachers of the Russian Language and </a:t>
            </a:r>
            <a:r>
              <a:rPr lang="en-US" sz="1600" b="1" spc="-5" dirty="0">
                <a:solidFill>
                  <a:prstClr val="black"/>
                </a:solidFill>
                <a:latin typeface="Arial"/>
                <a:ea typeface="+mn-ea"/>
                <a:cs typeface="Arial"/>
              </a:rPr>
              <a:t>	</a:t>
            </a:r>
            <a:r>
              <a:rPr sz="1600" b="1" spc="-5" dirty="0">
                <a:solidFill>
                  <a:prstClr val="black"/>
                </a:solidFill>
                <a:latin typeface="Arial"/>
                <a:ea typeface="+mn-ea"/>
                <a:cs typeface="Arial"/>
              </a:rPr>
              <a:t>Literature,</a:t>
            </a:r>
            <a:r>
              <a:rPr lang="en-US" sz="1600" b="1" spc="-5" dirty="0">
                <a:solidFill>
                  <a:prstClr val="black"/>
                </a:solidFill>
                <a:latin typeface="Arial"/>
                <a:ea typeface="+mn-ea"/>
                <a:cs typeface="Arial"/>
              </a:rPr>
              <a:t> </a:t>
            </a:r>
            <a:r>
              <a:rPr sz="1600" b="1" spc="-5" dirty="0">
                <a:solidFill>
                  <a:prstClr val="black"/>
                </a:solidFill>
                <a:latin typeface="Arial"/>
                <a:ea typeface="+mn-ea"/>
                <a:cs typeface="Arial"/>
              </a:rPr>
              <a:t>Proceedings. Volume 9.</a:t>
            </a:r>
            <a:r>
              <a:rPr lang="en-US" sz="1600" b="1" spc="-5" dirty="0">
                <a:solidFill>
                  <a:prstClr val="black"/>
                </a:solidFill>
                <a:latin typeface="Arial"/>
                <a:ea typeface="+mn-ea"/>
                <a:cs typeface="Arial"/>
              </a:rPr>
              <a:t> </a:t>
            </a:r>
          </a:p>
          <a:p>
            <a:r>
              <a:rPr lang="en-US" sz="1600" b="1" spc="-10" dirty="0">
                <a:solidFill>
                  <a:prstClr val="black"/>
                </a:solidFill>
                <a:latin typeface="Arial"/>
                <a:ea typeface="+mn-ea"/>
                <a:cs typeface="Arial"/>
              </a:rPr>
              <a:t>Leaver, B. 2019. Foreign Language Pedagogy Podcast, FEB 28, 2019. 20-minute   	introduction into Russian alphabet.</a:t>
            </a:r>
          </a:p>
          <a:p>
            <a:r>
              <a:rPr lang="en-US" sz="1600" b="1" spc="385" dirty="0">
                <a:solidFill>
                  <a:prstClr val="black"/>
                </a:solidFill>
                <a:latin typeface="Arial"/>
                <a:ea typeface="+mn-ea"/>
                <a:cs typeface="Arial"/>
              </a:rPr>
              <a:t>	</a:t>
            </a:r>
            <a:r>
              <a:rPr sz="1600" b="1" spc="-90" dirty="0">
                <a:solidFill>
                  <a:prstClr val="black"/>
                </a:solidFill>
                <a:latin typeface="Arial"/>
                <a:ea typeface="+mn-ea"/>
                <a:cs typeface="Arial"/>
              </a:rPr>
              <a:t>Macmillan.</a:t>
            </a:r>
            <a:endParaRPr sz="1600" dirty="0">
              <a:solidFill>
                <a:prstClr val="black"/>
              </a:solidFill>
              <a:latin typeface="Arial"/>
              <a:ea typeface="+mn-ea"/>
              <a:cs typeface="Arial"/>
            </a:endParaRPr>
          </a:p>
        </p:txBody>
      </p:sp>
    </p:spTree>
    <p:extLst>
      <p:ext uri="{BB962C8B-B14F-4D97-AF65-F5344CB8AC3E}">
        <p14:creationId xmlns:p14="http://schemas.microsoft.com/office/powerpoint/2010/main" val="6666838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400" dirty="0"/>
              <a:t>Optional Slides</a:t>
            </a:r>
          </a:p>
        </p:txBody>
      </p:sp>
    </p:spTree>
    <p:extLst>
      <p:ext uri="{BB962C8B-B14F-4D97-AF65-F5344CB8AC3E}">
        <p14:creationId xmlns:p14="http://schemas.microsoft.com/office/powerpoint/2010/main" val="30416757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515"/>
            <a:ext cx="7772400" cy="984885"/>
          </a:xfrm>
        </p:spPr>
        <p:txBody>
          <a:bodyPr>
            <a:normAutofit fontScale="90000"/>
          </a:bodyPr>
          <a:lstStyle/>
          <a:p>
            <a:pPr algn="ctr"/>
            <a:r>
              <a:rPr lang="en-US" sz="3200" dirty="0" smtClean="0"/>
              <a:t>Bridges </a:t>
            </a:r>
            <a:r>
              <a:rPr lang="en-US" sz="3200" dirty="0"/>
              <a:t>as a Transitional Tool</a:t>
            </a:r>
            <a:br>
              <a:rPr lang="en-US" sz="3200" dirty="0"/>
            </a:br>
            <a:r>
              <a:rPr lang="en-US" sz="3200" dirty="0"/>
              <a:t>from a Linear Curriculum to the OACD</a:t>
            </a:r>
          </a:p>
        </p:txBody>
      </p:sp>
      <p:sp>
        <p:nvSpPr>
          <p:cNvPr id="3" name="Text Placeholder 2"/>
          <p:cNvSpPr>
            <a:spLocks noGrp="1"/>
          </p:cNvSpPr>
          <p:nvPr>
            <p:ph type="body" idx="1"/>
          </p:nvPr>
        </p:nvSpPr>
        <p:spPr>
          <a:xfrm>
            <a:off x="652780" y="1371600"/>
            <a:ext cx="7838439" cy="4339650"/>
          </a:xfrm>
        </p:spPr>
        <p:txBody>
          <a:bodyPr/>
          <a:lstStyle/>
          <a:p>
            <a:endParaRPr lang="en-US" dirty="0"/>
          </a:p>
          <a:p>
            <a:r>
              <a:rPr lang="en-US" dirty="0"/>
              <a:t>Bridge is a sequence of skill-integrated proficiency- oriented task-based activities that allow students to try their acquired knowledge in real-life situations. </a:t>
            </a:r>
          </a:p>
          <a:p>
            <a:endParaRPr lang="en-US" sz="2000" dirty="0"/>
          </a:p>
          <a:p>
            <a:r>
              <a:rPr lang="en-US" dirty="0"/>
              <a:t>Bridges are based on the same Skill-integrated Model but used simultaneously  multiple times.</a:t>
            </a:r>
          </a:p>
          <a:p>
            <a:endParaRPr lang="en-US" sz="1800" dirty="0"/>
          </a:p>
        </p:txBody>
      </p:sp>
    </p:spTree>
    <p:extLst>
      <p:ext uri="{BB962C8B-B14F-4D97-AF65-F5344CB8AC3E}">
        <p14:creationId xmlns:p14="http://schemas.microsoft.com/office/powerpoint/2010/main" val="29174576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0A9C89-376A-422C-9817-6D060B19F5B4}"/>
              </a:ext>
            </a:extLst>
          </p:cNvPr>
          <p:cNvSpPr>
            <a:spLocks noGrp="1"/>
          </p:cNvSpPr>
          <p:nvPr>
            <p:ph type="title"/>
          </p:nvPr>
        </p:nvSpPr>
        <p:spPr>
          <a:xfrm>
            <a:off x="1143000" y="228600"/>
            <a:ext cx="7239000" cy="1219200"/>
          </a:xfrm>
        </p:spPr>
        <p:txBody>
          <a:bodyPr/>
          <a:lstStyle/>
          <a:p>
            <a:pPr algn="ctr"/>
            <a:r>
              <a:rPr lang="en-US" sz="4000" dirty="0"/>
              <a:t>Examples of  Bridges </a:t>
            </a:r>
          </a:p>
        </p:txBody>
      </p:sp>
      <p:sp>
        <p:nvSpPr>
          <p:cNvPr id="3" name="Text Placeholder 2">
            <a:extLst>
              <a:ext uri="{FF2B5EF4-FFF2-40B4-BE49-F238E27FC236}">
                <a16:creationId xmlns="" xmlns:a16="http://schemas.microsoft.com/office/drawing/2014/main" id="{20800D2B-14D7-4DA1-B32E-A548D8F3F8CD}"/>
              </a:ext>
            </a:extLst>
          </p:cNvPr>
          <p:cNvSpPr>
            <a:spLocks noGrp="1"/>
          </p:cNvSpPr>
          <p:nvPr>
            <p:ph type="body" idx="1"/>
          </p:nvPr>
        </p:nvSpPr>
        <p:spPr>
          <a:xfrm>
            <a:off x="914400" y="914400"/>
            <a:ext cx="8001000" cy="10234315"/>
          </a:xfrm>
        </p:spPr>
        <p:txBody>
          <a:bodyPr/>
          <a:lstStyle/>
          <a:p>
            <a:pPr algn="l"/>
            <a:endParaRPr lang="en-US" dirty="0"/>
          </a:p>
          <a:p>
            <a:pPr algn="l"/>
            <a:endParaRPr lang="en-US" dirty="0"/>
          </a:p>
          <a:p>
            <a:pPr algn="l"/>
            <a:r>
              <a:rPr lang="en-US" dirty="0"/>
              <a:t>Bridges in the DLIFLC Russian Basic course were developed for Mid Module 2 (Level1); Module 3 (Level1+); Module 5 (Levels 2/2+)  </a:t>
            </a:r>
          </a:p>
          <a:p>
            <a:pPr algn="l"/>
            <a:endParaRPr lang="en-US" sz="1200" dirty="0"/>
          </a:p>
          <a:p>
            <a:pPr algn="l"/>
            <a:r>
              <a:rPr lang="en-US" dirty="0">
                <a:solidFill>
                  <a:srgbClr val="FF0000"/>
                </a:solidFill>
              </a:rPr>
              <a:t>Mid Module 2 (Level 1) Bridge corresponds to weeks 10-11of instruction.</a:t>
            </a:r>
          </a:p>
          <a:p>
            <a:pPr algn="l"/>
            <a:endParaRPr lang="en-US" sz="1800" dirty="0">
              <a:solidFill>
                <a:srgbClr val="FF0000"/>
              </a:solidFill>
            </a:endParaRPr>
          </a:p>
        </p:txBody>
      </p:sp>
    </p:spTree>
    <p:extLst>
      <p:ext uri="{BB962C8B-B14F-4D97-AF65-F5344CB8AC3E}">
        <p14:creationId xmlns:p14="http://schemas.microsoft.com/office/powerpoint/2010/main" val="33464587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F9215A-3ED7-4366-8975-914B6B32A60F}"/>
              </a:ext>
            </a:extLst>
          </p:cNvPr>
          <p:cNvSpPr>
            <a:spLocks noGrp="1"/>
          </p:cNvSpPr>
          <p:nvPr>
            <p:ph type="title"/>
          </p:nvPr>
        </p:nvSpPr>
        <p:spPr>
          <a:xfrm>
            <a:off x="1066800" y="369093"/>
            <a:ext cx="7696200" cy="926307"/>
          </a:xfrm>
        </p:spPr>
        <p:txBody>
          <a:bodyPr>
            <a:normAutofit fontScale="90000"/>
          </a:bodyPr>
          <a:lstStyle/>
          <a:p>
            <a:pPr algn="ctr"/>
            <a:r>
              <a:rPr lang="en-US" sz="4000" dirty="0"/>
              <a:t>Level 1 Bridge (Mid Module 2)</a:t>
            </a:r>
            <a:br>
              <a:rPr lang="en-US" sz="4000" dirty="0"/>
            </a:br>
            <a:r>
              <a:rPr lang="en-US" sz="4000" dirty="0"/>
              <a:t> Week 10 of Instruction</a:t>
            </a:r>
          </a:p>
        </p:txBody>
      </p:sp>
      <p:sp>
        <p:nvSpPr>
          <p:cNvPr id="3" name="Text Placeholder 2">
            <a:extLst>
              <a:ext uri="{FF2B5EF4-FFF2-40B4-BE49-F238E27FC236}">
                <a16:creationId xmlns="" xmlns:a16="http://schemas.microsoft.com/office/drawing/2014/main" id="{D68D3AFC-FB92-447E-9555-C8902AED246C}"/>
              </a:ext>
            </a:extLst>
          </p:cNvPr>
          <p:cNvSpPr>
            <a:spLocks noGrp="1"/>
          </p:cNvSpPr>
          <p:nvPr>
            <p:ph type="body" idx="1"/>
          </p:nvPr>
        </p:nvSpPr>
        <p:spPr>
          <a:xfrm>
            <a:off x="652780" y="1634362"/>
            <a:ext cx="7838439" cy="5416868"/>
          </a:xfrm>
          <a:ln>
            <a:solidFill>
              <a:schemeClr val="accent1"/>
            </a:solidFill>
          </a:ln>
        </p:spPr>
        <p:txBody>
          <a:bodyPr>
            <a:normAutofit fontScale="92500"/>
          </a:bodyPr>
          <a:lstStyle/>
          <a:p>
            <a:r>
              <a:rPr lang="en-US" dirty="0"/>
              <a:t>The plot of Mid Module 2 Bridge is about six characters.</a:t>
            </a:r>
          </a:p>
          <a:p>
            <a:endParaRPr lang="en-US" dirty="0"/>
          </a:p>
          <a:p>
            <a:r>
              <a:rPr lang="en-US" dirty="0"/>
              <a:t>They are immigrants from living in the US.</a:t>
            </a:r>
          </a:p>
          <a:p>
            <a:endParaRPr lang="en-US" dirty="0"/>
          </a:p>
          <a:p>
            <a:r>
              <a:rPr lang="en-US" dirty="0"/>
              <a:t>They all have some problems adjusting to the American life.</a:t>
            </a:r>
          </a:p>
          <a:p>
            <a:endParaRPr lang="en-US" dirty="0"/>
          </a:p>
          <a:p>
            <a:r>
              <a:rPr lang="en-US" dirty="0"/>
              <a:t>The Bridge contains two dialogues (A&amp;B) and two [e-mail] letters (A&amp;B) per character</a:t>
            </a:r>
          </a:p>
          <a:p>
            <a:endParaRPr lang="en-US" dirty="0"/>
          </a:p>
        </p:txBody>
      </p:sp>
    </p:spTree>
    <p:extLst>
      <p:ext uri="{BB962C8B-B14F-4D97-AF65-F5344CB8AC3E}">
        <p14:creationId xmlns:p14="http://schemas.microsoft.com/office/powerpoint/2010/main" val="20935986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F987EB-7198-4FE9-B99A-B519707ADA12}"/>
              </a:ext>
            </a:extLst>
          </p:cNvPr>
          <p:cNvSpPr>
            <a:spLocks noGrp="1"/>
          </p:cNvSpPr>
          <p:nvPr>
            <p:ph type="title"/>
          </p:nvPr>
        </p:nvSpPr>
        <p:spPr>
          <a:xfrm>
            <a:off x="1143000" y="838199"/>
            <a:ext cx="7239000" cy="381001"/>
          </a:xfrm>
        </p:spPr>
        <p:txBody>
          <a:bodyPr/>
          <a:lstStyle/>
          <a:p>
            <a:pPr algn="ctr"/>
            <a:r>
              <a:rPr lang="en-US" dirty="0"/>
              <a:t>Level 1Bridge Mid Module 2</a:t>
            </a:r>
            <a:br>
              <a:rPr lang="en-US" dirty="0"/>
            </a:br>
            <a:endParaRPr lang="en-US" dirty="0"/>
          </a:p>
        </p:txBody>
      </p:sp>
      <p:sp>
        <p:nvSpPr>
          <p:cNvPr id="3" name="Text Placeholder 2">
            <a:extLst>
              <a:ext uri="{FF2B5EF4-FFF2-40B4-BE49-F238E27FC236}">
                <a16:creationId xmlns="" xmlns:a16="http://schemas.microsoft.com/office/drawing/2014/main" id="{865BE235-80BF-4760-85A7-3EE943A71E85}"/>
              </a:ext>
            </a:extLst>
          </p:cNvPr>
          <p:cNvSpPr>
            <a:spLocks noGrp="1"/>
          </p:cNvSpPr>
          <p:nvPr>
            <p:ph type="body" idx="1"/>
          </p:nvPr>
        </p:nvSpPr>
        <p:spPr>
          <a:xfrm>
            <a:off x="652780" y="1219200"/>
            <a:ext cx="8338820" cy="5410200"/>
          </a:xfrm>
        </p:spPr>
        <p:txBody>
          <a:bodyPr>
            <a:normAutofit fontScale="92500"/>
          </a:bodyPr>
          <a:lstStyle/>
          <a:p>
            <a:endParaRPr lang="en-US" i="1" dirty="0">
              <a:solidFill>
                <a:srgbClr val="FF0000"/>
              </a:solidFill>
            </a:endParaRPr>
          </a:p>
          <a:p>
            <a:r>
              <a:rPr lang="en-US" i="1" dirty="0">
                <a:solidFill>
                  <a:srgbClr val="FF0000"/>
                </a:solidFill>
              </a:rPr>
              <a:t>Task Sequence:</a:t>
            </a:r>
          </a:p>
          <a:p>
            <a:r>
              <a:rPr lang="en-US" i="1" dirty="0"/>
              <a:t>Students work in pairs.</a:t>
            </a:r>
          </a:p>
          <a:p>
            <a:r>
              <a:rPr lang="en-US" i="1" dirty="0">
                <a:solidFill>
                  <a:srgbClr val="FF0000"/>
                </a:solidFill>
              </a:rPr>
              <a:t>Step 1</a:t>
            </a:r>
            <a:r>
              <a:rPr lang="en-US" i="1" dirty="0"/>
              <a:t> (Introduction/Schemata Building): </a:t>
            </a:r>
          </a:p>
          <a:p>
            <a:r>
              <a:rPr lang="en-US" i="1" dirty="0"/>
              <a:t>Students listen to a short radio show containing interviews with all six characters. </a:t>
            </a:r>
          </a:p>
          <a:p>
            <a:r>
              <a:rPr lang="en-US" i="1" dirty="0">
                <a:solidFill>
                  <a:srgbClr val="FF0000"/>
                </a:solidFill>
              </a:rPr>
              <a:t>Step 2</a:t>
            </a:r>
            <a:r>
              <a:rPr lang="en-US" i="1" dirty="0"/>
              <a:t> (Negotiation of Meaning): </a:t>
            </a:r>
          </a:p>
          <a:p>
            <a:r>
              <a:rPr lang="en-US" i="1" dirty="0"/>
              <a:t>Based on what they heard, each pair </a:t>
            </a:r>
            <a:r>
              <a:rPr lang="en-US" sz="3600" i="1" dirty="0">
                <a:solidFill>
                  <a:srgbClr val="FF0000"/>
                </a:solidFill>
              </a:rPr>
              <a:t>selects</a:t>
            </a:r>
            <a:r>
              <a:rPr lang="en-US" i="1" dirty="0"/>
              <a:t> one character they like. They have to </a:t>
            </a:r>
            <a:r>
              <a:rPr lang="en-US" i="1" dirty="0">
                <a:solidFill>
                  <a:srgbClr val="FF0000"/>
                </a:solidFill>
              </a:rPr>
              <a:t>negotiate</a:t>
            </a:r>
            <a:r>
              <a:rPr lang="en-US" i="1" dirty="0"/>
              <a:t> the selection in Russian.</a:t>
            </a:r>
          </a:p>
          <a:p>
            <a:endParaRPr lang="en-US" i="1" dirty="0"/>
          </a:p>
          <a:p>
            <a:endParaRPr lang="en-US" dirty="0"/>
          </a:p>
        </p:txBody>
      </p:sp>
    </p:spTree>
    <p:extLst>
      <p:ext uri="{BB962C8B-B14F-4D97-AF65-F5344CB8AC3E}">
        <p14:creationId xmlns:p14="http://schemas.microsoft.com/office/powerpoint/2010/main" val="40727133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82BE95-BEDF-4B97-AB9A-2F1AD1B74A09}"/>
              </a:ext>
            </a:extLst>
          </p:cNvPr>
          <p:cNvSpPr>
            <a:spLocks noGrp="1"/>
          </p:cNvSpPr>
          <p:nvPr>
            <p:ph type="title"/>
          </p:nvPr>
        </p:nvSpPr>
        <p:spPr>
          <a:xfrm>
            <a:off x="1295400" y="389692"/>
            <a:ext cx="7467600" cy="677108"/>
          </a:xfrm>
        </p:spPr>
        <p:txBody>
          <a:bodyPr/>
          <a:lstStyle/>
          <a:p>
            <a:pPr algn="ctr"/>
            <a:r>
              <a:rPr lang="en-US" dirty="0"/>
              <a:t>Bridge Mid Module 2</a:t>
            </a:r>
          </a:p>
        </p:txBody>
      </p:sp>
      <p:sp>
        <p:nvSpPr>
          <p:cNvPr id="3" name="Text Placeholder 2">
            <a:extLst>
              <a:ext uri="{FF2B5EF4-FFF2-40B4-BE49-F238E27FC236}">
                <a16:creationId xmlns="" xmlns:a16="http://schemas.microsoft.com/office/drawing/2014/main" id="{D3222CB3-1E30-4DD0-A2F9-E15543CC5DE1}"/>
              </a:ext>
            </a:extLst>
          </p:cNvPr>
          <p:cNvSpPr>
            <a:spLocks noGrp="1"/>
          </p:cNvSpPr>
          <p:nvPr>
            <p:ph type="body" idx="1"/>
          </p:nvPr>
        </p:nvSpPr>
        <p:spPr>
          <a:xfrm>
            <a:off x="652780" y="1828800"/>
            <a:ext cx="7838439" cy="4824890"/>
          </a:xfrm>
        </p:spPr>
        <p:txBody>
          <a:bodyPr>
            <a:normAutofit fontScale="92500" lnSpcReduction="10000"/>
          </a:bodyPr>
          <a:lstStyle/>
          <a:p>
            <a:r>
              <a:rPr lang="en-US" i="1" dirty="0">
                <a:solidFill>
                  <a:srgbClr val="FF0000"/>
                </a:solidFill>
              </a:rPr>
              <a:t>Step 3 </a:t>
            </a:r>
            <a:r>
              <a:rPr lang="en-US" i="1" dirty="0"/>
              <a:t>(Info-Gap, HOT):</a:t>
            </a:r>
          </a:p>
          <a:p>
            <a:r>
              <a:rPr lang="en-US" i="1" dirty="0"/>
              <a:t>Each pair researches their character: </a:t>
            </a:r>
          </a:p>
          <a:p>
            <a:r>
              <a:rPr lang="en-US" i="1" dirty="0"/>
              <a:t>Student A receives dialogue A  and text A about the character.</a:t>
            </a:r>
          </a:p>
          <a:p>
            <a:r>
              <a:rPr lang="en-US" i="1" dirty="0"/>
              <a:t>Student B receives dialogue B and text B about the same character.</a:t>
            </a:r>
          </a:p>
          <a:p>
            <a:endParaRPr lang="en-US" sz="1600" i="1" dirty="0"/>
          </a:p>
          <a:p>
            <a:r>
              <a:rPr lang="en-US" i="1" dirty="0">
                <a:solidFill>
                  <a:srgbClr val="FF0000"/>
                </a:solidFill>
              </a:rPr>
              <a:t>Step 4 </a:t>
            </a:r>
            <a:r>
              <a:rPr lang="en-US" i="1" dirty="0"/>
              <a:t>(Student Choice): Each student </a:t>
            </a:r>
            <a:r>
              <a:rPr lang="en-US" i="1" dirty="0">
                <a:solidFill>
                  <a:srgbClr val="FF0000"/>
                </a:solidFill>
              </a:rPr>
              <a:t>has a choice </a:t>
            </a:r>
            <a:r>
              <a:rPr lang="en-US" i="1" dirty="0"/>
              <a:t>of starting with listening or reading. Each dialogue and text complement each other.</a:t>
            </a:r>
          </a:p>
          <a:p>
            <a:endParaRPr lang="en-US" dirty="0"/>
          </a:p>
        </p:txBody>
      </p:sp>
    </p:spTree>
    <p:extLst>
      <p:ext uri="{BB962C8B-B14F-4D97-AF65-F5344CB8AC3E}">
        <p14:creationId xmlns:p14="http://schemas.microsoft.com/office/powerpoint/2010/main" val="11599349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3AC97-1E44-428A-877D-86661860C967}"/>
              </a:ext>
            </a:extLst>
          </p:cNvPr>
          <p:cNvSpPr>
            <a:spLocks noGrp="1"/>
          </p:cNvSpPr>
          <p:nvPr>
            <p:ph type="title"/>
          </p:nvPr>
        </p:nvSpPr>
        <p:spPr>
          <a:xfrm>
            <a:off x="2133600" y="381000"/>
            <a:ext cx="5257800" cy="696594"/>
          </a:xfrm>
        </p:spPr>
        <p:txBody>
          <a:bodyPr/>
          <a:lstStyle/>
          <a:p>
            <a:r>
              <a:rPr lang="en-US" dirty="0"/>
              <a:t>Bridge Mid Module 2</a:t>
            </a:r>
          </a:p>
        </p:txBody>
      </p:sp>
      <p:sp>
        <p:nvSpPr>
          <p:cNvPr id="3" name="Text Placeholder 2">
            <a:extLst>
              <a:ext uri="{FF2B5EF4-FFF2-40B4-BE49-F238E27FC236}">
                <a16:creationId xmlns="" xmlns:a16="http://schemas.microsoft.com/office/drawing/2014/main" id="{840F8A39-D817-4A42-AC4E-879A73D3D6A7}"/>
              </a:ext>
            </a:extLst>
          </p:cNvPr>
          <p:cNvSpPr>
            <a:spLocks noGrp="1"/>
          </p:cNvSpPr>
          <p:nvPr>
            <p:ph type="body" idx="1"/>
          </p:nvPr>
        </p:nvSpPr>
        <p:spPr>
          <a:xfrm>
            <a:off x="685800" y="1828801"/>
            <a:ext cx="7838439" cy="4876800"/>
          </a:xfrm>
        </p:spPr>
        <p:txBody>
          <a:bodyPr>
            <a:normAutofit fontScale="92500" lnSpcReduction="20000"/>
          </a:bodyPr>
          <a:lstStyle/>
          <a:p>
            <a:pPr marL="0" indent="0">
              <a:buNone/>
            </a:pPr>
            <a:r>
              <a:rPr lang="en-US" i="1" dirty="0" smtClean="0">
                <a:solidFill>
                  <a:srgbClr val="FF0000"/>
                </a:solidFill>
              </a:rPr>
              <a:t>Step </a:t>
            </a:r>
            <a:r>
              <a:rPr lang="en-US" i="1" dirty="0">
                <a:solidFill>
                  <a:srgbClr val="FF0000"/>
                </a:solidFill>
              </a:rPr>
              <a:t>5</a:t>
            </a:r>
            <a:r>
              <a:rPr lang="en-US" i="1" dirty="0"/>
              <a:t> (Info-Gap, HOT):</a:t>
            </a:r>
          </a:p>
          <a:p>
            <a:r>
              <a:rPr lang="en-US" i="1" dirty="0"/>
              <a:t>Students exchange information about their character. They have guided questions which they ask each other in Russian to have the whole picture/storyline about their character.</a:t>
            </a:r>
          </a:p>
          <a:p>
            <a:pPr marL="0" indent="0">
              <a:buNone/>
            </a:pPr>
            <a:r>
              <a:rPr lang="en-US" i="1" dirty="0">
                <a:solidFill>
                  <a:srgbClr val="FF0000"/>
                </a:solidFill>
              </a:rPr>
              <a:t>Step 6</a:t>
            </a:r>
            <a:r>
              <a:rPr lang="en-US" i="1" dirty="0"/>
              <a:t> (Synthesizing &amp; Problem Solving, HOT)</a:t>
            </a:r>
          </a:p>
          <a:p>
            <a:r>
              <a:rPr lang="en-US" i="1" dirty="0"/>
              <a:t>Students report their findings to the class and suggest solutions for their character’s problems</a:t>
            </a:r>
            <a:r>
              <a:rPr lang="en-US" i="1" dirty="0" smtClean="0"/>
              <a:t>.</a:t>
            </a:r>
            <a:endParaRPr lang="en-US" dirty="0"/>
          </a:p>
        </p:txBody>
      </p:sp>
    </p:spTree>
    <p:extLst>
      <p:ext uri="{BB962C8B-B14F-4D97-AF65-F5344CB8AC3E}">
        <p14:creationId xmlns:p14="http://schemas.microsoft.com/office/powerpoint/2010/main" val="323377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1872"/>
            <a:ext cx="4495800" cy="1162050"/>
          </a:xfrm>
        </p:spPr>
        <p:txBody>
          <a:bodyPr>
            <a:noAutofit/>
          </a:bodyPr>
          <a:lstStyle/>
          <a:p>
            <a:r>
              <a:rPr lang="en-US" sz="3400" b="1" dirty="0"/>
              <a:t>The Challenge of the Inverted </a:t>
            </a:r>
            <a:r>
              <a:rPr lang="en-US" sz="3400" b="1" dirty="0" smtClean="0"/>
              <a:t>Pyramid</a:t>
            </a:r>
            <a:endParaRPr lang="en-US" sz="3400" b="1" dirty="0"/>
          </a:p>
        </p:txBody>
      </p:sp>
      <p:sp>
        <p:nvSpPr>
          <p:cNvPr id="3" name="Text Placeholder 2"/>
          <p:cNvSpPr>
            <a:spLocks noGrp="1"/>
          </p:cNvSpPr>
          <p:nvPr>
            <p:ph type="body" sz="half" idx="2"/>
          </p:nvPr>
        </p:nvSpPr>
        <p:spPr/>
        <p:txBody>
          <a:bodyPr>
            <a:normAutofit/>
          </a:bodyPr>
          <a:lstStyle/>
          <a:p>
            <a:endParaRPr lang="en-US" sz="2800" dirty="0" smtClean="0"/>
          </a:p>
          <a:p>
            <a:r>
              <a:rPr lang="en-US" sz="2800" b="1" dirty="0" smtClean="0">
                <a:solidFill>
                  <a:schemeClr val="accent1"/>
                </a:solidFill>
              </a:rPr>
              <a:t>Open Architecture </a:t>
            </a:r>
            <a:r>
              <a:rPr lang="en-US" sz="2800" b="1" dirty="0">
                <a:solidFill>
                  <a:schemeClr val="accent1"/>
                </a:solidFill>
              </a:rPr>
              <a:t>and Learning Efficiency in Achieving Superior and </a:t>
            </a:r>
            <a:r>
              <a:rPr lang="en-US" sz="2800" b="1" dirty="0" smtClean="0">
                <a:solidFill>
                  <a:schemeClr val="accent1"/>
                </a:solidFill>
              </a:rPr>
              <a:t>Distinguished </a:t>
            </a:r>
            <a:r>
              <a:rPr lang="en-US" sz="2800" b="1" dirty="0">
                <a:solidFill>
                  <a:schemeClr val="accent1"/>
                </a:solidFill>
              </a:rPr>
              <a:t>Levels of Proficiency</a:t>
            </a:r>
            <a:endParaRPr lang="en-US" altLang="en-US" sz="2800" b="1" i="1" dirty="0">
              <a:solidFill>
                <a:schemeClr val="accent1"/>
              </a:solidFill>
            </a:endParaRPr>
          </a:p>
          <a:p>
            <a:endParaRPr lang="en-US" sz="2800" dirty="0"/>
          </a:p>
        </p:txBody>
      </p:sp>
      <p:pic>
        <p:nvPicPr>
          <p:cNvPr id="6" name="Picture 5" descr="https://www.actfl.org/sites/default/files/guidelines/ACTFL%20Inverted%20Pyramid%202013_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881703"/>
            <a:ext cx="3790950" cy="4909497"/>
          </a:xfrm>
          <a:prstGeom prst="rect">
            <a:avLst/>
          </a:prstGeom>
          <a:noFill/>
          <a:ln>
            <a:noFill/>
          </a:ln>
        </p:spPr>
      </p:pic>
      <p:sp>
        <p:nvSpPr>
          <p:cNvPr id="7" name="TextBox 6"/>
          <p:cNvSpPr txBox="1"/>
          <p:nvPr/>
        </p:nvSpPr>
        <p:spPr>
          <a:xfrm>
            <a:off x="762000" y="5105400"/>
            <a:ext cx="3733800" cy="954107"/>
          </a:xfrm>
          <a:prstGeom prst="rect">
            <a:avLst/>
          </a:prstGeom>
          <a:noFill/>
        </p:spPr>
        <p:txBody>
          <a:bodyPr wrap="square" rtlCol="0">
            <a:normAutofit fontScale="77500" lnSpcReduction="20000"/>
          </a:bodyPr>
          <a:lstStyle/>
          <a:p>
            <a:pPr algn="ctr"/>
            <a:r>
              <a:rPr lang="en-US" sz="2800" dirty="0" smtClean="0">
                <a:solidFill>
                  <a:prstClr val="black"/>
                </a:solidFill>
              </a:rPr>
              <a:t>Andrew R. </a:t>
            </a:r>
            <a:r>
              <a:rPr lang="en-US" sz="2800" dirty="0" err="1" smtClean="0">
                <a:solidFill>
                  <a:prstClr val="black"/>
                </a:solidFill>
              </a:rPr>
              <a:t>Corin</a:t>
            </a:r>
            <a:endParaRPr lang="en-US" sz="2800" dirty="0" smtClean="0">
              <a:solidFill>
                <a:prstClr val="black"/>
              </a:solidFill>
            </a:endParaRPr>
          </a:p>
          <a:p>
            <a:pPr algn="ctr"/>
            <a:r>
              <a:rPr lang="en-US" sz="2800" dirty="0" smtClean="0">
                <a:solidFill>
                  <a:prstClr val="black"/>
                </a:solidFill>
              </a:rPr>
              <a:t>Professor Emeritus, DLIFLC</a:t>
            </a:r>
          </a:p>
          <a:p>
            <a:pPr algn="ctr"/>
            <a:r>
              <a:rPr lang="en-US" sz="2800" dirty="0" smtClean="0">
                <a:solidFill>
                  <a:prstClr val="black"/>
                </a:solidFill>
              </a:rPr>
              <a:t>arcrmc@att.net</a:t>
            </a:r>
            <a:endParaRPr lang="en-US" sz="2800" dirty="0">
              <a:solidFill>
                <a:prstClr val="black"/>
              </a:solidFill>
            </a:endParaRPr>
          </a:p>
        </p:txBody>
      </p:sp>
    </p:spTree>
    <p:extLst>
      <p:ext uri="{BB962C8B-B14F-4D97-AF65-F5344CB8AC3E}">
        <p14:creationId xmlns:p14="http://schemas.microsoft.com/office/powerpoint/2010/main" val="370027660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9D80BA-A39C-41FF-8630-85275BB9D632}"/>
              </a:ext>
            </a:extLst>
          </p:cNvPr>
          <p:cNvSpPr>
            <a:spLocks noGrp="1"/>
          </p:cNvSpPr>
          <p:nvPr>
            <p:ph type="title"/>
          </p:nvPr>
        </p:nvSpPr>
        <p:spPr>
          <a:xfrm>
            <a:off x="2057400" y="292735"/>
            <a:ext cx="5791199" cy="1661993"/>
          </a:xfrm>
        </p:spPr>
        <p:txBody>
          <a:bodyPr/>
          <a:lstStyle/>
          <a:p>
            <a:pPr algn="ctr"/>
            <a:r>
              <a:rPr lang="en-US" sz="3600" dirty="0"/>
              <a:t>Bridge Mid Module 2</a:t>
            </a:r>
            <a:br>
              <a:rPr lang="en-US" sz="3600" dirty="0"/>
            </a:br>
            <a:r>
              <a:rPr lang="en-US" sz="3600" dirty="0"/>
              <a:t>Characters’ Intro</a:t>
            </a:r>
            <a:r>
              <a:rPr lang="en-US" sz="4000" dirty="0"/>
              <a:t/>
            </a:r>
            <a:br>
              <a:rPr lang="en-US" sz="4000" dirty="0"/>
            </a:br>
            <a:endParaRPr lang="en-US" sz="3600" dirty="0"/>
          </a:p>
        </p:txBody>
      </p:sp>
      <p:sp>
        <p:nvSpPr>
          <p:cNvPr id="3" name="Text Placeholder 2">
            <a:extLst>
              <a:ext uri="{FF2B5EF4-FFF2-40B4-BE49-F238E27FC236}">
                <a16:creationId xmlns="" xmlns:a16="http://schemas.microsoft.com/office/drawing/2014/main" id="{67814A9D-BB10-4DF8-8B5D-079098BB42C3}"/>
              </a:ext>
            </a:extLst>
          </p:cNvPr>
          <p:cNvSpPr>
            <a:spLocks noGrp="1"/>
          </p:cNvSpPr>
          <p:nvPr>
            <p:ph type="body" idx="1"/>
          </p:nvPr>
        </p:nvSpPr>
        <p:spPr>
          <a:xfrm>
            <a:off x="652781" y="1600200"/>
            <a:ext cx="4833620" cy="4467226"/>
          </a:xfrm>
        </p:spPr>
        <p:txBody>
          <a:bodyPr/>
          <a:lstStyle/>
          <a:p>
            <a:pPr marL="0" indent="0">
              <a:buNone/>
            </a:pPr>
            <a:r>
              <a:rPr lang="en-US" dirty="0"/>
              <a:t> </a:t>
            </a:r>
            <a:r>
              <a:rPr lang="en-US" b="1" dirty="0" err="1"/>
              <a:t>Гриша</a:t>
            </a:r>
            <a:endParaRPr lang="en-US" b="1" dirty="0"/>
          </a:p>
          <a:p>
            <a:r>
              <a:rPr lang="ru-RU" dirty="0"/>
              <a:t>Он бизнесмен. Раньше он жил в России, а теперь живёт в Америке. Гриша хочет встретить хорошую девушку.</a:t>
            </a:r>
            <a:endParaRPr lang="en-US" dirty="0"/>
          </a:p>
          <a:p>
            <a:r>
              <a:rPr lang="ru-RU" dirty="0"/>
              <a:t>Слушайте, читайте и узнаете, что нового в его жизни. </a:t>
            </a:r>
            <a:endParaRPr lang="en-US" dirty="0"/>
          </a:p>
        </p:txBody>
      </p:sp>
      <p:pic>
        <p:nvPicPr>
          <p:cNvPr id="4" name="image386.jpeg">
            <a:extLst>
              <a:ext uri="{FF2B5EF4-FFF2-40B4-BE49-F238E27FC236}">
                <a16:creationId xmlns="" xmlns:a16="http://schemas.microsoft.com/office/drawing/2014/main" id="{70DB10D4-EF4E-491B-B353-A88FC0C69B20}"/>
              </a:ext>
            </a:extLst>
          </p:cNvPr>
          <p:cNvPicPr/>
          <p:nvPr/>
        </p:nvPicPr>
        <p:blipFill>
          <a:blip r:embed="rId2" cstate="print"/>
          <a:stretch>
            <a:fillRect/>
          </a:stretch>
        </p:blipFill>
        <p:spPr>
          <a:xfrm>
            <a:off x="6400800" y="1905000"/>
            <a:ext cx="1676400" cy="3429000"/>
          </a:xfrm>
          <a:prstGeom prst="rect">
            <a:avLst/>
          </a:prstGeom>
        </p:spPr>
      </p:pic>
    </p:spTree>
    <p:extLst>
      <p:ext uri="{BB962C8B-B14F-4D97-AF65-F5344CB8AC3E}">
        <p14:creationId xmlns:p14="http://schemas.microsoft.com/office/powerpoint/2010/main" val="8235719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54642A-441C-4355-9EF1-498F03FC3B6E}"/>
              </a:ext>
            </a:extLst>
          </p:cNvPr>
          <p:cNvSpPr>
            <a:spLocks noGrp="1"/>
          </p:cNvSpPr>
          <p:nvPr>
            <p:ph type="title"/>
          </p:nvPr>
        </p:nvSpPr>
        <p:spPr>
          <a:xfrm>
            <a:off x="1524000" y="292735"/>
            <a:ext cx="6705600" cy="1723549"/>
          </a:xfrm>
        </p:spPr>
        <p:txBody>
          <a:bodyPr/>
          <a:lstStyle/>
          <a:p>
            <a:pPr algn="ctr"/>
            <a:r>
              <a:rPr lang="en-US" sz="3600" dirty="0"/>
              <a:t>Bridge Mid Module 2</a:t>
            </a:r>
            <a:br>
              <a:rPr lang="en-US" sz="3600" dirty="0"/>
            </a:br>
            <a:r>
              <a:rPr lang="en-US" sz="3600" dirty="0"/>
              <a:t>Characters’ Intro (cont.)</a:t>
            </a:r>
            <a:r>
              <a:rPr lang="en-US" sz="4000" dirty="0"/>
              <a:t/>
            </a:r>
            <a:br>
              <a:rPr lang="en-US" sz="4000" dirty="0"/>
            </a:br>
            <a:endParaRPr lang="en-US" sz="4000" dirty="0"/>
          </a:p>
        </p:txBody>
      </p:sp>
      <p:sp>
        <p:nvSpPr>
          <p:cNvPr id="3" name="Text Placeholder 2">
            <a:extLst>
              <a:ext uri="{FF2B5EF4-FFF2-40B4-BE49-F238E27FC236}">
                <a16:creationId xmlns="" xmlns:a16="http://schemas.microsoft.com/office/drawing/2014/main" id="{F9ACB9F9-A1BB-4907-904D-248F5B62293D}"/>
              </a:ext>
            </a:extLst>
          </p:cNvPr>
          <p:cNvSpPr>
            <a:spLocks noGrp="1"/>
          </p:cNvSpPr>
          <p:nvPr>
            <p:ph type="body" idx="1"/>
          </p:nvPr>
        </p:nvSpPr>
        <p:spPr>
          <a:xfrm>
            <a:off x="914401" y="1828800"/>
            <a:ext cx="4876799" cy="4883468"/>
          </a:xfrm>
        </p:spPr>
        <p:txBody>
          <a:bodyPr>
            <a:normAutofit fontScale="92500"/>
          </a:bodyPr>
          <a:lstStyle/>
          <a:p>
            <a:pPr marL="0" indent="0">
              <a:buNone/>
            </a:pPr>
            <a:r>
              <a:rPr lang="ru-RU" b="1" dirty="0"/>
              <a:t>Оксана</a:t>
            </a:r>
            <a:endParaRPr lang="en-US" b="1" dirty="0"/>
          </a:p>
          <a:p>
            <a:r>
              <a:rPr lang="ru-RU" dirty="0"/>
              <a:t>Её муж – американец. Как вы думаете, Оксана любит Америку и её мужа или она хочет вернуться домой в Украину? Читайте, слушайте и узнаете ответы на эти вопросы.</a:t>
            </a:r>
            <a:endParaRPr lang="en-US" dirty="0"/>
          </a:p>
          <a:p>
            <a:endParaRPr lang="en-US" dirty="0"/>
          </a:p>
        </p:txBody>
      </p:sp>
      <p:pic>
        <p:nvPicPr>
          <p:cNvPr id="4" name="image388.jpeg">
            <a:extLst>
              <a:ext uri="{FF2B5EF4-FFF2-40B4-BE49-F238E27FC236}">
                <a16:creationId xmlns="" xmlns:a16="http://schemas.microsoft.com/office/drawing/2014/main" id="{E0C8D699-B52A-40DE-B69A-5D461D0D463D}"/>
              </a:ext>
            </a:extLst>
          </p:cNvPr>
          <p:cNvPicPr/>
          <p:nvPr/>
        </p:nvPicPr>
        <p:blipFill>
          <a:blip r:embed="rId2" cstate="print"/>
          <a:stretch>
            <a:fillRect/>
          </a:stretch>
        </p:blipFill>
        <p:spPr>
          <a:xfrm>
            <a:off x="6553200" y="2438400"/>
            <a:ext cx="2133600" cy="1981200"/>
          </a:xfrm>
          <a:prstGeom prst="rect">
            <a:avLst/>
          </a:prstGeom>
        </p:spPr>
      </p:pic>
    </p:spTree>
    <p:extLst>
      <p:ext uri="{BB962C8B-B14F-4D97-AF65-F5344CB8AC3E}">
        <p14:creationId xmlns:p14="http://schemas.microsoft.com/office/powerpoint/2010/main" val="12065985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22AB07-D614-4DB8-8A7B-A5346B17C2AD}"/>
              </a:ext>
            </a:extLst>
          </p:cNvPr>
          <p:cNvSpPr>
            <a:spLocks noGrp="1"/>
          </p:cNvSpPr>
          <p:nvPr>
            <p:ph type="title"/>
          </p:nvPr>
        </p:nvSpPr>
        <p:spPr>
          <a:xfrm>
            <a:off x="1543671" y="345744"/>
            <a:ext cx="6533529" cy="1102056"/>
          </a:xfrm>
        </p:spPr>
        <p:txBody>
          <a:bodyPr/>
          <a:lstStyle/>
          <a:p>
            <a:pPr algn="ctr"/>
            <a:r>
              <a:rPr lang="en-US" sz="3600" dirty="0"/>
              <a:t>Bridge Mid Module 2</a:t>
            </a:r>
            <a:br>
              <a:rPr lang="en-US" sz="3600" dirty="0"/>
            </a:br>
            <a:r>
              <a:rPr lang="en-US" sz="3600" dirty="0"/>
              <a:t>Characters’ Intro (cont</a:t>
            </a:r>
            <a:r>
              <a:rPr lang="en-US" sz="3600" dirty="0" smtClean="0"/>
              <a:t>.)</a:t>
            </a:r>
            <a:endParaRPr lang="en-US" sz="3600" dirty="0"/>
          </a:p>
        </p:txBody>
      </p:sp>
      <p:sp>
        <p:nvSpPr>
          <p:cNvPr id="3" name="Text Placeholder 2">
            <a:extLst>
              <a:ext uri="{FF2B5EF4-FFF2-40B4-BE49-F238E27FC236}">
                <a16:creationId xmlns="" xmlns:a16="http://schemas.microsoft.com/office/drawing/2014/main" id="{AE15A425-168C-4B0E-A874-F16B35183C28}"/>
              </a:ext>
            </a:extLst>
          </p:cNvPr>
          <p:cNvSpPr>
            <a:spLocks noGrp="1"/>
          </p:cNvSpPr>
          <p:nvPr>
            <p:ph type="body" idx="1"/>
          </p:nvPr>
        </p:nvSpPr>
        <p:spPr>
          <a:xfrm>
            <a:off x="652781" y="1904999"/>
            <a:ext cx="5671820" cy="5093702"/>
          </a:xfrm>
        </p:spPr>
        <p:txBody>
          <a:bodyPr/>
          <a:lstStyle/>
          <a:p>
            <a:pPr marL="0" lvl="0" indent="0" rtl="0">
              <a:buNone/>
            </a:pPr>
            <a:r>
              <a:rPr lang="en-US" dirty="0" err="1"/>
              <a:t>Галина</a:t>
            </a:r>
            <a:r>
              <a:rPr lang="en-US" dirty="0"/>
              <a:t> Степановна</a:t>
            </a:r>
          </a:p>
          <a:p>
            <a:pPr lvl="0" rtl="0"/>
            <a:endParaRPr lang="en-US" sz="1100" dirty="0"/>
          </a:p>
          <a:p>
            <a:r>
              <a:rPr lang="ru-RU" dirty="0"/>
              <a:t>Раньше она жила в Нью-Йорке и работала секретаршей. А сейчас она живёт в Монтерее, и у неё новая работа. Какая? Слушайте, читайте и узнаете.</a:t>
            </a:r>
            <a:endParaRPr lang="en-US" dirty="0"/>
          </a:p>
          <a:p>
            <a:pPr marL="0" indent="0">
              <a:buNone/>
            </a:pPr>
            <a:r>
              <a:rPr lang="ru-RU" b="1" dirty="0"/>
              <a:t> </a:t>
            </a:r>
            <a:endParaRPr lang="en-US" dirty="0"/>
          </a:p>
          <a:p>
            <a:endParaRPr lang="en-US" dirty="0"/>
          </a:p>
        </p:txBody>
      </p:sp>
      <p:pic>
        <p:nvPicPr>
          <p:cNvPr id="4" name="image390.jpeg">
            <a:extLst>
              <a:ext uri="{FF2B5EF4-FFF2-40B4-BE49-F238E27FC236}">
                <a16:creationId xmlns="" xmlns:a16="http://schemas.microsoft.com/office/drawing/2014/main" id="{3A3DB979-E574-4020-8232-9AB953A1A2AD}"/>
              </a:ext>
            </a:extLst>
          </p:cNvPr>
          <p:cNvPicPr/>
          <p:nvPr/>
        </p:nvPicPr>
        <p:blipFill>
          <a:blip r:embed="rId2" cstate="print"/>
          <a:stretch>
            <a:fillRect/>
          </a:stretch>
        </p:blipFill>
        <p:spPr>
          <a:xfrm>
            <a:off x="6705600" y="2133600"/>
            <a:ext cx="1914525" cy="2743200"/>
          </a:xfrm>
          <a:prstGeom prst="rect">
            <a:avLst/>
          </a:prstGeom>
        </p:spPr>
      </p:pic>
    </p:spTree>
    <p:extLst>
      <p:ext uri="{BB962C8B-B14F-4D97-AF65-F5344CB8AC3E}">
        <p14:creationId xmlns:p14="http://schemas.microsoft.com/office/powerpoint/2010/main" val="3094563507"/>
      </p:ext>
    </p:extLst>
  </p:cSld>
  <p:clrMapOvr>
    <a:masterClrMapping/>
  </p:clrMapOvr>
  <p:timing>
    <p:tnLst>
      <p:par>
        <p:cTn id="1" dur="indefinite" restart="never" nodeType="tmRoot"/>
      </p:par>
    </p:tnLst>
  </p:timing>
</p:sld>
</file>

<file path=ppt/theme/_rels/theme2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1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4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3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19.xml><?xml version="1.0" encoding="utf-8"?>
<a:theme xmlns:a="http://schemas.openxmlformats.org/drawingml/2006/main" name="4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1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5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1.xml><?xml version="1.0" encoding="utf-8"?>
<a:theme xmlns:a="http://schemas.openxmlformats.org/drawingml/2006/main" name="6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2.xml><?xml version="1.0" encoding="utf-8"?>
<a:theme xmlns:a="http://schemas.openxmlformats.org/drawingml/2006/main" name="7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3.xml><?xml version="1.0" encoding="utf-8"?>
<a:theme xmlns:a="http://schemas.openxmlformats.org/drawingml/2006/main" name="8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4.xml><?xml version="1.0" encoding="utf-8"?>
<a:theme xmlns:a="http://schemas.openxmlformats.org/drawingml/2006/main" name="9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5.xml><?xml version="1.0" encoding="utf-8"?>
<a:theme xmlns:a="http://schemas.openxmlformats.org/drawingml/2006/main" name="1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LIFLC_slide_BLANK_small" id="{193368F7-7AEE-4248-8D21-7416A4FC54A7}" vid="{70AF28FA-A888-FF4D-8C61-03A0C2C75CAF}"/>
    </a:ext>
  </a:extLst>
</a:theme>
</file>

<file path=ppt/theme/theme27.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LIFLC_slide_BLANK_small" id="{193368F7-7AEE-4248-8D21-7416A4FC54A7}" vid="{C704F3A6-CD98-E64B-B38A-84D6C202F0DE}"/>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Office Theme">
  <a:themeElements>
    <a:clrScheme name="American Councils">
      <a:dk1>
        <a:srgbClr val="000000"/>
      </a:dk1>
      <a:lt1>
        <a:srgbClr val="D9D9D9"/>
      </a:lt1>
      <a:dk2>
        <a:srgbClr val="00618F"/>
      </a:dk2>
      <a:lt2>
        <a:srgbClr val="FFFFFF"/>
      </a:lt2>
      <a:accent1>
        <a:srgbClr val="0090C3"/>
      </a:accent1>
      <a:accent2>
        <a:srgbClr val="EAAC33"/>
      </a:accent2>
      <a:accent3>
        <a:srgbClr val="A45191"/>
      </a:accent3>
      <a:accent4>
        <a:srgbClr val="ED98A7"/>
      </a:accent4>
      <a:accent5>
        <a:srgbClr val="3F873F"/>
      </a:accent5>
      <a:accent6>
        <a:srgbClr val="CA36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17020</Words>
  <Application>Microsoft Office PowerPoint</Application>
  <PresentationFormat>On-screen Show (4:3)</PresentationFormat>
  <Paragraphs>1204</Paragraphs>
  <Slides>92</Slides>
  <Notes>50</Notes>
  <HiddenSlides>0</HiddenSlides>
  <MMClips>0</MMClips>
  <ScaleCrop>false</ScaleCrop>
  <HeadingPairs>
    <vt:vector size="4" baseType="variant">
      <vt:variant>
        <vt:lpstr>Theme</vt:lpstr>
      </vt:variant>
      <vt:variant>
        <vt:i4>27</vt:i4>
      </vt:variant>
      <vt:variant>
        <vt:lpstr>Slide Titles</vt:lpstr>
      </vt:variant>
      <vt:variant>
        <vt:i4>92</vt:i4>
      </vt:variant>
    </vt:vector>
  </HeadingPairs>
  <TitlesOfParts>
    <vt:vector size="119" baseType="lpstr">
      <vt:lpstr>4_Office Theme</vt:lpstr>
      <vt:lpstr>1_Office Theme</vt:lpstr>
      <vt:lpstr>2_Office Theme</vt:lpstr>
      <vt:lpstr>3_Office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3_Wisp</vt:lpstr>
      <vt:lpstr>4_Wisp</vt:lpstr>
      <vt:lpstr>5_Wisp</vt:lpstr>
      <vt:lpstr>6_Wisp</vt:lpstr>
      <vt:lpstr>7_Wisp</vt:lpstr>
      <vt:lpstr>8_Wisp</vt:lpstr>
      <vt:lpstr>9_Wisp</vt:lpstr>
      <vt:lpstr>1_Breeze</vt:lpstr>
      <vt:lpstr>47_Office Theme</vt:lpstr>
      <vt:lpstr>48_Office Theme</vt:lpstr>
      <vt:lpstr>Open Architecture Curriculum in Government Foreign Language Training Programs</vt:lpstr>
      <vt:lpstr>The Origins &amp; Theoretical Bases of Open Architecture Curricular Design (OACD)</vt:lpstr>
      <vt:lpstr>Toward a definition</vt:lpstr>
      <vt:lpstr>The emerging concept</vt:lpstr>
      <vt:lpstr>Intersecting &amp; parallel practices</vt:lpstr>
      <vt:lpstr>Shifting paradigms</vt:lpstr>
      <vt:lpstr>References</vt:lpstr>
      <vt:lpstr>References, cont’d</vt:lpstr>
      <vt:lpstr>The Challenge of the Inverted Pyramid</vt:lpstr>
      <vt:lpstr>The Inverted Pyramid:  Key Questions</vt:lpstr>
      <vt:lpstr>Time-on-Task at Text/Task Level: Linear Scope and Sequence</vt:lpstr>
      <vt:lpstr>Time-on-Task at Text/Task Level: Linear Scope and Sequence</vt:lpstr>
      <vt:lpstr>Time-on-Task at Text/Task Level: Vertical Spiraling</vt:lpstr>
      <vt:lpstr>R. Clifford (FL Annals, 2016): Fig. 1, p. 230</vt:lpstr>
      <vt:lpstr>Elaine Tarone:</vt:lpstr>
      <vt:lpstr>DLIFLC 1993: Czech  S/C Immersion Conversion Course</vt:lpstr>
      <vt:lpstr>DLIFLC 1993: Czech  S/C Immersion Conversion Method</vt:lpstr>
      <vt:lpstr>Vertical Spiraling in SBI  CZ  SC Conversion Course</vt:lpstr>
      <vt:lpstr>Vertical Spiraling in SBI Conversion Course: Results</vt:lpstr>
      <vt:lpstr>DLIFLC 2012 – 2014: Modular OA Template: Context</vt:lpstr>
      <vt:lpstr>DLIFLC 2012 – 2014: Modular OA Template</vt:lpstr>
      <vt:lpstr>Sample One-Week Module:  Humanitarian Aid to North Korea</vt:lpstr>
      <vt:lpstr>Sample One-Week Module:  Humanitarian Aid to North Korea</vt:lpstr>
      <vt:lpstr>Persian Farsi Post-DLPT Results: Modular OACD SBI-CBI</vt:lpstr>
      <vt:lpstr>The Inverted Pyramid:  Key Questions</vt:lpstr>
      <vt:lpstr>Origins of the Inverted Pyramid</vt:lpstr>
      <vt:lpstr>Origins of the Inverted Pyramid</vt:lpstr>
      <vt:lpstr>Origins of the Inverted Pyramid</vt:lpstr>
      <vt:lpstr>Origins of the Inverted Pyramid</vt:lpstr>
      <vt:lpstr>Inverted Pyramid Today: ACTFL</vt:lpstr>
      <vt:lpstr>Inverted Pyramid Today: Lyons (2018)</vt:lpstr>
      <vt:lpstr>Origins of the Inverted Pyramid</vt:lpstr>
      <vt:lpstr>The Inverted Pyramid:  Key Questions</vt:lpstr>
      <vt:lpstr>What is the Inverted Pyramid?</vt:lpstr>
      <vt:lpstr>The Inverted Pyramid:  Key Questions</vt:lpstr>
      <vt:lpstr>Does the Inverted Pyramid Exist:  Validation</vt:lpstr>
      <vt:lpstr>The Inverted Pyramid:  Key Questions</vt:lpstr>
      <vt:lpstr>What Causes the Inverted Pyramid</vt:lpstr>
      <vt:lpstr>The Inverted Pyramid:  Key Questions</vt:lpstr>
      <vt:lpstr>What Can We Do About the Inverted Pyramid?</vt:lpstr>
      <vt:lpstr>References (1)</vt:lpstr>
      <vt:lpstr>References (2)</vt:lpstr>
      <vt:lpstr>References (3)</vt:lpstr>
      <vt:lpstr>References (4)</vt:lpstr>
      <vt:lpstr>References (5)</vt:lpstr>
      <vt:lpstr>References (6)</vt:lpstr>
      <vt:lpstr>PowerPoint Presentation</vt:lpstr>
      <vt:lpstr>Open Architecture Curriculum for  Students at Novice - Advanced Levels</vt:lpstr>
      <vt:lpstr>DISCLAIMER:</vt:lpstr>
      <vt:lpstr>DISCLAIMER:</vt:lpstr>
      <vt:lpstr>Presentation Outline</vt:lpstr>
      <vt:lpstr>DLIFLC Basic Courses  Implementing OACD</vt:lpstr>
      <vt:lpstr> DLIFLC OACD Russian Basic    Course Projects  at Levels 2-3</vt:lpstr>
      <vt:lpstr>  Comparing ACTFL and ILR Proficiency Scales  </vt:lpstr>
      <vt:lpstr>Challenges of OACD in  Russian at Novice-Advanced Levels</vt:lpstr>
      <vt:lpstr>Challenges of OACD in Russian at Novice-Advanced Levels</vt:lpstr>
      <vt:lpstr>Transition to OACD:  GRR Instructional Framework (Pearson and Gallagher, 1983)</vt:lpstr>
      <vt:lpstr>Introducing Elements of OACD  from Day One</vt:lpstr>
      <vt:lpstr>Examples of OACD: Level 0+ Day One of the Russian Course</vt:lpstr>
      <vt:lpstr>Examples from the Book of Cognates  Contrastive Analysis of Suffixes</vt:lpstr>
      <vt:lpstr>Examples from the Booklet of Cognates (P.M. - Krasner, 2014)</vt:lpstr>
      <vt:lpstr>Elements of OACD at Level 0+: Students Select  Authentic  Materials from Day One (cont.)</vt:lpstr>
      <vt:lpstr> Example 1: Student Select Authentic  Materials from Day One </vt:lpstr>
      <vt:lpstr>Example 2: Student Select Authentic  Materials from Day One</vt:lpstr>
      <vt:lpstr>OACD Elements at Levels 0+, 1, 1+</vt:lpstr>
      <vt:lpstr>Expanding Level 0+ Textbook Materials to OACD</vt:lpstr>
      <vt:lpstr>Expanding Level 0+ Textbook Materials to OACD</vt:lpstr>
      <vt:lpstr>Expanding Level 0+ Course Materials to OACD (cont.)</vt:lpstr>
      <vt:lpstr>Expanding Level 1+ Textbook Materials to OACD</vt:lpstr>
      <vt:lpstr>Expanding Level 1+ Textbook Materials to OACD</vt:lpstr>
      <vt:lpstr>Expanding Level 1+ Textbook Materials to OACD</vt:lpstr>
      <vt:lpstr>  Inserting Elements of OACD to Existing Curriculum: Skills Integrated TBI Model</vt:lpstr>
      <vt:lpstr>Optimizing Learning through  the Skill - Integrated Model</vt:lpstr>
      <vt:lpstr>Using the Model at Levels 0+/1 for Guided OACD</vt:lpstr>
      <vt:lpstr>Using the Model at  Levels 0+/1 Authentic Materials</vt:lpstr>
      <vt:lpstr>PowerPoint Presentation</vt:lpstr>
      <vt:lpstr>Skill-Integrated Model as an Alternative Assessment Tool</vt:lpstr>
      <vt:lpstr>    Criteria for Assessing Oral  (Group) Presentations:</vt:lpstr>
      <vt:lpstr>  Assessing Oral TBI Products (adapted from http://www.docstoc.com/?ref_url=root1)  adapted from http://www.docstoc.com/?ref_url=root1</vt:lpstr>
      <vt:lpstr>  Assessing Written TBI Products (adapted from http://www.docstoc.com/?ref_url=root1)  adapted from http://www.docstoc.com/?ref_url=root1</vt:lpstr>
      <vt:lpstr>Questions</vt:lpstr>
      <vt:lpstr>Bibliography</vt:lpstr>
      <vt:lpstr>PowerPoint Presentation</vt:lpstr>
      <vt:lpstr>Bridges as a Transitional Tool from a Linear Curriculum to the OACD</vt:lpstr>
      <vt:lpstr>Examples of  Bridges </vt:lpstr>
      <vt:lpstr>Level 1 Bridge (Mid Module 2)  Week 10 of Instruction</vt:lpstr>
      <vt:lpstr>Level 1Bridge Mid Module 2 </vt:lpstr>
      <vt:lpstr>Bridge Mid Module 2</vt:lpstr>
      <vt:lpstr>Bridge Mid Module 2</vt:lpstr>
      <vt:lpstr>Bridge Mid Module 2 Characters’ Intro </vt:lpstr>
      <vt:lpstr>Bridge Mid Module 2 Characters’ Intro (cont.) </vt:lpstr>
      <vt:lpstr>Bridge Mid Module 2 Characters’ Intro (cont.)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2020-05-28T20:52:24Z</dcterms:created>
  <dcterms:modified xsi:type="dcterms:W3CDTF">2020-05-28T20:53:59Z</dcterms:modified>
</cp:coreProperties>
</file>