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007" r:id="rId2"/>
    <p:sldMasterId id="2147484021" r:id="rId3"/>
  </p:sldMasterIdLst>
  <p:notesMasterIdLst>
    <p:notesMasterId r:id="rId46"/>
  </p:notesMasterIdLst>
  <p:handoutMasterIdLst>
    <p:handoutMasterId r:id="rId47"/>
  </p:handoutMasterIdLst>
  <p:sldIdLst>
    <p:sldId id="260" r:id="rId4"/>
    <p:sldId id="416" r:id="rId5"/>
    <p:sldId id="395" r:id="rId6"/>
    <p:sldId id="400" r:id="rId7"/>
    <p:sldId id="392" r:id="rId8"/>
    <p:sldId id="288" r:id="rId9"/>
    <p:sldId id="391" r:id="rId10"/>
    <p:sldId id="398" r:id="rId11"/>
    <p:sldId id="401" r:id="rId12"/>
    <p:sldId id="405" r:id="rId13"/>
    <p:sldId id="397" r:id="rId14"/>
    <p:sldId id="477" r:id="rId15"/>
    <p:sldId id="478" r:id="rId16"/>
    <p:sldId id="459" r:id="rId17"/>
    <p:sldId id="460" r:id="rId18"/>
    <p:sldId id="461" r:id="rId19"/>
    <p:sldId id="462" r:id="rId20"/>
    <p:sldId id="463" r:id="rId21"/>
    <p:sldId id="464" r:id="rId22"/>
    <p:sldId id="480" r:id="rId23"/>
    <p:sldId id="470" r:id="rId24"/>
    <p:sldId id="479" r:id="rId25"/>
    <p:sldId id="508" r:id="rId26"/>
    <p:sldId id="509" r:id="rId27"/>
    <p:sldId id="510" r:id="rId28"/>
    <p:sldId id="511" r:id="rId29"/>
    <p:sldId id="512" r:id="rId30"/>
    <p:sldId id="513" r:id="rId31"/>
    <p:sldId id="514" r:id="rId32"/>
    <p:sldId id="492" r:id="rId33"/>
    <p:sldId id="406" r:id="rId34"/>
    <p:sldId id="407" r:id="rId35"/>
    <p:sldId id="408" r:id="rId36"/>
    <p:sldId id="409" r:id="rId37"/>
    <p:sldId id="410" r:id="rId38"/>
    <p:sldId id="411" r:id="rId39"/>
    <p:sldId id="412" r:id="rId40"/>
    <p:sldId id="413" r:id="rId41"/>
    <p:sldId id="414" r:id="rId42"/>
    <p:sldId id="493" r:id="rId43"/>
    <p:sldId id="494" r:id="rId44"/>
    <p:sldId id="415"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233"/>
    <a:srgbClr val="F5F8FA"/>
    <a:srgbClr val="F2F4F7"/>
    <a:srgbClr val="E8F6F0"/>
    <a:srgbClr val="D3DFDA"/>
    <a:srgbClr val="F1F2F5"/>
    <a:srgbClr val="C0CBC7"/>
    <a:srgbClr val="612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2" autoAdjust="0"/>
  </p:normalViewPr>
  <p:slideViewPr>
    <p:cSldViewPr>
      <p:cViewPr varScale="1">
        <p:scale>
          <a:sx n="69" d="100"/>
          <a:sy n="69" d="100"/>
        </p:scale>
        <p:origin x="-1762" y="-91"/>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smtClean="0">
                <a:latin typeface="Calibri" pitchFamily="34" charset="0"/>
                <a:ea typeface="ＭＳ Ｐゴシック" pitchFamily="34" charset="-128"/>
              </a:defRPr>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itchFamily="34" charset="0"/>
                <a:ea typeface="ＭＳ Ｐゴシック" pitchFamily="34" charset="-128"/>
                <a:cs typeface="Arial" pitchFamily="34" charset="0"/>
              </a:defRPr>
            </a:lvl1pPr>
          </a:lstStyle>
          <a:p>
            <a:pPr>
              <a:defRPr/>
            </a:pPr>
            <a:fld id="{1478DAEF-72E6-492C-B99A-5EA3201214D7}" type="datetimeFigureOut">
              <a:rPr lang="en-US" altLang="en-US"/>
              <a:pPr>
                <a:defRPr/>
              </a:pPr>
              <a:t>5/28/2020</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smtClean="0">
                <a:latin typeface="Calibri" pitchFamily="34" charset="0"/>
                <a:ea typeface="ＭＳ Ｐゴシック" pitchFamily="34" charset="-128"/>
              </a:defRPr>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A6E2CC62-C8F7-420A-BAD6-65A27EA16131}" type="slidenum">
              <a:rPr lang="en-US" altLang="en-US"/>
              <a:pPr/>
              <a:t>‹#›</a:t>
            </a:fld>
            <a:endParaRPr lang="en-US" altLang="en-US"/>
          </a:p>
        </p:txBody>
      </p:sp>
    </p:spTree>
    <p:extLst>
      <p:ext uri="{BB962C8B-B14F-4D97-AF65-F5344CB8AC3E}">
        <p14:creationId xmlns:p14="http://schemas.microsoft.com/office/powerpoint/2010/main" val="306517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a:defRPr sz="1200" smtClean="0">
                <a:ea typeface="ＭＳ Ｐゴシック" pitchFamily="34" charset="-128"/>
              </a:defRPr>
            </a:lvl1pPr>
          </a:lstStyle>
          <a:p>
            <a:pPr>
              <a:defRPr/>
            </a:pPr>
            <a:endParaRPr lang="en-US" altLang="en-US"/>
          </a:p>
        </p:txBody>
      </p:sp>
      <p:sp>
        <p:nvSpPr>
          <p:cNvPr id="3" name="Date Placeholder 2"/>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a:defRPr sz="1200" smtClean="0">
                <a:ea typeface="ＭＳ Ｐゴシック" pitchFamily="34" charset="-128"/>
              </a:defRPr>
            </a:lvl1pPr>
          </a:lstStyle>
          <a:p>
            <a:pPr>
              <a:defRPr/>
            </a:pPr>
            <a:fld id="{CDD20C4E-7406-4BA2-9F3E-2CA134F7AAC0}" type="datetimeFigureOut">
              <a:rPr lang="en-US" altLang="en-US"/>
              <a:pPr>
                <a:defRPr/>
              </a:pPr>
              <a:t>5/28/2020</a:t>
            </a:fld>
            <a:endParaRPr lang="en-US" alt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a:defRPr sz="1200" smtClean="0">
                <a:ea typeface="ＭＳ Ｐゴシック" pitchFamily="34" charset="-128"/>
              </a:defRPr>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5693EF7-E7CB-4FEB-A2E7-5F7EAAF2AB03}" type="slidenum">
              <a:rPr lang="en-US" altLang="en-US"/>
              <a:pPr/>
              <a:t>‹#›</a:t>
            </a:fld>
            <a:endParaRPr lang="en-US" altLang="en-US"/>
          </a:p>
        </p:txBody>
      </p:sp>
    </p:spTree>
    <p:extLst>
      <p:ext uri="{BB962C8B-B14F-4D97-AF65-F5344CB8AC3E}">
        <p14:creationId xmlns:p14="http://schemas.microsoft.com/office/powerpoint/2010/main" val="2943145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1</a:t>
            </a:fld>
            <a:endParaRPr lang="en-US" altLang="en-US"/>
          </a:p>
        </p:txBody>
      </p:sp>
    </p:spTree>
    <p:extLst>
      <p:ext uri="{BB962C8B-B14F-4D97-AF65-F5344CB8AC3E}">
        <p14:creationId xmlns:p14="http://schemas.microsoft.com/office/powerpoint/2010/main" val="126410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en-US" sz="2200" dirty="0" smtClean="0">
                <a:ea typeface="MS PGothic" panose="020B0600070205080204" pitchFamily="34" charset="-128"/>
              </a:rPr>
              <a:t>All roles and content in this</a:t>
            </a:r>
            <a:r>
              <a:rPr lang="en-US" altLang="en-US" sz="2200" baseline="0" dirty="0" smtClean="0">
                <a:ea typeface="MS PGothic" panose="020B0600070205080204" pitchFamily="34" charset="-128"/>
              </a:rPr>
              <a:t> module are fictional.  They do not, and are not intended to, bear any resemblance to any actual role or event.  Module was authored by Dr. </a:t>
            </a:r>
            <a:r>
              <a:rPr lang="en-US" altLang="en-US" sz="2200" baseline="0" smtClean="0">
                <a:ea typeface="MS PGothic" panose="020B0600070205080204" pitchFamily="34" charset="-128"/>
              </a:rPr>
              <a:t>Mina Lee.</a:t>
            </a:r>
            <a:endParaRPr lang="en-US" altLang="en-US" sz="2200" dirty="0" smtClean="0">
              <a:ea typeface="MS PGothic" panose="020B0600070205080204"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35C5FCF-C33C-49F1-B6DE-2B2515F97593}" type="slidenum">
              <a:rPr lang="en-US" altLang="en-US"/>
              <a:pPr/>
              <a:t>12</a:t>
            </a:fld>
            <a:endParaRPr lang="en-US" altLang="en-US"/>
          </a:p>
        </p:txBody>
      </p:sp>
    </p:spTree>
    <p:extLst>
      <p:ext uri="{BB962C8B-B14F-4D97-AF65-F5344CB8AC3E}">
        <p14:creationId xmlns:p14="http://schemas.microsoft.com/office/powerpoint/2010/main" val="19647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95F82E3-3588-4083-86F5-4997981F46B1}" type="slidenum">
              <a:rPr lang="en-US" altLang="en-US"/>
              <a:pPr/>
              <a:t>13</a:t>
            </a:fld>
            <a:endParaRPr lang="en-US" altLang="en-US"/>
          </a:p>
        </p:txBody>
      </p:sp>
    </p:spTree>
    <p:extLst>
      <p:ext uri="{BB962C8B-B14F-4D97-AF65-F5344CB8AC3E}">
        <p14:creationId xmlns:p14="http://schemas.microsoft.com/office/powerpoint/2010/main" val="67142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738C63-C200-4ED9-A626-69F0AE073BCE}" type="slidenum">
              <a:rPr lang="en-US" altLang="en-US"/>
              <a:pPr/>
              <a:t>14</a:t>
            </a:fld>
            <a:endParaRPr lang="en-US" altLang="en-US"/>
          </a:p>
        </p:txBody>
      </p:sp>
    </p:spTree>
    <p:extLst>
      <p:ext uri="{BB962C8B-B14F-4D97-AF65-F5344CB8AC3E}">
        <p14:creationId xmlns:p14="http://schemas.microsoft.com/office/powerpoint/2010/main" val="374751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6D52A05-88C0-40B1-AA6C-C6123F02580C}" type="slidenum">
              <a:rPr lang="en-US" altLang="en-US"/>
              <a:pPr/>
              <a:t>15</a:t>
            </a:fld>
            <a:endParaRPr lang="en-US" altLang="en-US"/>
          </a:p>
        </p:txBody>
      </p:sp>
    </p:spTree>
    <p:extLst>
      <p:ext uri="{BB962C8B-B14F-4D97-AF65-F5344CB8AC3E}">
        <p14:creationId xmlns:p14="http://schemas.microsoft.com/office/powerpoint/2010/main" val="267623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7484D3-75FC-4D9E-B7BF-27DC4C2EC67E}" type="slidenum">
              <a:rPr lang="en-US" altLang="en-US"/>
              <a:pPr/>
              <a:t>16</a:t>
            </a:fld>
            <a:endParaRPr lang="en-US" altLang="en-US"/>
          </a:p>
        </p:txBody>
      </p:sp>
    </p:spTree>
    <p:extLst>
      <p:ext uri="{BB962C8B-B14F-4D97-AF65-F5344CB8AC3E}">
        <p14:creationId xmlns:p14="http://schemas.microsoft.com/office/powerpoint/2010/main" val="96810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1DDB47-83B7-456F-B467-2044D28A62A0}" type="slidenum">
              <a:rPr lang="en-US" altLang="en-US"/>
              <a:pPr/>
              <a:t>17</a:t>
            </a:fld>
            <a:endParaRPr lang="en-US" altLang="en-US"/>
          </a:p>
        </p:txBody>
      </p:sp>
    </p:spTree>
    <p:extLst>
      <p:ext uri="{BB962C8B-B14F-4D97-AF65-F5344CB8AC3E}">
        <p14:creationId xmlns:p14="http://schemas.microsoft.com/office/powerpoint/2010/main" val="352852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Among</a:t>
            </a:r>
            <a:r>
              <a:rPr lang="en-US" altLang="en-US" baseline="0" dirty="0" smtClean="0"/>
              <a:t> the r</a:t>
            </a:r>
            <a:r>
              <a:rPr lang="en-US" altLang="en-US" dirty="0" smtClean="0"/>
              <a:t>easons for culminating activity,</a:t>
            </a:r>
            <a:r>
              <a:rPr lang="en-US" altLang="en-US" baseline="0" dirty="0" smtClean="0"/>
              <a:t> it enhances student autonomy of learning:</a:t>
            </a:r>
            <a:endParaRPr lang="en-US" altLang="en-US" dirty="0" smtClean="0"/>
          </a:p>
          <a:p>
            <a:pPr marL="228600" indent="-228600">
              <a:buFontTx/>
              <a:buAutoNum type="arabicPeriod"/>
              <a:defRPr/>
            </a:pPr>
            <a:r>
              <a:rPr lang="en-US" altLang="en-US" dirty="0" smtClean="0"/>
              <a:t>Students can map out their learning for the week</a:t>
            </a:r>
          </a:p>
          <a:p>
            <a:pPr marL="228600" indent="-228600">
              <a:buFontTx/>
              <a:buAutoNum type="arabicPeriod"/>
              <a:defRPr/>
            </a:pPr>
            <a:r>
              <a:rPr lang="en-US" altLang="en-US" dirty="0" smtClean="0"/>
              <a:t>They can relate every activity during the week to the culminating activity, and can autonomously track and build a mental picture of how each activity adds to the picture created by the previous activities, integrating them all into the final product.</a:t>
            </a:r>
          </a:p>
          <a:p>
            <a:pPr marL="228600" indent="-228600">
              <a:buFontTx/>
              <a:buAutoNum type="arabicPeriod"/>
              <a:defRPr/>
            </a:pPr>
            <a:r>
              <a:rPr lang="en-US" altLang="en-US" dirty="0" smtClean="0"/>
              <a:t>The culminating activity helps to stimulate, and creates a purpose for, independent student research using target-language</a:t>
            </a:r>
            <a:r>
              <a:rPr lang="en-US" altLang="en-US" baseline="0" dirty="0" smtClean="0"/>
              <a:t> sources.</a:t>
            </a:r>
            <a:endParaRPr lang="en-US"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91EC70B-F9EB-4343-85E1-8FD497E8B962}" type="slidenum">
              <a:rPr lang="en-US" altLang="en-US"/>
              <a:pPr/>
              <a:t>18</a:t>
            </a:fld>
            <a:endParaRPr lang="en-US" altLang="en-US"/>
          </a:p>
        </p:txBody>
      </p:sp>
    </p:spTree>
    <p:extLst>
      <p:ext uri="{BB962C8B-B14F-4D97-AF65-F5344CB8AC3E}">
        <p14:creationId xmlns:p14="http://schemas.microsoft.com/office/powerpoint/2010/main" val="244888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*Maximization of Production Training Cycles, i.e., maximization of reinforcement … — </a:t>
            </a:r>
            <a:r>
              <a:rPr lang="en-US" altLang="en-US" b="1" dirty="0" smtClean="0"/>
              <a:t>maximization of time-on-task</a:t>
            </a:r>
            <a:r>
              <a:rPr lang="en-US" altLang="en-US" dirty="0" smtClean="0"/>
              <a:t>.</a:t>
            </a:r>
          </a:p>
          <a:p>
            <a:endParaRPr lang="en-US" altLang="en-US" dirty="0" smtClean="0"/>
          </a:p>
          <a:p>
            <a:r>
              <a:rPr lang="en-US" altLang="en-US" dirty="0" smtClean="0"/>
              <a:t>**Production training cycle, i.e., a training cycle centered around the production goal during each cycle: work-up &gt; production &gt; feedback/trouble-shoot</a:t>
            </a:r>
            <a:r>
              <a:rPr lang="en-US" altLang="en-US" baseline="0" dirty="0" smtClean="0"/>
              <a:t> &gt; repeat the cycle.</a:t>
            </a:r>
            <a:endParaRPr lang="en-US" altLang="en-US" dirty="0" smtClean="0"/>
          </a:p>
          <a:p>
            <a:endParaRPr lang="en-US" altLang="en-US" dirty="0" smtClean="0"/>
          </a:p>
          <a:p>
            <a:r>
              <a:rPr lang="en-US" altLang="en-US" dirty="0" smtClean="0"/>
              <a:t>Implied concept: fundamental role of production skills (writing and speaking) as enabling skills for development of reading and listening proficiency.</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087CA7C-BC68-421E-9694-C7FD02978AB3}" type="slidenum">
              <a:rPr lang="en-US" altLang="en-US"/>
              <a:pPr/>
              <a:t>19</a:t>
            </a:fld>
            <a:endParaRPr lang="en-US" altLang="en-US"/>
          </a:p>
        </p:txBody>
      </p:sp>
    </p:spTree>
    <p:extLst>
      <p:ext uri="{BB962C8B-B14F-4D97-AF65-F5344CB8AC3E}">
        <p14:creationId xmlns:p14="http://schemas.microsoft.com/office/powerpoint/2010/main" val="47443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a:t>
            </a:r>
            <a:r>
              <a:rPr lang="en-US" altLang="en-US" baseline="0" dirty="0" smtClean="0"/>
              <a:t>nd, as an added benefit, this modular approach magnifies instructors’ freedom to adapt their curriculum to address deficiencies, emerging needs, or the individual or group needs of a particular cohort (visible and invisible classroom), </a:t>
            </a: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087CA7C-BC68-421E-9694-C7FD02978AB3}" type="slidenum">
              <a:rPr lang="en-US" altLang="en-US"/>
              <a:pPr/>
              <a:t>20</a:t>
            </a:fld>
            <a:endParaRPr lang="en-US" altLang="en-US"/>
          </a:p>
        </p:txBody>
      </p:sp>
    </p:spTree>
    <p:extLst>
      <p:ext uri="{BB962C8B-B14F-4D97-AF65-F5344CB8AC3E}">
        <p14:creationId xmlns:p14="http://schemas.microsoft.com/office/powerpoint/2010/main" val="47443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smtClean="0"/>
              <a:t>Some of the strategies to prepare students:</a:t>
            </a:r>
          </a:p>
          <a:p>
            <a:pPr marL="171450" indent="-171450">
              <a:buFont typeface="Arial" panose="020B0604020202020204" pitchFamily="34" charset="0"/>
              <a:buChar char="•"/>
            </a:pPr>
            <a:r>
              <a:rPr lang="en-US" altLang="en-US" sz="1200" dirty="0" smtClean="0"/>
              <a:t>Provide immersive environment from day 1</a:t>
            </a:r>
          </a:p>
          <a:p>
            <a:pPr marL="171450" indent="-171450">
              <a:buFont typeface="Arial" panose="020B0604020202020204" pitchFamily="34" charset="0"/>
              <a:buChar char="•"/>
            </a:pPr>
            <a:r>
              <a:rPr lang="en-US" altLang="en-US" sz="1200" dirty="0" smtClean="0"/>
              <a:t>Ensure partial control of basic sentence structures and most</a:t>
            </a:r>
            <a:r>
              <a:rPr lang="en-US" altLang="en-US" sz="1200" baseline="0" dirty="0" smtClean="0"/>
              <a:t> important connecting devices </a:t>
            </a:r>
            <a:r>
              <a:rPr lang="en-US" altLang="en-US" sz="1200" dirty="0" smtClean="0"/>
              <a:t>ASAP.  Move away from a </a:t>
            </a:r>
            <a:r>
              <a:rPr lang="en-US" altLang="en-US" sz="1200" strike="sngStrike" dirty="0" smtClean="0"/>
              <a:t>grammar rationing</a:t>
            </a:r>
            <a:r>
              <a:rPr lang="en-US" altLang="en-US" sz="1200" dirty="0" smtClean="0"/>
              <a:t> approach (i.e., the classical approach to “scope and sequence”).</a:t>
            </a:r>
          </a:p>
          <a:p>
            <a:pPr marL="171450" indent="-171450">
              <a:buFont typeface="Arial" panose="020B0604020202020204" pitchFamily="34" charset="0"/>
              <a:buChar char="•"/>
            </a:pPr>
            <a:r>
              <a:rPr lang="en-US" altLang="en-US" sz="1200" dirty="0" smtClean="0"/>
              <a:t>Ensure students understand the modular CBI</a:t>
            </a:r>
            <a:r>
              <a:rPr lang="en-US" altLang="en-US" sz="1200" baseline="0" dirty="0" smtClean="0"/>
              <a:t> structure’s </a:t>
            </a:r>
            <a:r>
              <a:rPr lang="en-US" altLang="en-US" sz="1200" dirty="0" smtClean="0"/>
              <a:t>macro learning strategies (e.g., concept of the production training cycle).</a:t>
            </a:r>
            <a:endParaRPr lang="en-US" altLang="en-US" sz="1200" baseline="0" dirty="0" smtClean="0"/>
          </a:p>
          <a:p>
            <a:pPr marL="171450" indent="-171450">
              <a:buFont typeface="Arial" panose="020B0604020202020204" pitchFamily="34" charset="0"/>
              <a:buChar char="•"/>
            </a:pPr>
            <a:r>
              <a:rPr lang="en-US" altLang="en-US" sz="1200" baseline="0" dirty="0" smtClean="0"/>
              <a:t>Ensure students understand the concept of, and strategies to achieve, autonomous learning.</a:t>
            </a:r>
            <a:endParaRPr lang="en-US" altLang="en-US" sz="1200" dirty="0" smtClean="0"/>
          </a:p>
          <a:p>
            <a:pPr marL="171450" indent="-171450">
              <a:buFont typeface="Arial" panose="020B0604020202020204" pitchFamily="34" charset="0"/>
              <a:buChar char="•"/>
            </a:pPr>
            <a:r>
              <a:rPr lang="en-US" altLang="en-US" sz="1200" dirty="0" smtClean="0"/>
              <a:t>Similarly, ensure students’ advance understanding of evaluation rubrics for culminating activities.</a:t>
            </a:r>
          </a:p>
          <a:p>
            <a:endParaRPr lang="en-US" altLang="en-US" sz="1200" dirty="0" smtClean="0"/>
          </a:p>
          <a:p>
            <a:r>
              <a:rPr lang="en-US" altLang="en-US" sz="1200" dirty="0" smtClean="0"/>
              <a:t>Other Preparation strategies; helping</a:t>
            </a:r>
            <a:r>
              <a:rPr lang="en-US" altLang="en-US" sz="1200" baseline="0" dirty="0" smtClean="0"/>
              <a:t> students to build or develop</a:t>
            </a:r>
            <a:r>
              <a:rPr lang="en-US" altLang="en-US" sz="1200" dirty="0" smtClean="0"/>
              <a:t>: </a:t>
            </a:r>
          </a:p>
          <a:p>
            <a:pPr marL="171450" indent="-171450">
              <a:buFont typeface="Arial" panose="020B0604020202020204" pitchFamily="34" charset="0"/>
              <a:buChar char="•"/>
            </a:pPr>
            <a:r>
              <a:rPr lang="en-US" altLang="en-US" sz="1200" dirty="0" smtClean="0"/>
              <a:t>Background knowledge and schemata through area studies and extensive and intensive readings </a:t>
            </a:r>
          </a:p>
          <a:p>
            <a:pPr marL="171450" indent="-171450">
              <a:buFont typeface="Arial" panose="020B0604020202020204" pitchFamily="34" charset="0"/>
              <a:buChar char="•"/>
            </a:pPr>
            <a:r>
              <a:rPr lang="en-US" altLang="en-US" sz="1200" dirty="0" smtClean="0"/>
              <a:t>Study skills and habits to become an autonomous learner (Learning strategies and learner autonomy)</a:t>
            </a:r>
          </a:p>
          <a:p>
            <a:pPr marL="171450" indent="-171450">
              <a:buFont typeface="Arial" panose="020B0604020202020204" pitchFamily="34" charset="0"/>
              <a:buChar char="•"/>
            </a:pPr>
            <a:r>
              <a:rPr lang="en-US" altLang="en-US" sz="1200" dirty="0" smtClean="0"/>
              <a:t>Higher-order thinking skills through meaningful tasks </a:t>
            </a:r>
          </a:p>
          <a:p>
            <a:pPr marL="171450" indent="-171450">
              <a:buFont typeface="Arial" panose="020B0604020202020204" pitchFamily="34" charset="0"/>
              <a:buChar char="•"/>
            </a:pPr>
            <a:r>
              <a:rPr lang="en-US" altLang="en-US" sz="1200" dirty="0" smtClean="0"/>
              <a:t>All four language skills including writing </a:t>
            </a:r>
          </a:p>
          <a:p>
            <a:endParaRPr lang="en-US" altLang="en-US" sz="1200" dirty="0" smtClean="0"/>
          </a:p>
          <a:p>
            <a:endParaRPr lang="en-US" altLang="en-US" sz="1200" dirty="0" smtClean="0"/>
          </a:p>
          <a:p>
            <a:endParaRPr lang="en-US"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BDA2C91-2083-413F-9263-7369B7F7B6BE}" type="slidenum">
              <a:rPr lang="en-US" altLang="en-US"/>
              <a:pPr/>
              <a:t>21</a:t>
            </a:fld>
            <a:endParaRPr lang="en-US" altLang="en-US"/>
          </a:p>
        </p:txBody>
      </p:sp>
    </p:spTree>
    <p:extLst>
      <p:ext uri="{BB962C8B-B14F-4D97-AF65-F5344CB8AC3E}">
        <p14:creationId xmlns:p14="http://schemas.microsoft.com/office/powerpoint/2010/main" val="326431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buFontTx/>
              <a:buChar char="•"/>
            </a:pP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733D70-B224-4A99-B5F5-AD0DADE03153}" type="slidenum">
              <a:rPr lang="en-US" altLang="en-US"/>
              <a:pPr/>
              <a:t>3</a:t>
            </a:fld>
            <a:endParaRPr lang="en-US" altLang="en-US"/>
          </a:p>
        </p:txBody>
      </p:sp>
    </p:spTree>
    <p:extLst>
      <p:ext uri="{BB962C8B-B14F-4D97-AF65-F5344CB8AC3E}">
        <p14:creationId xmlns:p14="http://schemas.microsoft.com/office/powerpoint/2010/main" val="294543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C556629-18CE-40F6-8A8A-CF8CAFA4E11C}" type="slidenum">
              <a:rPr lang="en-US" altLang="en-US"/>
              <a:pPr/>
              <a:t>22</a:t>
            </a:fld>
            <a:endParaRPr lang="en-US" altLang="en-US"/>
          </a:p>
        </p:txBody>
      </p:sp>
    </p:spTree>
    <p:extLst>
      <p:ext uri="{BB962C8B-B14F-4D97-AF65-F5344CB8AC3E}">
        <p14:creationId xmlns:p14="http://schemas.microsoft.com/office/powerpoint/2010/main" val="219604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1181100" y="774700"/>
            <a:ext cx="4648200" cy="3486150"/>
          </a:xfrm>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
        <p:nvSpPr>
          <p:cNvPr id="19459"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57066" indent="-291179" eaLnBrk="0" hangingPunct="0">
              <a:defRPr sz="2400">
                <a:solidFill>
                  <a:srgbClr val="000000"/>
                </a:solidFill>
                <a:latin typeface="Arial" charset="0"/>
                <a:ea typeface="ヒラギノ角ゴ ProN W3" charset="0"/>
                <a:cs typeface="ヒラギノ角ゴ ProN W3" charset="0"/>
                <a:sym typeface="Arial" charset="0"/>
              </a:defRPr>
            </a:lvl2pPr>
            <a:lvl3pPr marL="1164717" indent="-232943" eaLnBrk="0" hangingPunct="0">
              <a:defRPr sz="2400">
                <a:solidFill>
                  <a:srgbClr val="000000"/>
                </a:solidFill>
                <a:latin typeface="Arial" charset="0"/>
                <a:ea typeface="ヒラギノ角ゴ ProN W3" charset="0"/>
                <a:cs typeface="ヒラギノ角ゴ ProN W3" charset="0"/>
                <a:sym typeface="Arial" charset="0"/>
              </a:defRPr>
            </a:lvl3pPr>
            <a:lvl4pPr marL="1630604" indent="-232943" eaLnBrk="0" hangingPunct="0">
              <a:defRPr sz="2400">
                <a:solidFill>
                  <a:srgbClr val="000000"/>
                </a:solidFill>
                <a:latin typeface="Arial" charset="0"/>
                <a:ea typeface="ヒラギノ角ゴ ProN W3" charset="0"/>
                <a:cs typeface="ヒラギノ角ゴ ProN W3" charset="0"/>
                <a:sym typeface="Arial" charset="0"/>
              </a:defRPr>
            </a:lvl4pPr>
            <a:lvl5pPr marL="2096491" indent="-232943" eaLnBrk="0" hangingPunct="0">
              <a:defRPr sz="2400">
                <a:solidFill>
                  <a:srgbClr val="000000"/>
                </a:solidFill>
                <a:latin typeface="Arial" charset="0"/>
                <a:ea typeface="ヒラギノ角ゴ ProN W3" charset="0"/>
                <a:cs typeface="ヒラギノ角ゴ ProN W3" charset="0"/>
                <a:sym typeface="Arial" charset="0"/>
              </a:defRPr>
            </a:lvl5pPr>
            <a:lvl6pPr marL="2562377"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3028264"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94151"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960038"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3F152A54-9D81-CF40-AA66-6F592F5DEB9F}" type="slidenum">
              <a:rPr lang="en-US" sz="1200">
                <a:solidFill>
                  <a:prstClr val="black"/>
                </a:solidFill>
                <a:ea typeface="ＭＳ Ｐゴシック" charset="0"/>
                <a:cs typeface="ＭＳ Ｐゴシック" charset="0"/>
              </a:rPr>
              <a:pPr eaLnBrk="1" hangingPunct="1"/>
              <a:t>23</a:t>
            </a:fld>
            <a:endParaRPr lang="en-US" sz="1200">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2778273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1181100" y="774700"/>
            <a:ext cx="4648200" cy="3486150"/>
          </a:xfrm>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
        <p:nvSpPr>
          <p:cNvPr id="28675"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57066" indent="-291179" eaLnBrk="0" hangingPunct="0">
              <a:defRPr sz="2400">
                <a:solidFill>
                  <a:srgbClr val="000000"/>
                </a:solidFill>
                <a:latin typeface="Arial" charset="0"/>
                <a:ea typeface="ヒラギノ角ゴ ProN W3" charset="0"/>
                <a:cs typeface="ヒラギノ角ゴ ProN W3" charset="0"/>
                <a:sym typeface="Arial" charset="0"/>
              </a:defRPr>
            </a:lvl2pPr>
            <a:lvl3pPr marL="1164717" indent="-232943" eaLnBrk="0" hangingPunct="0">
              <a:defRPr sz="2400">
                <a:solidFill>
                  <a:srgbClr val="000000"/>
                </a:solidFill>
                <a:latin typeface="Arial" charset="0"/>
                <a:ea typeface="ヒラギノ角ゴ ProN W3" charset="0"/>
                <a:cs typeface="ヒラギノ角ゴ ProN W3" charset="0"/>
                <a:sym typeface="Arial" charset="0"/>
              </a:defRPr>
            </a:lvl3pPr>
            <a:lvl4pPr marL="1630604" indent="-232943" eaLnBrk="0" hangingPunct="0">
              <a:defRPr sz="2400">
                <a:solidFill>
                  <a:srgbClr val="000000"/>
                </a:solidFill>
                <a:latin typeface="Arial" charset="0"/>
                <a:ea typeface="ヒラギノ角ゴ ProN W3" charset="0"/>
                <a:cs typeface="ヒラギノ角ゴ ProN W3" charset="0"/>
                <a:sym typeface="Arial" charset="0"/>
              </a:defRPr>
            </a:lvl4pPr>
            <a:lvl5pPr marL="2096491" indent="-232943" eaLnBrk="0" hangingPunct="0">
              <a:defRPr sz="2400">
                <a:solidFill>
                  <a:srgbClr val="000000"/>
                </a:solidFill>
                <a:latin typeface="Arial" charset="0"/>
                <a:ea typeface="ヒラギノ角ゴ ProN W3" charset="0"/>
                <a:cs typeface="ヒラギノ角ゴ ProN W3" charset="0"/>
                <a:sym typeface="Arial" charset="0"/>
              </a:defRPr>
            </a:lvl5pPr>
            <a:lvl6pPr marL="2562377"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3028264"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94151"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960038"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F22D9CF8-2D17-2848-A91C-9CABE0C1347C}" type="slidenum">
              <a:rPr lang="en-US" sz="1200">
                <a:solidFill>
                  <a:prstClr val="black"/>
                </a:solidFill>
                <a:ea typeface="ＭＳ Ｐゴシック" charset="0"/>
                <a:cs typeface="ＭＳ Ｐゴシック" charset="0"/>
              </a:rPr>
              <a:pPr eaLnBrk="1" hangingPunct="1"/>
              <a:t>24</a:t>
            </a:fld>
            <a:endParaRPr lang="en-US" sz="1200">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8025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5363"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57066" indent="-291179" eaLnBrk="0" hangingPunct="0">
              <a:defRPr sz="2400">
                <a:solidFill>
                  <a:srgbClr val="000000"/>
                </a:solidFill>
                <a:latin typeface="Arial" charset="0"/>
                <a:ea typeface="ヒラギノ角ゴ ProN W3" charset="0"/>
                <a:cs typeface="ヒラギノ角ゴ ProN W3" charset="0"/>
                <a:sym typeface="Arial" charset="0"/>
              </a:defRPr>
            </a:lvl2pPr>
            <a:lvl3pPr marL="1164717" indent="-232943" eaLnBrk="0" hangingPunct="0">
              <a:defRPr sz="2400">
                <a:solidFill>
                  <a:srgbClr val="000000"/>
                </a:solidFill>
                <a:latin typeface="Arial" charset="0"/>
                <a:ea typeface="ヒラギノ角ゴ ProN W3" charset="0"/>
                <a:cs typeface="ヒラギノ角ゴ ProN W3" charset="0"/>
                <a:sym typeface="Arial" charset="0"/>
              </a:defRPr>
            </a:lvl3pPr>
            <a:lvl4pPr marL="1630604" indent="-232943" eaLnBrk="0" hangingPunct="0">
              <a:defRPr sz="2400">
                <a:solidFill>
                  <a:srgbClr val="000000"/>
                </a:solidFill>
                <a:latin typeface="Arial" charset="0"/>
                <a:ea typeface="ヒラギノ角ゴ ProN W3" charset="0"/>
                <a:cs typeface="ヒラギノ角ゴ ProN W3" charset="0"/>
                <a:sym typeface="Arial" charset="0"/>
              </a:defRPr>
            </a:lvl4pPr>
            <a:lvl5pPr marL="2096491" indent="-232943" eaLnBrk="0" hangingPunct="0">
              <a:defRPr sz="2400">
                <a:solidFill>
                  <a:srgbClr val="000000"/>
                </a:solidFill>
                <a:latin typeface="Arial" charset="0"/>
                <a:ea typeface="ヒラギノ角ゴ ProN W3" charset="0"/>
                <a:cs typeface="ヒラギノ角ゴ ProN W3" charset="0"/>
                <a:sym typeface="Arial" charset="0"/>
              </a:defRPr>
            </a:lvl5pPr>
            <a:lvl6pPr marL="2562377"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3028264"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94151"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960038"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A1B30BD-9157-FB4B-807A-A1F93BE63569}" type="slidenum">
              <a:rPr lang="en-US">
                <a:solidFill>
                  <a:prstClr val="black"/>
                </a:solidFill>
                <a:cs typeface="Arial" charset="0"/>
              </a:rPr>
              <a:pPr eaLnBrk="1" hangingPunct="1"/>
              <a:t>25</a:t>
            </a:fld>
            <a:endParaRPr lang="en-US">
              <a:solidFill>
                <a:prstClr val="black"/>
              </a:solidFill>
              <a:cs typeface="Arial" charset="0"/>
            </a:endParaRPr>
          </a:p>
        </p:txBody>
      </p:sp>
    </p:spTree>
    <p:extLst>
      <p:ext uri="{BB962C8B-B14F-4D97-AF65-F5344CB8AC3E}">
        <p14:creationId xmlns:p14="http://schemas.microsoft.com/office/powerpoint/2010/main" val="2243420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teaching philosophy in Russian and other courses at DLIFLC is transformative (vs. transmission or transaction); See Figure 1 below). It is based on the following principles:</a:t>
            </a:r>
          </a:p>
          <a:p>
            <a:r>
              <a:rPr lang="en-US" dirty="0"/>
              <a:t>Authenticity in materials and daily communications (no adaptation)</a:t>
            </a:r>
          </a:p>
          <a:p>
            <a:r>
              <a:rPr lang="en-US" dirty="0"/>
              <a:t>Immersion in the classroom environment, both local and in-country</a:t>
            </a:r>
          </a:p>
          <a:p>
            <a:r>
              <a:rPr lang="en-US" dirty="0"/>
              <a:t>Open architecture, which is controlled by syllabi and lesson plans at the intermediate and advanced levels and does not include textbooks, but is guided by textbooks at the lowest levels. The open architecture reflects current events and is adapted to learner needs (styles, strategies, level of fossilization, interests, and Vygotsky’s Zone of Proximal Development)</a:t>
            </a:r>
          </a:p>
          <a:p>
            <a:r>
              <a:rPr lang="en-US" dirty="0"/>
              <a:t>Redesign of the Grading System: Formative assessments and alternative summative assessments such as portfolios, short- and long-term projects, presentations, contracts, etc.</a:t>
            </a:r>
          </a:p>
          <a:p>
            <a:r>
              <a:rPr lang="en-US" dirty="0"/>
              <a:t>Empowerment of students to take charge of their own learning</a:t>
            </a:r>
          </a:p>
          <a:p>
            <a:r>
              <a:rPr lang="en-US" dirty="0"/>
              <a:t>Empowerment of  teachers to take charge of their own classrooms</a:t>
            </a:r>
          </a:p>
          <a:p>
            <a:endParaRPr lang="en-US" dirty="0"/>
          </a:p>
        </p:txBody>
      </p:sp>
    </p:spTree>
    <p:extLst>
      <p:ext uri="{BB962C8B-B14F-4D97-AF65-F5344CB8AC3E}">
        <p14:creationId xmlns:p14="http://schemas.microsoft.com/office/powerpoint/2010/main" val="1113215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1181100" y="774700"/>
            <a:ext cx="4648200" cy="3486150"/>
          </a:xfrm>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
        <p:nvSpPr>
          <p:cNvPr id="28675"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57066" indent="-291179" eaLnBrk="0" hangingPunct="0">
              <a:defRPr sz="2400">
                <a:solidFill>
                  <a:srgbClr val="000000"/>
                </a:solidFill>
                <a:latin typeface="Arial" charset="0"/>
                <a:ea typeface="ヒラギノ角ゴ ProN W3" charset="0"/>
                <a:cs typeface="ヒラギノ角ゴ ProN W3" charset="0"/>
                <a:sym typeface="Arial" charset="0"/>
              </a:defRPr>
            </a:lvl2pPr>
            <a:lvl3pPr marL="1164717" indent="-232943" eaLnBrk="0" hangingPunct="0">
              <a:defRPr sz="2400">
                <a:solidFill>
                  <a:srgbClr val="000000"/>
                </a:solidFill>
                <a:latin typeface="Arial" charset="0"/>
                <a:ea typeface="ヒラギノ角ゴ ProN W3" charset="0"/>
                <a:cs typeface="ヒラギノ角ゴ ProN W3" charset="0"/>
                <a:sym typeface="Arial" charset="0"/>
              </a:defRPr>
            </a:lvl3pPr>
            <a:lvl4pPr marL="1630604" indent="-232943" eaLnBrk="0" hangingPunct="0">
              <a:defRPr sz="2400">
                <a:solidFill>
                  <a:srgbClr val="000000"/>
                </a:solidFill>
                <a:latin typeface="Arial" charset="0"/>
                <a:ea typeface="ヒラギノ角ゴ ProN W3" charset="0"/>
                <a:cs typeface="ヒラギノ角ゴ ProN W3" charset="0"/>
                <a:sym typeface="Arial" charset="0"/>
              </a:defRPr>
            </a:lvl4pPr>
            <a:lvl5pPr marL="2096491" indent="-232943" eaLnBrk="0" hangingPunct="0">
              <a:defRPr sz="2400">
                <a:solidFill>
                  <a:srgbClr val="000000"/>
                </a:solidFill>
                <a:latin typeface="Arial" charset="0"/>
                <a:ea typeface="ヒラギノ角ゴ ProN W3" charset="0"/>
                <a:cs typeface="ヒラギノ角ゴ ProN W3" charset="0"/>
                <a:sym typeface="Arial" charset="0"/>
              </a:defRPr>
            </a:lvl5pPr>
            <a:lvl6pPr marL="2562377"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3028264"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94151"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960038"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F22D9CF8-2D17-2848-A91C-9CABE0C1347C}" type="slidenum">
              <a:rPr lang="en-US" sz="1200">
                <a:solidFill>
                  <a:prstClr val="black"/>
                </a:solidFill>
                <a:ea typeface="ＭＳ Ｐゴシック" charset="0"/>
                <a:cs typeface="ＭＳ Ｐゴシック" charset="0"/>
              </a:rPr>
              <a:pPr eaLnBrk="1" hangingPunct="1"/>
              <a:t>28</a:t>
            </a:fld>
            <a:endParaRPr lang="en-US" sz="1200">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993277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http://www.acneeinstein.com/wp/wp-content/uploads/man-with-questions.jpg</a:t>
            </a:r>
          </a:p>
          <a:p>
            <a:endParaRPr lang="en-US"/>
          </a:p>
          <a:p>
            <a:endParaRPr lang="en-US"/>
          </a:p>
        </p:txBody>
      </p:sp>
      <p:sp>
        <p:nvSpPr>
          <p:cNvPr id="30723"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57066" indent="-291179" eaLnBrk="0" hangingPunct="0">
              <a:defRPr sz="2400">
                <a:solidFill>
                  <a:srgbClr val="000000"/>
                </a:solidFill>
                <a:latin typeface="Arial" charset="0"/>
                <a:ea typeface="ヒラギノ角ゴ ProN W3" charset="0"/>
                <a:cs typeface="ヒラギノ角ゴ ProN W3" charset="0"/>
                <a:sym typeface="Arial" charset="0"/>
              </a:defRPr>
            </a:lvl2pPr>
            <a:lvl3pPr marL="1164717" indent="-232943" eaLnBrk="0" hangingPunct="0">
              <a:defRPr sz="2400">
                <a:solidFill>
                  <a:srgbClr val="000000"/>
                </a:solidFill>
                <a:latin typeface="Arial" charset="0"/>
                <a:ea typeface="ヒラギノ角ゴ ProN W3" charset="0"/>
                <a:cs typeface="ヒラギノ角ゴ ProN W3" charset="0"/>
                <a:sym typeface="Arial" charset="0"/>
              </a:defRPr>
            </a:lvl3pPr>
            <a:lvl4pPr marL="1630604" indent="-232943" eaLnBrk="0" hangingPunct="0">
              <a:defRPr sz="2400">
                <a:solidFill>
                  <a:srgbClr val="000000"/>
                </a:solidFill>
                <a:latin typeface="Arial" charset="0"/>
                <a:ea typeface="ヒラギノ角ゴ ProN W3" charset="0"/>
                <a:cs typeface="ヒラギノ角ゴ ProN W3" charset="0"/>
                <a:sym typeface="Arial" charset="0"/>
              </a:defRPr>
            </a:lvl4pPr>
            <a:lvl5pPr marL="2096491" indent="-232943" eaLnBrk="0" hangingPunct="0">
              <a:defRPr sz="2400">
                <a:solidFill>
                  <a:srgbClr val="000000"/>
                </a:solidFill>
                <a:latin typeface="Arial" charset="0"/>
                <a:ea typeface="ヒラギノ角ゴ ProN W3" charset="0"/>
                <a:cs typeface="ヒラギノ角ゴ ProN W3" charset="0"/>
                <a:sym typeface="Arial" charset="0"/>
              </a:defRPr>
            </a:lvl5pPr>
            <a:lvl6pPr marL="2562377"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3028264"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94151"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960038"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7CB3E317-FA8A-6044-A90A-5FB389015129}" type="slidenum">
              <a:rPr lang="en-US"/>
              <a:pPr eaLnBrk="1" hangingPunct="1"/>
              <a:t>29</a:t>
            </a:fld>
            <a:endParaRPr lang="en-US"/>
          </a:p>
        </p:txBody>
      </p:sp>
    </p:spTree>
    <p:extLst>
      <p:ext uri="{BB962C8B-B14F-4D97-AF65-F5344CB8AC3E}">
        <p14:creationId xmlns:p14="http://schemas.microsoft.com/office/powerpoint/2010/main" val="4110183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002774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31</a:t>
            </a:fld>
            <a:endParaRPr lang="en-US" altLang="en-US"/>
          </a:p>
        </p:txBody>
      </p:sp>
    </p:spTree>
    <p:extLst>
      <p:ext uri="{BB962C8B-B14F-4D97-AF65-F5344CB8AC3E}">
        <p14:creationId xmlns:p14="http://schemas.microsoft.com/office/powerpoint/2010/main" val="445943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407" y="4343401"/>
            <a:ext cx="6507801" cy="4876799"/>
          </a:xfrm>
        </p:spPr>
        <p:txBody>
          <a:bodyPr/>
          <a:lstStyle/>
          <a:p>
            <a:endParaRPr lang="en-US" b="1" spc="-40" dirty="0" smtClean="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2585DC-948B-4C65-9A72-8C415837EFF4}" type="slidenum">
              <a:rPr lang="en-US" smtClean="0"/>
              <a:pPr/>
              <a:t>32</a:t>
            </a:fld>
            <a:endParaRPr lang="en-US"/>
          </a:p>
        </p:txBody>
      </p:sp>
    </p:spTree>
    <p:extLst>
      <p:ext uri="{BB962C8B-B14F-4D97-AF65-F5344CB8AC3E}">
        <p14:creationId xmlns:p14="http://schemas.microsoft.com/office/powerpoint/2010/main" val="165955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buFontTx/>
              <a:buChar char="•"/>
            </a:pPr>
            <a:r>
              <a:rPr lang="en-US" altLang="en-US" dirty="0" smtClean="0"/>
              <a:t>The</a:t>
            </a:r>
            <a:r>
              <a:rPr lang="en-US" altLang="en-US" baseline="0" dirty="0" smtClean="0"/>
              <a:t> presentation might have one of two areas of focus:</a:t>
            </a:r>
          </a:p>
          <a:p>
            <a:pPr eaLnBrk="1" hangingPunct="1">
              <a:spcBef>
                <a:spcPct val="0"/>
              </a:spcBef>
              <a:spcAft>
                <a:spcPts val="1225"/>
              </a:spcAft>
              <a:buFontTx/>
              <a:buChar char="•"/>
            </a:pPr>
            <a:r>
              <a:rPr lang="en-US" altLang="en-US" baseline="0" dirty="0" smtClean="0"/>
              <a:t>1. What DLIFLC is doing internally in the area of instructor education/training.  a multi-faceted and extensive professional development program).</a:t>
            </a:r>
          </a:p>
          <a:p>
            <a:pPr eaLnBrk="1" hangingPunct="1">
              <a:spcBef>
                <a:spcPct val="0"/>
              </a:spcBef>
              <a:spcAft>
                <a:spcPts val="1225"/>
              </a:spcAft>
              <a:buFontTx/>
              <a:buChar char="•"/>
            </a:pPr>
            <a:r>
              <a:rPr lang="en-US" altLang="en-US" baseline="0" dirty="0" smtClean="0"/>
              <a:t>2. What DLIFLC is doing pedagogically (the structure of our programs, the challenges we face, and what we are doing to meet them), and explore the significance of this for FLTE.</a:t>
            </a:r>
          </a:p>
          <a:p>
            <a:pPr eaLnBrk="1" hangingPunct="1">
              <a:spcBef>
                <a:spcPct val="0"/>
              </a:spcBef>
              <a:spcAft>
                <a:spcPts val="1225"/>
              </a:spcAft>
              <a:buFontTx/>
              <a:buChar char="•"/>
            </a:pPr>
            <a:r>
              <a:rPr lang="en-US" altLang="en-US" baseline="0" dirty="0" smtClean="0"/>
              <a:t>We will adopt the latter approach.  We can’t discuss every aspect of our instructional environment, the challenges, and what we are doing to address them (including in-service instructor development).  Instead, we will focus on several crucial features.  One of our primary goals is to launch a dialog on the topic, which we can follow up subsequently.</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4</a:t>
            </a:fld>
            <a:endParaRPr lang="en-US" altLang="en-US"/>
          </a:p>
        </p:txBody>
      </p:sp>
    </p:spTree>
    <p:extLst>
      <p:ext uri="{BB962C8B-B14F-4D97-AF65-F5344CB8AC3E}">
        <p14:creationId xmlns:p14="http://schemas.microsoft.com/office/powerpoint/2010/main" val="3925157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407" y="4343401"/>
            <a:ext cx="6507801" cy="4876799"/>
          </a:xfrm>
        </p:spPr>
        <p:txBody>
          <a:bodyPr/>
          <a:lstStyle/>
          <a:p>
            <a:pPr lvl="1"/>
            <a:endParaRPr lang="en-US" alt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2585DC-948B-4C65-9A72-8C415837EFF4}" type="slidenum">
              <a:rPr lang="en-US" smtClean="0"/>
              <a:pPr/>
              <a:t>33</a:t>
            </a:fld>
            <a:endParaRPr lang="en-US"/>
          </a:p>
        </p:txBody>
      </p:sp>
    </p:spTree>
    <p:extLst>
      <p:ext uri="{BB962C8B-B14F-4D97-AF65-F5344CB8AC3E}">
        <p14:creationId xmlns:p14="http://schemas.microsoft.com/office/powerpoint/2010/main" val="4247645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34</a:t>
            </a:fld>
            <a:endParaRPr lang="en-US" altLang="en-US"/>
          </a:p>
        </p:txBody>
      </p:sp>
    </p:spTree>
    <p:extLst>
      <p:ext uri="{BB962C8B-B14F-4D97-AF65-F5344CB8AC3E}">
        <p14:creationId xmlns:p14="http://schemas.microsoft.com/office/powerpoint/2010/main" val="508792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smtClean="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35</a:t>
            </a:fld>
            <a:endParaRPr lang="en-US" altLang="en-US"/>
          </a:p>
        </p:txBody>
      </p:sp>
    </p:spTree>
    <p:extLst>
      <p:ext uri="{BB962C8B-B14F-4D97-AF65-F5344CB8AC3E}">
        <p14:creationId xmlns:p14="http://schemas.microsoft.com/office/powerpoint/2010/main" val="622299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406" y="4414825"/>
            <a:ext cx="6655815" cy="472917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5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D3641DDB-9B94-49FB-BB6B-D76BFD3E7D1D}" type="slidenum">
              <a:rPr lang="en-US" smtClean="0"/>
              <a:t>36</a:t>
            </a:fld>
            <a:endParaRPr lang="en-US" dirty="0"/>
          </a:p>
        </p:txBody>
      </p:sp>
    </p:spTree>
    <p:extLst>
      <p:ext uri="{BB962C8B-B14F-4D97-AF65-F5344CB8AC3E}">
        <p14:creationId xmlns:p14="http://schemas.microsoft.com/office/powerpoint/2010/main" val="2392492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37</a:t>
            </a:fld>
            <a:endParaRPr lang="en-US" altLang="en-US"/>
          </a:p>
        </p:txBody>
      </p:sp>
    </p:spTree>
    <p:extLst>
      <p:ext uri="{BB962C8B-B14F-4D97-AF65-F5344CB8AC3E}">
        <p14:creationId xmlns:p14="http://schemas.microsoft.com/office/powerpoint/2010/main" val="3488329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38</a:t>
            </a:fld>
            <a:endParaRPr lang="en-US" altLang="en-US"/>
          </a:p>
        </p:txBody>
      </p:sp>
    </p:spTree>
    <p:extLst>
      <p:ext uri="{BB962C8B-B14F-4D97-AF65-F5344CB8AC3E}">
        <p14:creationId xmlns:p14="http://schemas.microsoft.com/office/powerpoint/2010/main" val="2995340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39</a:t>
            </a:fld>
            <a:endParaRPr lang="en-US" altLang="en-US"/>
          </a:p>
        </p:txBody>
      </p:sp>
    </p:spTree>
    <p:extLst>
      <p:ext uri="{BB962C8B-B14F-4D97-AF65-F5344CB8AC3E}">
        <p14:creationId xmlns:p14="http://schemas.microsoft.com/office/powerpoint/2010/main" val="1667123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http://www.acneeinstein.com/wp/wp-content/uploads/man-with-questions.jpg</a:t>
            </a:r>
          </a:p>
          <a:p>
            <a:endParaRPr lang="en-US" dirty="0"/>
          </a:p>
          <a:p>
            <a:endParaRPr lang="en-US" dirty="0"/>
          </a:p>
        </p:txBody>
      </p:sp>
      <p:sp>
        <p:nvSpPr>
          <p:cNvPr id="30723"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57066" indent="-291179" eaLnBrk="0" hangingPunct="0">
              <a:defRPr sz="2400">
                <a:solidFill>
                  <a:srgbClr val="000000"/>
                </a:solidFill>
                <a:latin typeface="Arial" charset="0"/>
                <a:ea typeface="ヒラギノ角ゴ ProN W3" charset="0"/>
                <a:cs typeface="ヒラギノ角ゴ ProN W3" charset="0"/>
                <a:sym typeface="Arial" charset="0"/>
              </a:defRPr>
            </a:lvl2pPr>
            <a:lvl3pPr marL="1164717" indent="-232943" eaLnBrk="0" hangingPunct="0">
              <a:defRPr sz="2400">
                <a:solidFill>
                  <a:srgbClr val="000000"/>
                </a:solidFill>
                <a:latin typeface="Arial" charset="0"/>
                <a:ea typeface="ヒラギノ角ゴ ProN W3" charset="0"/>
                <a:cs typeface="ヒラギノ角ゴ ProN W3" charset="0"/>
                <a:sym typeface="Arial" charset="0"/>
              </a:defRPr>
            </a:lvl3pPr>
            <a:lvl4pPr marL="1630604" indent="-232943" eaLnBrk="0" hangingPunct="0">
              <a:defRPr sz="2400">
                <a:solidFill>
                  <a:srgbClr val="000000"/>
                </a:solidFill>
                <a:latin typeface="Arial" charset="0"/>
                <a:ea typeface="ヒラギノ角ゴ ProN W3" charset="0"/>
                <a:cs typeface="ヒラギノ角ゴ ProN W3" charset="0"/>
                <a:sym typeface="Arial" charset="0"/>
              </a:defRPr>
            </a:lvl4pPr>
            <a:lvl5pPr marL="2096491" indent="-232943" eaLnBrk="0" hangingPunct="0">
              <a:defRPr sz="2400">
                <a:solidFill>
                  <a:srgbClr val="000000"/>
                </a:solidFill>
                <a:latin typeface="Arial" charset="0"/>
                <a:ea typeface="ヒラギノ角ゴ ProN W3" charset="0"/>
                <a:cs typeface="ヒラギノ角ゴ ProN W3" charset="0"/>
                <a:sym typeface="Arial" charset="0"/>
              </a:defRPr>
            </a:lvl5pPr>
            <a:lvl6pPr marL="2562377"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3028264"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94151"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960038"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7CB3E317-FA8A-6044-A90A-5FB389015129}" type="slidenum">
              <a:rPr lang="en-US"/>
              <a:pPr eaLnBrk="1" hangingPunct="1"/>
              <a:t>40</a:t>
            </a:fld>
            <a:endParaRPr lang="en-US"/>
          </a:p>
        </p:txBody>
      </p:sp>
    </p:spTree>
    <p:extLst>
      <p:ext uri="{BB962C8B-B14F-4D97-AF65-F5344CB8AC3E}">
        <p14:creationId xmlns:p14="http://schemas.microsoft.com/office/powerpoint/2010/main" val="3999751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http://www.acneeinstein.com/wp/wp-content/uploads/man-with-questions.jpg</a:t>
            </a:r>
          </a:p>
          <a:p>
            <a:endParaRPr lang="en-US"/>
          </a:p>
          <a:p>
            <a:endParaRPr lang="en-US"/>
          </a:p>
        </p:txBody>
      </p:sp>
      <p:sp>
        <p:nvSpPr>
          <p:cNvPr id="30723"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57066" indent="-291179" eaLnBrk="0" hangingPunct="0">
              <a:defRPr sz="2400">
                <a:solidFill>
                  <a:srgbClr val="000000"/>
                </a:solidFill>
                <a:latin typeface="Arial" charset="0"/>
                <a:ea typeface="ヒラギノ角ゴ ProN W3" charset="0"/>
                <a:cs typeface="ヒラギノ角ゴ ProN W3" charset="0"/>
                <a:sym typeface="Arial" charset="0"/>
              </a:defRPr>
            </a:lvl2pPr>
            <a:lvl3pPr marL="1164717" indent="-232943" eaLnBrk="0" hangingPunct="0">
              <a:defRPr sz="2400">
                <a:solidFill>
                  <a:srgbClr val="000000"/>
                </a:solidFill>
                <a:latin typeface="Arial" charset="0"/>
                <a:ea typeface="ヒラギノ角ゴ ProN W3" charset="0"/>
                <a:cs typeface="ヒラギノ角ゴ ProN W3" charset="0"/>
                <a:sym typeface="Arial" charset="0"/>
              </a:defRPr>
            </a:lvl3pPr>
            <a:lvl4pPr marL="1630604" indent="-232943" eaLnBrk="0" hangingPunct="0">
              <a:defRPr sz="2400">
                <a:solidFill>
                  <a:srgbClr val="000000"/>
                </a:solidFill>
                <a:latin typeface="Arial" charset="0"/>
                <a:ea typeface="ヒラギノ角ゴ ProN W3" charset="0"/>
                <a:cs typeface="ヒラギノ角ゴ ProN W3" charset="0"/>
                <a:sym typeface="Arial" charset="0"/>
              </a:defRPr>
            </a:lvl4pPr>
            <a:lvl5pPr marL="2096491" indent="-232943" eaLnBrk="0" hangingPunct="0">
              <a:defRPr sz="2400">
                <a:solidFill>
                  <a:srgbClr val="000000"/>
                </a:solidFill>
                <a:latin typeface="Arial" charset="0"/>
                <a:ea typeface="ヒラギノ角ゴ ProN W3" charset="0"/>
                <a:cs typeface="ヒラギノ角ゴ ProN W3" charset="0"/>
                <a:sym typeface="Arial" charset="0"/>
              </a:defRPr>
            </a:lvl5pPr>
            <a:lvl6pPr marL="2562377"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3028264"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94151"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960038" indent="-23294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7CB3E317-FA8A-6044-A90A-5FB389015129}" type="slidenum">
              <a:rPr lang="en-US"/>
              <a:pPr eaLnBrk="1" hangingPunct="1"/>
              <a:t>41</a:t>
            </a:fld>
            <a:endParaRPr lang="en-US"/>
          </a:p>
        </p:txBody>
      </p:sp>
    </p:spTree>
    <p:extLst>
      <p:ext uri="{BB962C8B-B14F-4D97-AF65-F5344CB8AC3E}">
        <p14:creationId xmlns:p14="http://schemas.microsoft.com/office/powerpoint/2010/main" val="3100681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42</a:t>
            </a:fld>
            <a:endParaRPr lang="en-US" altLang="en-US"/>
          </a:p>
        </p:txBody>
      </p:sp>
    </p:spTree>
    <p:extLst>
      <p:ext uri="{BB962C8B-B14F-4D97-AF65-F5344CB8AC3E}">
        <p14:creationId xmlns:p14="http://schemas.microsoft.com/office/powerpoint/2010/main" val="175045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buFontTx/>
              <a:buChar char="•"/>
            </a:pPr>
            <a:r>
              <a:rPr lang="en-US" altLang="en-US" dirty="0" smtClean="0"/>
              <a:t>We inevitably require a</a:t>
            </a:r>
            <a:r>
              <a:rPr lang="en-US" altLang="en-US" baseline="0" dirty="0" smtClean="0"/>
              <a:t> broad in-service professional development program (certification courses and much more), but we need as many instructors as possible to enter service with educational underpinning sufficient to not just apply models such as we will describe, but to actively innovate in manipulating or adapting those models to take them to the next level.</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5</a:t>
            </a:fld>
            <a:endParaRPr lang="en-US" altLang="en-US"/>
          </a:p>
        </p:txBody>
      </p:sp>
    </p:spTree>
    <p:extLst>
      <p:ext uri="{BB962C8B-B14F-4D97-AF65-F5344CB8AC3E}">
        <p14:creationId xmlns:p14="http://schemas.microsoft.com/office/powerpoint/2010/main" val="283642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buFontTx/>
              <a:buChar char="•"/>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6</a:t>
            </a:fld>
            <a:endParaRPr lang="en-US" altLang="en-US"/>
          </a:p>
        </p:txBody>
      </p:sp>
    </p:spTree>
    <p:extLst>
      <p:ext uri="{BB962C8B-B14F-4D97-AF65-F5344CB8AC3E}">
        <p14:creationId xmlns:p14="http://schemas.microsoft.com/office/powerpoint/2010/main" val="129506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buFontTx/>
              <a:buChar char="•"/>
            </a:pPr>
            <a:r>
              <a:rPr lang="en-US" altLang="en-US" dirty="0" smtClean="0"/>
              <a:t>We know this can be done,</a:t>
            </a:r>
            <a:r>
              <a:rPr lang="en-US" altLang="en-US" baseline="0" dirty="0" smtClean="0"/>
              <a:t> because we have experience actually doing it in certain contexts.  At the same time, we know that it is not easy to do in a sustainable way without an appropriately educated and trained instructor corps.  </a:t>
            </a:r>
          </a:p>
          <a:p>
            <a:pPr eaLnBrk="1" hangingPunct="1">
              <a:spcBef>
                <a:spcPct val="0"/>
              </a:spcBef>
              <a:spcAft>
                <a:spcPts val="1225"/>
              </a:spcAft>
              <a:buFontTx/>
              <a:buChar char="•"/>
            </a:pPr>
            <a:endParaRPr lang="en-US" altLang="en-US" baseline="0" dirty="0" smtClean="0"/>
          </a:p>
          <a:p>
            <a:pPr eaLnBrk="1" hangingPunct="1">
              <a:spcBef>
                <a:spcPct val="0"/>
              </a:spcBef>
              <a:spcAft>
                <a:spcPts val="1225"/>
              </a:spcAft>
              <a:buFontTx/>
              <a:buChar char="•"/>
            </a:pPr>
            <a:r>
              <a:rPr lang="en-US" altLang="en-US" baseline="0" dirty="0" smtClean="0"/>
              <a:t>One basic principle: success depends on instructors, not textbooks.  In fact, we are moving away from the use of textbooks —  gradually, in stages.  At present, none of DLIFLC’s intermediate/advanced courses uses a textbook, and we are moving away from them for the final semester (Semester 3) of our basic programs as well, in favor of an “open architecture” curriculum based a variety of integrated project-based and scenario-based CBI models.  We’ll illustrate one non-textbook-based model below.</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7</a:t>
            </a:fld>
            <a:endParaRPr lang="en-US" altLang="en-US"/>
          </a:p>
        </p:txBody>
      </p:sp>
    </p:spTree>
    <p:extLst>
      <p:ext uri="{BB962C8B-B14F-4D97-AF65-F5344CB8AC3E}">
        <p14:creationId xmlns:p14="http://schemas.microsoft.com/office/powerpoint/2010/main" val="196850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buFontTx/>
              <a:buNone/>
            </a:pPr>
            <a:r>
              <a:rPr lang="en-US" altLang="en-US" dirty="0" smtClean="0"/>
              <a:t>Note one important motif from the workshop of Elaine </a:t>
            </a:r>
            <a:r>
              <a:rPr lang="en-US" altLang="en-US" dirty="0" err="1" smtClean="0"/>
              <a:t>Tarone</a:t>
            </a:r>
            <a:r>
              <a:rPr lang="en-US" altLang="en-US" dirty="0" smtClean="0"/>
              <a:t> on 2 February 2017, which I would paraphrase: Don’t be so worried about what your students “can’t” do. </a:t>
            </a:r>
            <a:r>
              <a:rPr lang="en-US" altLang="en-US" baseline="0" dirty="0" smtClean="0"/>
              <a:t> (</a:t>
            </a:r>
            <a:r>
              <a:rPr lang="en-US" altLang="en-US" dirty="0" smtClean="0"/>
              <a:t>They very</a:t>
            </a:r>
            <a:r>
              <a:rPr lang="en-US" altLang="en-US" baseline="0" dirty="0" smtClean="0"/>
              <a:t> likely can, just not as well at first.)  Don’t place a glass ceiling over them by limiting the tasks that you allow them to attempt.</a:t>
            </a:r>
          </a:p>
          <a:p>
            <a:pPr eaLnBrk="1" hangingPunct="1">
              <a:spcBef>
                <a:spcPct val="0"/>
              </a:spcBef>
              <a:spcAft>
                <a:spcPts val="1225"/>
              </a:spcAft>
              <a:buFontTx/>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8</a:t>
            </a:fld>
            <a:endParaRPr lang="en-US" altLang="en-US"/>
          </a:p>
        </p:txBody>
      </p:sp>
    </p:spTree>
    <p:extLst>
      <p:ext uri="{BB962C8B-B14F-4D97-AF65-F5344CB8AC3E}">
        <p14:creationId xmlns:p14="http://schemas.microsoft.com/office/powerpoint/2010/main" val="217686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9</a:t>
            </a:fld>
            <a:endParaRPr lang="en-US" altLang="en-US"/>
          </a:p>
        </p:txBody>
      </p:sp>
    </p:spTree>
    <p:extLst>
      <p:ext uri="{BB962C8B-B14F-4D97-AF65-F5344CB8AC3E}">
        <p14:creationId xmlns:p14="http://schemas.microsoft.com/office/powerpoint/2010/main" val="26347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FEA8ED-3E25-4AB5-AF1D-C7B4F6ABA287}" type="slidenum">
              <a:rPr lang="en-US" altLang="en-US"/>
              <a:pPr/>
              <a:t>11</a:t>
            </a:fld>
            <a:endParaRPr lang="en-US" altLang="en-US"/>
          </a:p>
        </p:txBody>
      </p:sp>
    </p:spTree>
    <p:extLst>
      <p:ext uri="{BB962C8B-B14F-4D97-AF65-F5344CB8AC3E}">
        <p14:creationId xmlns:p14="http://schemas.microsoft.com/office/powerpoint/2010/main" val="2976094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 descr="titlepage_Graphi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0" y="3200400"/>
            <a:ext cx="301148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0"/>
            <a:ext cx="7772400" cy="1470025"/>
          </a:xfrm>
        </p:spPr>
        <p:txBody>
          <a:bodyPr/>
          <a:lstStyle>
            <a:lvl1pPr>
              <a:defRPr>
                <a:solidFill>
                  <a:srgbClr val="343233"/>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smtClean="0">
                <a:solidFill>
                  <a:srgbClr val="343233"/>
                </a:solidFill>
              </a:defRPr>
            </a:lvl1pPr>
          </a:lstStyle>
          <a:p>
            <a:pPr>
              <a:defRPr/>
            </a:pPr>
            <a:fld id="{8C9D400D-3B98-435E-9C28-651E2D07CCBE}" type="datetimeFigureOut">
              <a:rPr lang="en-US" altLang="en-US"/>
              <a:pPr>
                <a:defRPr/>
              </a:pPr>
              <a:t>5/28/2020</a:t>
            </a:fld>
            <a:endParaRPr lang="en-US" altLang="en-US"/>
          </a:p>
        </p:txBody>
      </p:sp>
    </p:spTree>
    <p:extLst>
      <p:ext uri="{BB962C8B-B14F-4D97-AF65-F5344CB8AC3E}">
        <p14:creationId xmlns:p14="http://schemas.microsoft.com/office/powerpoint/2010/main" val="40843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974136-C6F6-4901-A98C-C4843A6DE420}" type="datetimeFigureOut">
              <a:rPr lang="en-US" altLang="en-US"/>
              <a:pPr>
                <a:defRPr/>
              </a:pPr>
              <a:t>5/28/2020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58CAEA7-4763-48A3-A1F5-8C4678D699F4}" type="slidenum">
              <a:rPr lang="en-US" altLang="en-US"/>
              <a:pPr/>
              <a:t>‹#›</a:t>
            </a:fld>
            <a:endParaRPr lang="en-US" altLang="en-US"/>
          </a:p>
        </p:txBody>
      </p:sp>
    </p:spTree>
    <p:extLst>
      <p:ext uri="{BB962C8B-B14F-4D97-AF65-F5344CB8AC3E}">
        <p14:creationId xmlns:p14="http://schemas.microsoft.com/office/powerpoint/2010/main" val="188209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7C1B9D-76B0-4F50-801C-2423846240C8}" type="datetimeFigureOut">
              <a:rPr lang="en-US" altLang="en-US"/>
              <a:pPr>
                <a:defRPr/>
              </a:pPr>
              <a:t>5/28/2020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32ACF5D-5AC1-4349-B159-B1C51C442F02}" type="slidenum">
              <a:rPr lang="en-US" altLang="en-US"/>
              <a:pPr/>
              <a:t>‹#›</a:t>
            </a:fld>
            <a:endParaRPr lang="en-US" altLang="en-US"/>
          </a:p>
        </p:txBody>
      </p:sp>
    </p:spTree>
    <p:extLst>
      <p:ext uri="{BB962C8B-B14F-4D97-AF65-F5344CB8AC3E}">
        <p14:creationId xmlns:p14="http://schemas.microsoft.com/office/powerpoint/2010/main" val="1607983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39CC39-6B5F-48F5-BCB5-DACAB5956ED6}" type="datetimeFigureOut">
              <a:rPr lang="en-US" altLang="en-US"/>
              <a:pPr>
                <a:defRPr/>
              </a:pPr>
              <a:t>5/28/2020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5E5DDD3-3FB8-4812-91D9-9F875B924DF3}" type="slidenum">
              <a:rPr lang="en-US" altLang="en-US"/>
              <a:pPr/>
              <a:t>‹#›</a:t>
            </a:fld>
            <a:endParaRPr lang="en-US" altLang="en-US"/>
          </a:p>
        </p:txBody>
      </p:sp>
    </p:spTree>
    <p:extLst>
      <p:ext uri="{BB962C8B-B14F-4D97-AF65-F5344CB8AC3E}">
        <p14:creationId xmlns:p14="http://schemas.microsoft.com/office/powerpoint/2010/main" val="15474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0" descr="titlepage_Graphic.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0" y="3200400"/>
            <a:ext cx="301148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2"/>
            <a:ext cx="7772400" cy="1470025"/>
          </a:xfrm>
        </p:spPr>
        <p:txBody>
          <a:bodyPr/>
          <a:lstStyle>
            <a:lvl1pPr>
              <a:defRPr>
                <a:solidFill>
                  <a:srgbClr val="3432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solidFill>
                  <a:srgbClr val="343233"/>
                </a:solidFill>
              </a:defRPr>
            </a:lvl1pPr>
          </a:lstStyle>
          <a:p>
            <a:pPr>
              <a:defRPr/>
            </a:pPr>
            <a:fld id="{88166B47-A5B8-4E0A-AF93-FAE7B578A6FC}" type="datetime1">
              <a:rPr lang="en-US" altLang="en-US"/>
              <a:pPr>
                <a:defRPr/>
              </a:pPr>
              <a:t>5/28/2020</a:t>
            </a:fld>
            <a:endParaRPr lang="en-US" altLang="en-US" dirty="0"/>
          </a:p>
        </p:txBody>
      </p:sp>
    </p:spTree>
    <p:extLst>
      <p:ext uri="{BB962C8B-B14F-4D97-AF65-F5344CB8AC3E}">
        <p14:creationId xmlns:p14="http://schemas.microsoft.com/office/powerpoint/2010/main" val="62634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FBC1B73-4A1E-47EA-BAE1-45D5FC24472F}"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A4DE85-D5EF-451D-B1F8-16D6591BF223}" type="slidenum">
              <a:rPr lang="en-US" altLang="en-US"/>
              <a:pPr>
                <a:defRPr/>
              </a:pPr>
              <a:t>‹#›</a:t>
            </a:fld>
            <a:endParaRPr lang="en-US" altLang="en-US" dirty="0"/>
          </a:p>
        </p:txBody>
      </p:sp>
    </p:spTree>
    <p:extLst>
      <p:ext uri="{BB962C8B-B14F-4D97-AF65-F5344CB8AC3E}">
        <p14:creationId xmlns:p14="http://schemas.microsoft.com/office/powerpoint/2010/main" val="2992556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11C0B5-0B22-41CE-BBB5-156D7273587C}"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43ED4E-8F57-4234-B05E-D719073F2E48}" type="slidenum">
              <a:rPr lang="en-US" altLang="en-US"/>
              <a:pPr>
                <a:defRPr/>
              </a:pPr>
              <a:t>‹#›</a:t>
            </a:fld>
            <a:endParaRPr lang="en-US" altLang="en-US" dirty="0"/>
          </a:p>
        </p:txBody>
      </p:sp>
    </p:spTree>
    <p:extLst>
      <p:ext uri="{BB962C8B-B14F-4D97-AF65-F5344CB8AC3E}">
        <p14:creationId xmlns:p14="http://schemas.microsoft.com/office/powerpoint/2010/main" val="269623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E72210-3375-48BE-89D5-0195AAEF71C3}" type="datetime1">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A945AD-BDAD-4C24-9EBE-A9414488D2F5}" type="slidenum">
              <a:rPr lang="en-US" altLang="en-US"/>
              <a:pPr>
                <a:defRPr/>
              </a:pPr>
              <a:t>‹#›</a:t>
            </a:fld>
            <a:endParaRPr lang="en-US" altLang="en-US" dirty="0"/>
          </a:p>
        </p:txBody>
      </p:sp>
    </p:spTree>
    <p:extLst>
      <p:ext uri="{BB962C8B-B14F-4D97-AF65-F5344CB8AC3E}">
        <p14:creationId xmlns:p14="http://schemas.microsoft.com/office/powerpoint/2010/main" val="375092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1BD4715-6B22-4768-8F8C-ECE4A1FEA60B}" type="datetime1">
              <a:rPr lang="en-US" altLang="en-US"/>
              <a:pPr>
                <a:defRPr/>
              </a:pPr>
              <a:t>5/28/2020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109F230-0BF5-4DFB-8DBC-FB2C4A491576}" type="slidenum">
              <a:rPr lang="en-US" altLang="en-US"/>
              <a:pPr>
                <a:defRPr/>
              </a:pPr>
              <a:t>‹#›</a:t>
            </a:fld>
            <a:endParaRPr lang="en-US" altLang="en-US" dirty="0"/>
          </a:p>
        </p:txBody>
      </p:sp>
    </p:spTree>
    <p:extLst>
      <p:ext uri="{BB962C8B-B14F-4D97-AF65-F5344CB8AC3E}">
        <p14:creationId xmlns:p14="http://schemas.microsoft.com/office/powerpoint/2010/main" val="1805423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6D116D-D87B-40D8-A85A-5B64CCDC0A58}" type="datetime1">
              <a:rPr lang="en-US" altLang="en-US"/>
              <a:pPr>
                <a:defRPr/>
              </a:pPr>
              <a:t>5/28/2020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4A67AC7-0F01-44FA-86C8-D4D428564E1B}" type="slidenum">
              <a:rPr lang="en-US" altLang="en-US"/>
              <a:pPr>
                <a:defRPr/>
              </a:pPr>
              <a:t>‹#›</a:t>
            </a:fld>
            <a:endParaRPr lang="en-US" altLang="en-US" dirty="0"/>
          </a:p>
        </p:txBody>
      </p:sp>
    </p:spTree>
    <p:extLst>
      <p:ext uri="{BB962C8B-B14F-4D97-AF65-F5344CB8AC3E}">
        <p14:creationId xmlns:p14="http://schemas.microsoft.com/office/powerpoint/2010/main" val="698376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7F38D5-77FC-40D0-8BD9-87CB2AF949BE}" type="datetime1">
              <a:rPr lang="en-US" altLang="en-US"/>
              <a:pPr>
                <a:defRPr/>
              </a:pPr>
              <a:t>5/28/2020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EDA7530-D3D1-4B76-9E20-76D1D6368227}" type="slidenum">
              <a:rPr lang="en-US" altLang="en-US"/>
              <a:pPr>
                <a:defRPr/>
              </a:pPr>
              <a:t>‹#›</a:t>
            </a:fld>
            <a:endParaRPr lang="en-US" altLang="en-US" dirty="0"/>
          </a:p>
        </p:txBody>
      </p:sp>
    </p:spTree>
    <p:extLst>
      <p:ext uri="{BB962C8B-B14F-4D97-AF65-F5344CB8AC3E}">
        <p14:creationId xmlns:p14="http://schemas.microsoft.com/office/powerpoint/2010/main" val="11973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ACD9E88-9211-425B-94FB-819BF70F7B77}" type="datetimeFigureOut">
              <a:rPr lang="en-US" altLang="en-US"/>
              <a:pPr>
                <a:defRPr/>
              </a:pPr>
              <a:t>5/28/2020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8CEFBB1-7AE6-4D37-BC3F-9BC3799564D8}" type="slidenum">
              <a:rPr lang="en-US" altLang="en-US"/>
              <a:pPr/>
              <a:t>‹#›</a:t>
            </a:fld>
            <a:endParaRPr lang="en-US" altLang="en-US"/>
          </a:p>
        </p:txBody>
      </p:sp>
    </p:spTree>
    <p:extLst>
      <p:ext uri="{BB962C8B-B14F-4D97-AF65-F5344CB8AC3E}">
        <p14:creationId xmlns:p14="http://schemas.microsoft.com/office/powerpoint/2010/main" val="425509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8D95E9-23AD-4EB4-9418-2E140F8C45EA}" type="datetime1">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63C2E4-399A-491C-BBE6-F173465386E3}" type="slidenum">
              <a:rPr lang="en-US" altLang="en-US"/>
              <a:pPr>
                <a:defRPr/>
              </a:pPr>
              <a:t>‹#›</a:t>
            </a:fld>
            <a:endParaRPr lang="en-US" altLang="en-US" dirty="0"/>
          </a:p>
        </p:txBody>
      </p:sp>
    </p:spTree>
    <p:extLst>
      <p:ext uri="{BB962C8B-B14F-4D97-AF65-F5344CB8AC3E}">
        <p14:creationId xmlns:p14="http://schemas.microsoft.com/office/powerpoint/2010/main" val="1075436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638C90-DE0B-4F23-B38D-B14594BD1542}" type="datetime1">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FF3693-60FA-413E-BCEC-370054FE662D}" type="slidenum">
              <a:rPr lang="en-US" altLang="en-US"/>
              <a:pPr>
                <a:defRPr/>
              </a:pPr>
              <a:t>‹#›</a:t>
            </a:fld>
            <a:endParaRPr lang="en-US" altLang="en-US" dirty="0"/>
          </a:p>
        </p:txBody>
      </p:sp>
    </p:spTree>
    <p:extLst>
      <p:ext uri="{BB962C8B-B14F-4D97-AF65-F5344CB8AC3E}">
        <p14:creationId xmlns:p14="http://schemas.microsoft.com/office/powerpoint/2010/main" val="30420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D75633-7957-46FC-BC2C-3DB18E80210A}"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D8245C-5E6A-411C-8567-7F7726F2D56F}" type="slidenum">
              <a:rPr lang="en-US" altLang="en-US"/>
              <a:pPr>
                <a:defRPr/>
              </a:pPr>
              <a:t>‹#›</a:t>
            </a:fld>
            <a:endParaRPr lang="en-US" altLang="en-US" dirty="0"/>
          </a:p>
        </p:txBody>
      </p:sp>
    </p:spTree>
    <p:extLst>
      <p:ext uri="{BB962C8B-B14F-4D97-AF65-F5344CB8AC3E}">
        <p14:creationId xmlns:p14="http://schemas.microsoft.com/office/powerpoint/2010/main" val="564112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42BB6B-0E40-4D9C-B433-3CFDE3566ED9}"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814255-279A-4197-B69F-113D22FFFE6F}" type="slidenum">
              <a:rPr lang="en-US" altLang="en-US"/>
              <a:pPr>
                <a:defRPr/>
              </a:pPr>
              <a:t>‹#›</a:t>
            </a:fld>
            <a:endParaRPr lang="en-US" altLang="en-US" dirty="0"/>
          </a:p>
        </p:txBody>
      </p:sp>
    </p:spTree>
    <p:extLst>
      <p:ext uri="{BB962C8B-B14F-4D97-AF65-F5344CB8AC3E}">
        <p14:creationId xmlns:p14="http://schemas.microsoft.com/office/powerpoint/2010/main" val="2547090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2051E6E-3AFE-40B3-9065-6F198C5E63EC}"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5FDB80-CCF1-41EC-9BBC-7F609E089C8D}" type="slidenum">
              <a:rPr lang="en-US" altLang="en-US"/>
              <a:pPr>
                <a:defRPr/>
              </a:pPr>
              <a:t>‹#›</a:t>
            </a:fld>
            <a:endParaRPr lang="en-US" altLang="en-US" dirty="0"/>
          </a:p>
        </p:txBody>
      </p:sp>
    </p:spTree>
    <p:extLst>
      <p:ext uri="{BB962C8B-B14F-4D97-AF65-F5344CB8AC3E}">
        <p14:creationId xmlns:p14="http://schemas.microsoft.com/office/powerpoint/2010/main" val="902736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 descr="titlepage_Graphi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0" y="3200400"/>
            <a:ext cx="301148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0"/>
            <a:ext cx="7772400" cy="1470025"/>
          </a:xfrm>
        </p:spPr>
        <p:txBody>
          <a:bodyPr/>
          <a:lstStyle>
            <a:lvl1pPr>
              <a:defRPr>
                <a:solidFill>
                  <a:srgbClr val="3432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solidFill>
                  <a:srgbClr val="343233"/>
                </a:solidFill>
              </a:defRPr>
            </a:lvl1pPr>
          </a:lstStyle>
          <a:p>
            <a:pPr>
              <a:defRPr/>
            </a:pPr>
            <a:fld id="{9DABBC64-6154-4722-B0FC-855F7761F8D6}" type="datetimeFigureOut">
              <a:rPr lang="en-US" altLang="en-US"/>
              <a:pPr>
                <a:defRPr/>
              </a:pPr>
              <a:t>5/28/2020</a:t>
            </a:fld>
            <a:endParaRPr lang="en-US" altLang="en-US" dirty="0"/>
          </a:p>
        </p:txBody>
      </p:sp>
    </p:spTree>
    <p:extLst>
      <p:ext uri="{BB962C8B-B14F-4D97-AF65-F5344CB8AC3E}">
        <p14:creationId xmlns:p14="http://schemas.microsoft.com/office/powerpoint/2010/main" val="233999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ACB7385-B8A9-4332-9866-DC9EE49873CF}" type="datetimeFigureOut">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200BA4F5-6528-4D83-B238-242265CFACE5}" type="slidenum">
              <a:rPr lang="en-US" altLang="en-US"/>
              <a:pPr>
                <a:defRPr/>
              </a:pPr>
              <a:t>‹#›</a:t>
            </a:fld>
            <a:endParaRPr lang="en-US" altLang="en-US" dirty="0"/>
          </a:p>
        </p:txBody>
      </p:sp>
    </p:spTree>
    <p:extLst>
      <p:ext uri="{BB962C8B-B14F-4D97-AF65-F5344CB8AC3E}">
        <p14:creationId xmlns:p14="http://schemas.microsoft.com/office/powerpoint/2010/main" val="1183996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86B84A0-7D8C-4249-98AD-8F97E8BA6CA1}" type="datetimeFigureOut">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E7AEE3F-BA15-4EF9-A3F5-09A187F0EB8F}" type="slidenum">
              <a:rPr lang="en-US" altLang="en-US"/>
              <a:pPr>
                <a:defRPr/>
              </a:pPr>
              <a:t>‹#›</a:t>
            </a:fld>
            <a:endParaRPr lang="en-US" altLang="en-US" dirty="0"/>
          </a:p>
        </p:txBody>
      </p:sp>
    </p:spTree>
    <p:extLst>
      <p:ext uri="{BB962C8B-B14F-4D97-AF65-F5344CB8AC3E}">
        <p14:creationId xmlns:p14="http://schemas.microsoft.com/office/powerpoint/2010/main" val="3873108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C1B3962-71FD-4ED0-A6DF-AC3A7FA2C425}" type="datetimeFigureOut">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C1045AC2-E8F3-4106-A978-D8600F542A47}" type="slidenum">
              <a:rPr lang="en-US" altLang="en-US"/>
              <a:pPr>
                <a:defRPr/>
              </a:pPr>
              <a:t>‹#›</a:t>
            </a:fld>
            <a:endParaRPr lang="en-US" altLang="en-US" dirty="0"/>
          </a:p>
        </p:txBody>
      </p:sp>
    </p:spTree>
    <p:extLst>
      <p:ext uri="{BB962C8B-B14F-4D97-AF65-F5344CB8AC3E}">
        <p14:creationId xmlns:p14="http://schemas.microsoft.com/office/powerpoint/2010/main" val="3555783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95ADD7-8066-4A83-8E8D-AF8225FA5AEC}" type="datetimeFigureOut">
              <a:rPr lang="en-US" altLang="en-US"/>
              <a:pPr>
                <a:defRPr/>
              </a:pPr>
              <a:t>5/28/2020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a:defRPr/>
            </a:pPr>
            <a:fld id="{EF0F9993-B2A8-48BD-9A23-00EE0AD8096B}" type="slidenum">
              <a:rPr lang="en-US" altLang="en-US"/>
              <a:pPr>
                <a:defRPr/>
              </a:pPr>
              <a:t>‹#›</a:t>
            </a:fld>
            <a:endParaRPr lang="en-US" altLang="en-US" dirty="0"/>
          </a:p>
        </p:txBody>
      </p:sp>
    </p:spTree>
    <p:extLst>
      <p:ext uri="{BB962C8B-B14F-4D97-AF65-F5344CB8AC3E}">
        <p14:creationId xmlns:p14="http://schemas.microsoft.com/office/powerpoint/2010/main" val="395948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6DFD12-FDB7-4074-B0E6-4EF810D85187}" type="datetimeFigureOut">
              <a:rPr lang="en-US" altLang="en-US"/>
              <a:pPr>
                <a:defRPr/>
              </a:pPr>
              <a:t>5/28/2020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1661609-689A-4400-A2C1-2A0CF2CA274E}" type="slidenum">
              <a:rPr lang="en-US" altLang="en-US"/>
              <a:pPr/>
              <a:t>‹#›</a:t>
            </a:fld>
            <a:endParaRPr lang="en-US" altLang="en-US"/>
          </a:p>
        </p:txBody>
      </p:sp>
    </p:spTree>
    <p:extLst>
      <p:ext uri="{BB962C8B-B14F-4D97-AF65-F5344CB8AC3E}">
        <p14:creationId xmlns:p14="http://schemas.microsoft.com/office/powerpoint/2010/main" val="2426986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ECCEC81-9C5F-4B25-8489-2F703711591C}" type="datetimeFigureOut">
              <a:rPr lang="en-US" altLang="en-US"/>
              <a:pPr>
                <a:defRPr/>
              </a:pPr>
              <a:t>5/28/2020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a:defRPr/>
            </a:pPr>
            <a:fld id="{6883563C-729C-4273-BCED-3E6C44291083}" type="slidenum">
              <a:rPr lang="en-US" altLang="en-US"/>
              <a:pPr>
                <a:defRPr/>
              </a:pPr>
              <a:t>‹#›</a:t>
            </a:fld>
            <a:endParaRPr lang="en-US" altLang="en-US" dirty="0"/>
          </a:p>
        </p:txBody>
      </p:sp>
    </p:spTree>
    <p:extLst>
      <p:ext uri="{BB962C8B-B14F-4D97-AF65-F5344CB8AC3E}">
        <p14:creationId xmlns:p14="http://schemas.microsoft.com/office/powerpoint/2010/main" val="2915534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D8DEA8-E3FB-4DD6-8E46-ACF835BCE8BF}" type="datetimeFigureOut">
              <a:rPr lang="en-US" altLang="en-US"/>
              <a:pPr>
                <a:defRPr/>
              </a:pPr>
              <a:t>5/28/2020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21839375-A81F-4D75-B275-180F54B1B19D}" type="slidenum">
              <a:rPr lang="en-US" altLang="en-US"/>
              <a:pPr>
                <a:defRPr/>
              </a:pPr>
              <a:t>‹#›</a:t>
            </a:fld>
            <a:endParaRPr lang="en-US" altLang="en-US" dirty="0"/>
          </a:p>
        </p:txBody>
      </p:sp>
    </p:spTree>
    <p:extLst>
      <p:ext uri="{BB962C8B-B14F-4D97-AF65-F5344CB8AC3E}">
        <p14:creationId xmlns:p14="http://schemas.microsoft.com/office/powerpoint/2010/main" val="1782028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0EB726-45D0-463F-A430-624EC5577005}" type="datetimeFigureOut">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37C3D0ED-7A0A-406C-A64F-B05ADB2698E1}" type="slidenum">
              <a:rPr lang="en-US" altLang="en-US"/>
              <a:pPr>
                <a:defRPr/>
              </a:pPr>
              <a:t>‹#›</a:t>
            </a:fld>
            <a:endParaRPr lang="en-US" altLang="en-US" dirty="0"/>
          </a:p>
        </p:txBody>
      </p:sp>
    </p:spTree>
    <p:extLst>
      <p:ext uri="{BB962C8B-B14F-4D97-AF65-F5344CB8AC3E}">
        <p14:creationId xmlns:p14="http://schemas.microsoft.com/office/powerpoint/2010/main" val="4080433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7F8E6E-5405-452F-9453-C31636253CDF}" type="datetimeFigureOut">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BF04FC0-B9AE-4E63-A76A-6061869082B7}" type="slidenum">
              <a:rPr lang="en-US" altLang="en-US"/>
              <a:pPr>
                <a:defRPr/>
              </a:pPr>
              <a:t>‹#›</a:t>
            </a:fld>
            <a:endParaRPr lang="en-US" altLang="en-US" dirty="0"/>
          </a:p>
        </p:txBody>
      </p:sp>
    </p:spTree>
    <p:extLst>
      <p:ext uri="{BB962C8B-B14F-4D97-AF65-F5344CB8AC3E}">
        <p14:creationId xmlns:p14="http://schemas.microsoft.com/office/powerpoint/2010/main" val="1790893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B5EA00-1526-48EF-9599-68AB0DC5FA9C}" type="datetimeFigureOut">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2A1C4B-79E2-469B-B778-93E0FF9583BC}" type="slidenum">
              <a:rPr lang="en-US" altLang="en-US"/>
              <a:pPr>
                <a:defRPr/>
              </a:pPr>
              <a:t>‹#›</a:t>
            </a:fld>
            <a:endParaRPr lang="en-US" altLang="en-US" dirty="0"/>
          </a:p>
        </p:txBody>
      </p:sp>
    </p:spTree>
    <p:extLst>
      <p:ext uri="{BB962C8B-B14F-4D97-AF65-F5344CB8AC3E}">
        <p14:creationId xmlns:p14="http://schemas.microsoft.com/office/powerpoint/2010/main" val="3962828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A46F04-0AD5-46C0-9768-9BAF61533D12}" type="datetimeFigureOut">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20E595A7-A4DE-4FA7-849A-B3855D8BCE95}" type="slidenum">
              <a:rPr lang="en-US" altLang="en-US"/>
              <a:pPr>
                <a:defRPr/>
              </a:pPr>
              <a:t>‹#›</a:t>
            </a:fld>
            <a:endParaRPr lang="en-US" altLang="en-US" dirty="0"/>
          </a:p>
        </p:txBody>
      </p:sp>
    </p:spTree>
    <p:extLst>
      <p:ext uri="{BB962C8B-B14F-4D97-AF65-F5344CB8AC3E}">
        <p14:creationId xmlns:p14="http://schemas.microsoft.com/office/powerpoint/2010/main" val="3976447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ndara" charset="0"/>
              <a:ea typeface="ヒラギノ角ゴ ProN W3" charset="0"/>
              <a:cs typeface="ヒラギノ角ゴ ProN W3" charset="0"/>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a typeface="ＭＳ Ｐゴシック" panose="020B0600070205080204" pitchFamily="34" charset="-128"/>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a typeface="ＭＳ Ｐゴシック" panose="020B0600070205080204" pitchFamily="34" charset="-128"/>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a typeface="ＭＳ Ｐゴシック" panose="020B0600070205080204" pitchFamily="34" charset="-128"/>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a typeface="ＭＳ Ｐゴシック" panose="020B0600070205080204" pitchFamily="34" charset="-128"/>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a typeface="ＭＳ Ｐゴシック" panose="020B0600070205080204" pitchFamily="34"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472A67E4-2CFD-FA4C-BD91-4AC7F9C77F24}" type="datetime1">
              <a:rPr lang="en-US"/>
              <a:pPr>
                <a:defRPr/>
              </a:pPr>
              <a:t>5/28/2020</a:t>
            </a:fld>
            <a:endParaRPr lang="en-US">
              <a:solidFill>
                <a:srgbClr val="FFFFFF"/>
              </a:solidFill>
            </a:endParaRPr>
          </a:p>
        </p:txBody>
      </p:sp>
      <p:sp>
        <p:nvSpPr>
          <p:cNvPr id="12" name="Footer Placeholder 4"/>
          <p:cNvSpPr>
            <a:spLocks noGrp="1"/>
          </p:cNvSpPr>
          <p:nvPr>
            <p:ph type="ftr" sz="quarter" idx="11"/>
          </p:nvPr>
        </p:nvSpPr>
        <p:spPr/>
        <p:txBody>
          <a:bodyPr/>
          <a:lstStyle>
            <a:lvl1pPr algn="l">
              <a:defRPr>
                <a:solidFill>
                  <a:srgbClr val="E8F3FF"/>
                </a:solidFill>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56C63894-9DF9-5C45-A7D7-4F59044388E3}" type="slidenum">
              <a:rPr lang="en-US"/>
              <a:pPr>
                <a:defRPr/>
              </a:pPr>
              <a:t>‹#›</a:t>
            </a:fld>
            <a:endParaRPr lang="en-US"/>
          </a:p>
        </p:txBody>
      </p:sp>
    </p:spTree>
    <p:extLst>
      <p:ext uri="{BB962C8B-B14F-4D97-AF65-F5344CB8AC3E}">
        <p14:creationId xmlns:p14="http://schemas.microsoft.com/office/powerpoint/2010/main" val="333780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698C79-DB40-4C9E-AB74-D0B7E0A35B28}" type="datetimeFigureOut">
              <a:rPr lang="en-US" altLang="en-US"/>
              <a:pPr>
                <a:defRPr/>
              </a:pPr>
              <a:t>5/28/2020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B1D03CB3-65A7-4D49-ADFB-F24BA4539CC2}" type="slidenum">
              <a:rPr lang="en-US" altLang="en-US"/>
              <a:pPr/>
              <a:t>‹#›</a:t>
            </a:fld>
            <a:endParaRPr lang="en-US" altLang="en-US"/>
          </a:p>
        </p:txBody>
      </p:sp>
    </p:spTree>
    <p:extLst>
      <p:ext uri="{BB962C8B-B14F-4D97-AF65-F5344CB8AC3E}">
        <p14:creationId xmlns:p14="http://schemas.microsoft.com/office/powerpoint/2010/main" val="117823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C7680E-3C2F-4270-BC65-3A1D042AB320}" type="datetimeFigureOut">
              <a:rPr lang="en-US" altLang="en-US"/>
              <a:pPr>
                <a:defRPr/>
              </a:pPr>
              <a:t>5/28/2020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91AB7F91-BEC9-48D4-B2D0-CC9BF8FC359A}" type="slidenum">
              <a:rPr lang="en-US" altLang="en-US"/>
              <a:pPr/>
              <a:t>‹#›</a:t>
            </a:fld>
            <a:endParaRPr lang="en-US" altLang="en-US"/>
          </a:p>
        </p:txBody>
      </p:sp>
    </p:spTree>
    <p:extLst>
      <p:ext uri="{BB962C8B-B14F-4D97-AF65-F5344CB8AC3E}">
        <p14:creationId xmlns:p14="http://schemas.microsoft.com/office/powerpoint/2010/main" val="120300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2D0ADA-F232-44A8-9CB5-80730346A441}" type="datetimeFigureOut">
              <a:rPr lang="en-US" altLang="en-US"/>
              <a:pPr>
                <a:defRPr/>
              </a:pPr>
              <a:t>5/28/2020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93C33F91-16CB-40A4-9D8B-05CC4C5F0C77}" type="slidenum">
              <a:rPr lang="en-US" altLang="en-US"/>
              <a:pPr/>
              <a:t>‹#›</a:t>
            </a:fld>
            <a:endParaRPr lang="en-US" altLang="en-US"/>
          </a:p>
        </p:txBody>
      </p:sp>
    </p:spTree>
    <p:extLst>
      <p:ext uri="{BB962C8B-B14F-4D97-AF65-F5344CB8AC3E}">
        <p14:creationId xmlns:p14="http://schemas.microsoft.com/office/powerpoint/2010/main" val="1619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B76416-61EC-4842-B64C-C1CA678B46D0}" type="datetimeFigureOut">
              <a:rPr lang="en-US" altLang="en-US"/>
              <a:pPr>
                <a:defRPr/>
              </a:pPr>
              <a:t>5/28/2020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A1D5A76-F01F-4AF5-8D62-61FB566CF3AD}" type="slidenum">
              <a:rPr lang="en-US" altLang="en-US"/>
              <a:pPr/>
              <a:t>‹#›</a:t>
            </a:fld>
            <a:endParaRPr lang="en-US" altLang="en-US"/>
          </a:p>
        </p:txBody>
      </p:sp>
    </p:spTree>
    <p:extLst>
      <p:ext uri="{BB962C8B-B14F-4D97-AF65-F5344CB8AC3E}">
        <p14:creationId xmlns:p14="http://schemas.microsoft.com/office/powerpoint/2010/main" val="188972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641C5D-7F73-44B0-A483-F3C10C7221AA}" type="datetimeFigureOut">
              <a:rPr lang="en-US" altLang="en-US"/>
              <a:pPr>
                <a:defRPr/>
              </a:pPr>
              <a:t>5/28/2020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A0F86E4E-8777-4F9A-97AA-5C6DD7E61476}" type="slidenum">
              <a:rPr lang="en-US" altLang="en-US"/>
              <a:pPr/>
              <a:t>‹#›</a:t>
            </a:fld>
            <a:endParaRPr lang="en-US" altLang="en-US"/>
          </a:p>
        </p:txBody>
      </p:sp>
    </p:spTree>
    <p:extLst>
      <p:ext uri="{BB962C8B-B14F-4D97-AF65-F5344CB8AC3E}">
        <p14:creationId xmlns:p14="http://schemas.microsoft.com/office/powerpoint/2010/main" val="212724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DDD419-D394-43A8-B77D-AAF20B527921}" type="datetimeFigureOut">
              <a:rPr lang="en-US" altLang="en-US"/>
              <a:pPr>
                <a:defRPr/>
              </a:pPr>
              <a:t>5/28/2020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29800E6C-0DC2-4151-9187-A0A6AABDF0FB}" type="slidenum">
              <a:rPr lang="en-US" altLang="en-US"/>
              <a:pPr/>
              <a:t>‹#›</a:t>
            </a:fld>
            <a:endParaRPr lang="en-US" altLang="en-US"/>
          </a:p>
        </p:txBody>
      </p:sp>
    </p:spTree>
    <p:extLst>
      <p:ext uri="{BB962C8B-B14F-4D97-AF65-F5344CB8AC3E}">
        <p14:creationId xmlns:p14="http://schemas.microsoft.com/office/powerpoint/2010/main" val="342718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D9D9D9"/>
          </a:fgClr>
          <a:bgClr>
            <a:srgbClr val="F5F8FA"/>
          </a:bgClr>
        </a:patt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09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Arial Bold Italic 40pt Black</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ea typeface="ＭＳ Ｐゴシック" pitchFamily="34" charset="-128"/>
                <a:cs typeface="Arial" pitchFamily="34" charset="0"/>
              </a:defRPr>
            </a:lvl1pPr>
          </a:lstStyle>
          <a:p>
            <a:pPr>
              <a:defRPr/>
            </a:pPr>
            <a:fld id="{2C828E79-4699-41C3-80D8-DC23D78D13F7}" type="datetimeFigureOut">
              <a:rPr lang="en-US" altLang="en-US"/>
              <a:pPr>
                <a:defRPr/>
              </a:pPr>
              <a:t>5/28/2020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pitchFamily="34" charset="0"/>
                <a:ea typeface="ＭＳ Ｐゴシック" pitchFamily="34" charset="-128"/>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B1594F59-7085-40F2-9FA9-EE2F20063A60}" type="slidenum">
              <a:rPr lang="en-US" altLang="en-US"/>
              <a:pPr/>
              <a:t>‹#›</a:t>
            </a:fld>
            <a:endParaRPr lang="en-US" altLang="en-US"/>
          </a:p>
        </p:txBody>
      </p:sp>
      <p:pic>
        <p:nvPicPr>
          <p:cNvPr id="1032" name="Picture 3" descr="DLI crest.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4800" y="152400"/>
            <a:ext cx="914400" cy="1219200"/>
          </a:xfrm>
          <a:prstGeom prst="rect">
            <a:avLst/>
          </a:prstGeom>
          <a:noFill/>
          <a:ln>
            <a:noFill/>
          </a:ln>
          <a:effectLst>
            <a:outerShdw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p:cNvSpPr txBox="1">
            <a:spLocks/>
          </p:cNvSpPr>
          <p:nvPr userDrawn="1"/>
        </p:nvSpPr>
        <p:spPr bwMode="auto">
          <a:xfrm>
            <a:off x="0" y="-76200"/>
            <a:ext cx="9220200" cy="533400"/>
          </a:xfrm>
          <a:prstGeom prst="rect">
            <a:avLst/>
          </a:prstGeom>
          <a:noFill/>
          <a:ln>
            <a:noFill/>
          </a:ln>
          <a:extLst/>
        </p:spPr>
        <p:txBody>
          <a:bodyPr anchor="ctr"/>
          <a:lstStyle>
            <a:lvl1pPr algn="ctr" rtl="0" eaLnBrk="0" fontAlgn="base" hangingPunct="0">
              <a:spcBef>
                <a:spcPct val="0"/>
              </a:spcBef>
              <a:spcAft>
                <a:spcPct val="0"/>
              </a:spcAft>
              <a:defRPr sz="4000" b="1" i="1"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600" i="0" dirty="0" smtClean="0">
                <a:solidFill>
                  <a:srgbClr val="612059"/>
                </a:solidFill>
                <a:latin typeface="Times New Roman"/>
                <a:cs typeface="Times New Roman"/>
              </a:rPr>
              <a:t>DEFENSE LANGUAGE INSTITUTE FOREIGN LANGUAGE CENTER</a:t>
            </a:r>
            <a:endParaRPr lang="en-US" sz="1600" i="0" dirty="0">
              <a:solidFill>
                <a:srgbClr val="612059"/>
              </a:solidFill>
              <a:latin typeface="Times New Roman"/>
              <a:cs typeface="Times New Roman"/>
            </a:endParaRPr>
          </a:p>
        </p:txBody>
      </p:sp>
    </p:spTree>
  </p:cSld>
  <p:clrMap bg1="lt1" tx1="dk1" bg2="lt2" tx2="dk2" accent1="accent1" accent2="accent2" accent3="accent3" accent4="accent4" accent5="accent5" accent6="accent6" hlink="hlink" folHlink="folHlink"/>
  <p:sldLayoutIdLst>
    <p:sldLayoutId id="2147484006"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txStyles>
    <p:titleStyle>
      <a:lvl1pPr algn="ctr" rtl="0" eaLnBrk="0" fontAlgn="base" hangingPunct="0">
        <a:spcBef>
          <a:spcPct val="0"/>
        </a:spcBef>
        <a:spcAft>
          <a:spcPct val="0"/>
        </a:spcAft>
        <a:defRPr sz="4000" b="1" i="1" kern="1200">
          <a:solidFill>
            <a:srgbClr val="343233"/>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4000" b="1" i="1">
          <a:solidFill>
            <a:srgbClr val="343233"/>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000" b="1" i="1">
          <a:solidFill>
            <a:srgbClr val="343233"/>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000" b="1" i="1">
          <a:solidFill>
            <a:srgbClr val="343233"/>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000" b="1" i="1">
          <a:solidFill>
            <a:srgbClr val="343233"/>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343233"/>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343233"/>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343233"/>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343233"/>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343233"/>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D9D9D9"/>
          </a:fgClr>
          <a:bgClr>
            <a:srgbClr val="F5F8FA"/>
          </a:bgClr>
        </a:patt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2"/>
            <a:ext cx="91709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Bold Italic 40pt Black</a:t>
            </a:r>
          </a:p>
        </p:txBody>
      </p:sp>
      <p:sp>
        <p:nvSpPr>
          <p:cNvPr id="1028" name="Text Placeholder 2"/>
          <p:cNvSpPr>
            <a:spLocks noGrp="1"/>
          </p:cNvSpPr>
          <p:nvPr>
            <p:ph type="body" idx="1"/>
          </p:nvPr>
        </p:nvSpPr>
        <p:spPr bwMode="auto">
          <a:xfrm>
            <a:off x="457200" y="1752602"/>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cs typeface="Arial" panose="020B0604020202020204" pitchFamily="34" charset="0"/>
              </a:defRPr>
            </a:lvl1pPr>
          </a:lstStyle>
          <a:p>
            <a:pPr>
              <a:defRPr/>
            </a:pPr>
            <a:fld id="{F78A4F5F-4D07-4D68-8D4E-88174BABF5B9}" type="datetime1">
              <a:rPr lang="en-US" altLang="en-US"/>
              <a:pPr>
                <a:defRPr/>
              </a:pPr>
              <a:t>5/28/2020</a:t>
            </a:fld>
            <a:endParaRPr lang="en-US" alt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charset="0"/>
                <a:ea typeface="ＭＳ Ｐゴシック"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931EFA64-1E5B-4FFC-BD38-C636A5E6F34E}" type="slidenum">
              <a:rPr lang="en-US" altLang="en-US"/>
              <a:pPr>
                <a:defRPr/>
              </a:pPr>
              <a:t>‹#›</a:t>
            </a:fld>
            <a:endParaRPr lang="en-US" altLang="en-US" dirty="0"/>
          </a:p>
        </p:txBody>
      </p:sp>
      <p:pic>
        <p:nvPicPr>
          <p:cNvPr id="1032" name="Picture 3" descr="DLI crest.png"/>
          <p:cNvPicPr>
            <a:picLocks noChangeAspect="1"/>
          </p:cNvPicPr>
          <p:nvPr userDrawn="1"/>
        </p:nvPicPr>
        <p:blipFill>
          <a:blip r:embed="rId15" cstate="print"/>
          <a:srcRect/>
          <a:stretch>
            <a:fillRect/>
          </a:stretch>
        </p:blipFill>
        <p:spPr bwMode="auto">
          <a:xfrm>
            <a:off x="304800" y="152400"/>
            <a:ext cx="914400" cy="1219200"/>
          </a:xfrm>
          <a:prstGeom prst="rect">
            <a:avLst/>
          </a:prstGeom>
          <a:noFill/>
          <a:ln>
            <a:noFill/>
          </a:ln>
          <a:effectLst>
            <a:outerShdw blurRad="63500" dist="38100" dir="8100000" algn="tr" rotWithShape="0">
              <a:srgbClr val="000000">
                <a:alpha val="39998"/>
              </a:srgbClr>
            </a:outerShdw>
          </a:effectLst>
          <a:extLst/>
        </p:spPr>
      </p:pic>
      <p:sp>
        <p:nvSpPr>
          <p:cNvPr id="10" name="Title Placeholder 1"/>
          <p:cNvSpPr txBox="1">
            <a:spLocks/>
          </p:cNvSpPr>
          <p:nvPr userDrawn="1"/>
        </p:nvSpPr>
        <p:spPr bwMode="auto">
          <a:xfrm>
            <a:off x="0" y="-76200"/>
            <a:ext cx="9220200" cy="533400"/>
          </a:xfrm>
          <a:prstGeom prst="rect">
            <a:avLst/>
          </a:prstGeom>
          <a:noFill/>
          <a:ln>
            <a:noFill/>
          </a:ln>
          <a:extLst/>
        </p:spPr>
        <p:txBody>
          <a:bodyPr anchor="ctr"/>
          <a:lstStyle>
            <a:lvl1pPr algn="ctr" rtl="0" eaLnBrk="0" fontAlgn="base" hangingPunct="0">
              <a:spcBef>
                <a:spcPct val="0"/>
              </a:spcBef>
              <a:spcAft>
                <a:spcPct val="0"/>
              </a:spcAft>
              <a:defRPr sz="4000" b="1" i="1"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200" i="0" dirty="0">
                <a:solidFill>
                  <a:srgbClr val="612059"/>
                </a:solidFill>
                <a:latin typeface="Times New Roman"/>
                <a:cs typeface="Times New Roman"/>
              </a:rPr>
              <a:t>DEFENSE LANGUAGE INSTITUTE FOREIGN LANGUAGE CENTER</a:t>
            </a:r>
          </a:p>
        </p:txBody>
      </p:sp>
    </p:spTree>
    <p:extLst>
      <p:ext uri="{BB962C8B-B14F-4D97-AF65-F5344CB8AC3E}">
        <p14:creationId xmlns:p14="http://schemas.microsoft.com/office/powerpoint/2010/main" val="105048011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hdr="0" ftr="0"/>
  <p:txStyles>
    <p:titleStyle>
      <a:lvl1pPr algn="ctr" rtl="0" eaLnBrk="0" fontAlgn="base" hangingPunct="0">
        <a:spcBef>
          <a:spcPct val="0"/>
        </a:spcBef>
        <a:spcAft>
          <a:spcPct val="0"/>
        </a:spcAft>
        <a:defRPr sz="3000" b="1" i="1" kern="1200">
          <a:solidFill>
            <a:srgbClr val="343233"/>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343233"/>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343233"/>
          </a:solidFill>
          <a:latin typeface="+mn-lt"/>
          <a:ea typeface="MS PGothic" panose="020B0600070205080204"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343233"/>
          </a:solidFill>
          <a:latin typeface="+mn-lt"/>
          <a:ea typeface="MS PGothic" panose="020B0600070205080204"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343233"/>
          </a:solidFill>
          <a:latin typeface="+mn-lt"/>
          <a:ea typeface="MS PGothic" panose="020B0600070205080204"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343233"/>
          </a:solidFill>
          <a:latin typeface="+mn-lt"/>
          <a:ea typeface="MS PGothic" panose="020B0600070205080204"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UpDiag">
          <a:fgClr>
            <a:srgbClr val="D9D9D9"/>
          </a:fgClr>
          <a:bgClr>
            <a:srgbClr val="F5F8FA"/>
          </a:bgClr>
        </a:patt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09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Bold Italic 40pt Black</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007C4BA5-E0E5-43E1-9DC1-89B1A1C74039}" type="datetimeFigureOut">
              <a:rPr lang="en-US" altLang="en-US">
                <a:ea typeface="ＭＳ Ｐゴシック" panose="020B0600070205080204" pitchFamily="34" charset="-128"/>
              </a:rPr>
              <a:pPr>
                <a:defRPr/>
              </a:pPr>
              <a:t>5/28/2020</a:t>
            </a:fld>
            <a:endParaRPr lang="en-US" altLang="en-US" dirty="0">
              <a:ea typeface="ＭＳ Ｐゴシック"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ltLang="en-US" dirty="0">
              <a:ea typeface="ＭＳ Ｐゴシック" panose="020B0600070205080204"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979FC3EF-2640-4633-9B9E-1C8F776F3389}" type="slidenum">
              <a:rPr lang="en-US" altLang="en-US">
                <a:ea typeface="ＭＳ Ｐゴシック" panose="020B0600070205080204" pitchFamily="34" charset="-128"/>
              </a:rPr>
              <a:pPr>
                <a:defRPr/>
              </a:pPr>
              <a:t>‹#›</a:t>
            </a:fld>
            <a:endParaRPr lang="en-US" altLang="en-US" dirty="0">
              <a:ea typeface="ＭＳ Ｐゴシック" panose="020B0600070205080204" pitchFamily="34" charset="-128"/>
            </a:endParaRPr>
          </a:p>
        </p:txBody>
      </p:sp>
      <p:pic>
        <p:nvPicPr>
          <p:cNvPr id="1032" name="Picture 3" descr="DLI crest.png"/>
          <p:cNvPicPr>
            <a:picLocks noChangeAspect="1"/>
          </p:cNvPicPr>
          <p:nvPr userDrawn="1"/>
        </p:nvPicPr>
        <p:blipFill>
          <a:blip r:embed="rId15"/>
          <a:srcRect/>
          <a:stretch>
            <a:fillRect/>
          </a:stretch>
        </p:blipFill>
        <p:spPr bwMode="auto">
          <a:xfrm>
            <a:off x="304800" y="152400"/>
            <a:ext cx="914400" cy="1219200"/>
          </a:xfrm>
          <a:prstGeom prst="rect">
            <a:avLst/>
          </a:prstGeom>
          <a:noFill/>
          <a:ln>
            <a:noFill/>
          </a:ln>
          <a:effectLst>
            <a:outerShdw blurRad="50800" dist="38100" dir="8100000" algn="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p:cNvSpPr txBox="1">
            <a:spLocks/>
          </p:cNvSpPr>
          <p:nvPr userDrawn="1"/>
        </p:nvSpPr>
        <p:spPr bwMode="auto">
          <a:xfrm>
            <a:off x="0" y="-76200"/>
            <a:ext cx="922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b="1" i="1"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600" i="0" dirty="0">
                <a:solidFill>
                  <a:srgbClr val="612059"/>
                </a:solidFill>
                <a:latin typeface="Times New Roman"/>
                <a:cs typeface="Times New Roman"/>
              </a:rPr>
              <a:t>DEFENSE LANGUAGE INSTITUTE FOREIGN LANGUAGE CENTER</a:t>
            </a:r>
          </a:p>
        </p:txBody>
      </p:sp>
    </p:spTree>
    <p:extLst>
      <p:ext uri="{BB962C8B-B14F-4D97-AF65-F5344CB8AC3E}">
        <p14:creationId xmlns:p14="http://schemas.microsoft.com/office/powerpoint/2010/main" val="320838389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ctr" rtl="0" eaLnBrk="0" fontAlgn="base" hangingPunct="0">
        <a:spcBef>
          <a:spcPct val="0"/>
        </a:spcBef>
        <a:spcAft>
          <a:spcPct val="0"/>
        </a:spcAft>
        <a:defRPr sz="4000" b="1" i="1" kern="1200">
          <a:solidFill>
            <a:srgbClr val="343233"/>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rgbClr val="343233"/>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rgbClr val="343233"/>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rgbClr val="343233"/>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rgbClr val="343233"/>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34323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343233"/>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343233"/>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343233"/>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343233"/>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ctfl.org/sites/default/files/pdfs/ACTFLPerformance-Descriptors.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www.ascd.org/publications/educational_leadership/sept10/vol68/num01/Seven_Essentials__" TargetMode="External"/><Relationship Id="rId5" Type="http://schemas.openxmlformats.org/officeDocument/2006/relationships/hyperlink" Target="https://apliut.revues.org/4215" TargetMode="External"/><Relationship Id="rId4" Type="http://schemas.openxmlformats.org/officeDocument/2006/relationships/hyperlink" Target="file:///\\localhost\ttps\::www.actfl.org:sites:default:files:pdfs:public:ACTFLProficiencyGuidelines2012_FINA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04800" y="1981200"/>
            <a:ext cx="853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None/>
            </a:pPr>
            <a:r>
              <a:rPr lang="en-US" altLang="en-US" sz="4800" b="1" i="1" dirty="0" smtClean="0">
                <a:latin typeface="Arial" panose="020B0604020202020204" pitchFamily="34" charset="0"/>
                <a:cs typeface="Arial" panose="020B0604020202020204" pitchFamily="34" charset="0"/>
              </a:rPr>
              <a:t>Pushing the Envelope:</a:t>
            </a:r>
          </a:p>
          <a:p>
            <a:pPr algn="ctr">
              <a:lnSpc>
                <a:spcPct val="80000"/>
              </a:lnSpc>
              <a:buNone/>
            </a:pPr>
            <a:r>
              <a:rPr lang="en-US" altLang="en-US" sz="4000" b="1" i="1" dirty="0" smtClean="0">
                <a:latin typeface="Arial" panose="020B0604020202020204" pitchFamily="34" charset="0"/>
                <a:cs typeface="Arial" panose="020B0604020202020204" pitchFamily="34" charset="0"/>
              </a:rPr>
              <a:t>Transformative Pedagogy in</a:t>
            </a:r>
            <a:br>
              <a:rPr lang="en-US" altLang="en-US" sz="4000" b="1" i="1" dirty="0" smtClean="0">
                <a:latin typeface="Arial" panose="020B0604020202020204" pitchFamily="34" charset="0"/>
                <a:cs typeface="Arial" panose="020B0604020202020204" pitchFamily="34" charset="0"/>
              </a:rPr>
            </a:br>
            <a:r>
              <a:rPr lang="en-US" altLang="en-US" sz="4000" b="1" i="1" dirty="0" smtClean="0">
                <a:latin typeface="Arial" panose="020B0604020202020204" pitchFamily="34" charset="0"/>
                <a:cs typeface="Arial" panose="020B0604020202020204" pitchFamily="34" charset="0"/>
              </a:rPr>
              <a:t>Outcomes-Based FL Instruction</a:t>
            </a:r>
            <a:endParaRPr lang="en-US" altLang="en-US" sz="4000" b="1" i="1"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dirty="0"/>
          </a:p>
          <a:p>
            <a:pPr algn="ctr">
              <a:lnSpc>
                <a:spcPct val="80000"/>
              </a:lnSpc>
              <a:buFont typeface="Arial" panose="020B0604020202020204" pitchFamily="34" charset="0"/>
              <a:buNone/>
            </a:pPr>
            <a:r>
              <a:rPr lang="en-US" altLang="en-US" sz="3000" dirty="0" smtClean="0">
                <a:latin typeface="Arial" panose="020B0604020202020204" pitchFamily="34" charset="0"/>
                <a:cs typeface="Arial" panose="020B0604020202020204" pitchFamily="34" charset="0"/>
              </a:rPr>
              <a:t>Dr. Christine Campbell</a:t>
            </a:r>
          </a:p>
          <a:p>
            <a:pPr algn="ctr">
              <a:lnSpc>
                <a:spcPct val="80000"/>
              </a:lnSpc>
              <a:buFont typeface="Arial" panose="020B0604020202020204" pitchFamily="34" charset="0"/>
              <a:buNone/>
            </a:pPr>
            <a:r>
              <a:rPr lang="en-US" altLang="en-US" sz="3000" dirty="0" smtClean="0">
                <a:latin typeface="Arial" panose="020B0604020202020204" pitchFamily="34" charset="0"/>
                <a:cs typeface="Arial" panose="020B0604020202020204" pitchFamily="34" charset="0"/>
              </a:rPr>
              <a:t>Dr. Andrew </a:t>
            </a:r>
            <a:r>
              <a:rPr lang="en-US" altLang="en-US" sz="3000" dirty="0">
                <a:latin typeface="Arial" panose="020B0604020202020204" pitchFamily="34" charset="0"/>
                <a:cs typeface="Arial" panose="020B0604020202020204" pitchFamily="34" charset="0"/>
              </a:rPr>
              <a:t>R. </a:t>
            </a:r>
            <a:r>
              <a:rPr lang="en-US" altLang="en-US" sz="3000" dirty="0" smtClean="0">
                <a:latin typeface="Arial" panose="020B0604020202020204" pitchFamily="34" charset="0"/>
                <a:cs typeface="Arial" panose="020B0604020202020204" pitchFamily="34" charset="0"/>
              </a:rPr>
              <a:t>Corin</a:t>
            </a:r>
          </a:p>
          <a:p>
            <a:pPr algn="ctr">
              <a:lnSpc>
                <a:spcPct val="80000"/>
              </a:lnSpc>
              <a:buFont typeface="Arial" panose="020B0604020202020204" pitchFamily="34" charset="0"/>
              <a:buNone/>
            </a:pPr>
            <a:r>
              <a:rPr lang="en-US" altLang="en-US" sz="3000" dirty="0" smtClean="0">
                <a:latin typeface="Arial" panose="020B0604020202020204" pitchFamily="34" charset="0"/>
                <a:cs typeface="Arial" panose="020B0604020202020204" pitchFamily="34" charset="0"/>
              </a:rPr>
              <a:t>Dr. Hiam Kanbar</a:t>
            </a:r>
          </a:p>
          <a:p>
            <a:pPr algn="ctr">
              <a:lnSpc>
                <a:spcPct val="80000"/>
              </a:lnSpc>
              <a:buFont typeface="Arial" panose="020B0604020202020204" pitchFamily="34" charset="0"/>
              <a:buNone/>
            </a:pPr>
            <a:r>
              <a:rPr lang="en-US" altLang="en-US" sz="3000" dirty="0" smtClean="0">
                <a:latin typeface="Arial" panose="020B0604020202020204" pitchFamily="34" charset="0"/>
                <a:cs typeface="Arial" panose="020B0604020202020204" pitchFamily="34" charset="0"/>
              </a:rPr>
              <a:t>Dr. Betty Lou Leaver</a:t>
            </a:r>
          </a:p>
          <a:p>
            <a:pPr algn="ctr">
              <a:lnSpc>
                <a:spcPct val="80000"/>
              </a:lnSpc>
              <a:buFont typeface="Arial" panose="020B0604020202020204" pitchFamily="34" charset="0"/>
              <a:buNone/>
            </a:pPr>
            <a:endParaRPr lang="en-US" altLang="en-US" sz="1300" dirty="0" smtClean="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r>
              <a:rPr lang="en-US" altLang="en-US" sz="2400" dirty="0" smtClean="0">
                <a:latin typeface="Arial" panose="020B0604020202020204" pitchFamily="34" charset="0"/>
                <a:cs typeface="Arial" panose="020B0604020202020204" pitchFamily="34" charset="0"/>
              </a:rPr>
              <a:t>Defense Language Institute Foreign Language Center</a:t>
            </a:r>
            <a:r>
              <a:rPr lang="en-US" altLang="en-US" sz="2400" b="1" dirty="0" smtClean="0">
                <a:solidFill>
                  <a:schemeClr val="tx1"/>
                </a:solidFill>
                <a:latin typeface="Arial" panose="020B0604020202020204" pitchFamily="34" charset="0"/>
                <a:cs typeface="Arial" panose="020B0604020202020204" pitchFamily="34" charset="0"/>
              </a:rPr>
              <a:t> </a:t>
            </a:r>
            <a:endParaRPr lang="en-US" altLang="en-US" sz="2400" b="1" dirty="0">
              <a:solidFill>
                <a:schemeClr val="tx1"/>
              </a:solidFill>
              <a:latin typeface="Arial" panose="020B0604020202020204" pitchFamily="34" charset="0"/>
              <a:cs typeface="Arial" panose="020B0604020202020204" pitchFamily="34" charset="0"/>
            </a:endParaRP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smtClean="0">
                <a:latin typeface="Arial" panose="020B0604020202020204" pitchFamily="34" charset="0"/>
                <a:cs typeface="Arial" panose="020B0604020202020204" pitchFamily="34" charset="0"/>
              </a:rPr>
              <a:t>10</a:t>
            </a:r>
            <a:r>
              <a:rPr lang="en-US" altLang="en-US" sz="4000" b="1" i="1" baseline="30000" dirty="0" smtClean="0">
                <a:latin typeface="Arial" panose="020B0604020202020204" pitchFamily="34" charset="0"/>
                <a:cs typeface="Arial" panose="020B0604020202020204" pitchFamily="34" charset="0"/>
              </a:rPr>
              <a:t>th</a:t>
            </a:r>
            <a:r>
              <a:rPr lang="en-US" altLang="en-US" sz="4000" b="1" i="1" dirty="0" smtClean="0">
                <a:latin typeface="Arial" panose="020B0604020202020204" pitchFamily="34" charset="0"/>
                <a:cs typeface="Arial" panose="020B0604020202020204" pitchFamily="34" charset="0"/>
              </a:rPr>
              <a:t> LTE Conference</a:t>
            </a:r>
            <a:endParaRPr lang="en-US" altLang="en-US" sz="4000" b="1" i="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Postmodern Era Paradigm Shift</a:t>
            </a:r>
            <a:br>
              <a:rPr lang="en-US" dirty="0"/>
            </a:br>
            <a:r>
              <a:rPr lang="en-US" dirty="0"/>
              <a:t>Educational Philosophy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18959"/>
              </p:ext>
            </p:extLst>
          </p:nvPr>
        </p:nvGraphicFramePr>
        <p:xfrm>
          <a:off x="128955" y="1845849"/>
          <a:ext cx="8815754" cy="4527988"/>
        </p:xfrm>
        <a:graphic>
          <a:graphicData uri="http://schemas.openxmlformats.org/drawingml/2006/table">
            <a:tbl>
              <a:tblPr firstRow="1" bandRow="1">
                <a:tableStyleId>{93296810-A885-4BE3-A3E7-6D5BEEA58F35}</a:tableStyleId>
              </a:tblPr>
              <a:tblGrid>
                <a:gridCol w="1848860">
                  <a:extLst>
                    <a:ext uri="{9D8B030D-6E8A-4147-A177-3AD203B41FA5}">
                      <a16:colId xmlns:a16="http://schemas.microsoft.com/office/drawing/2014/main" xmlns="" val="3300353628"/>
                    </a:ext>
                  </a:extLst>
                </a:gridCol>
                <a:gridCol w="2118230">
                  <a:extLst>
                    <a:ext uri="{9D8B030D-6E8A-4147-A177-3AD203B41FA5}">
                      <a16:colId xmlns:a16="http://schemas.microsoft.com/office/drawing/2014/main" xmlns="" val="1090542884"/>
                    </a:ext>
                  </a:extLst>
                </a:gridCol>
                <a:gridCol w="2240670">
                  <a:extLst>
                    <a:ext uri="{9D8B030D-6E8A-4147-A177-3AD203B41FA5}">
                      <a16:colId xmlns:a16="http://schemas.microsoft.com/office/drawing/2014/main" xmlns="" val="4230302944"/>
                    </a:ext>
                  </a:extLst>
                </a:gridCol>
                <a:gridCol w="2607994">
                  <a:extLst>
                    <a:ext uri="{9D8B030D-6E8A-4147-A177-3AD203B41FA5}">
                      <a16:colId xmlns:a16="http://schemas.microsoft.com/office/drawing/2014/main" xmlns="" val="4289019364"/>
                    </a:ext>
                  </a:extLst>
                </a:gridCol>
              </a:tblGrid>
              <a:tr h="475320">
                <a:tc>
                  <a:txBody>
                    <a:bodyPr/>
                    <a:lstStyle/>
                    <a:p>
                      <a:endParaRPr lang="en-US" sz="2400" dirty="0"/>
                    </a:p>
                  </a:txBody>
                  <a:tcPr/>
                </a:tc>
                <a:tc>
                  <a:txBody>
                    <a:bodyPr/>
                    <a:lstStyle/>
                    <a:p>
                      <a:r>
                        <a:rPr lang="en-US" sz="2400" dirty="0"/>
                        <a:t>Transmission</a:t>
                      </a:r>
                    </a:p>
                  </a:txBody>
                  <a:tcPr/>
                </a:tc>
                <a:tc>
                  <a:txBody>
                    <a:bodyPr/>
                    <a:lstStyle/>
                    <a:p>
                      <a:r>
                        <a:rPr lang="en-US" sz="2400" dirty="0"/>
                        <a:t>Transaction</a:t>
                      </a:r>
                    </a:p>
                  </a:txBody>
                  <a:tcPr/>
                </a:tc>
                <a:tc>
                  <a:txBody>
                    <a:bodyPr/>
                    <a:lstStyle/>
                    <a:p>
                      <a:r>
                        <a:rPr lang="en-US" sz="2400" dirty="0"/>
                        <a:t>Transformation</a:t>
                      </a:r>
                    </a:p>
                  </a:txBody>
                  <a:tcPr/>
                </a:tc>
                <a:extLst>
                  <a:ext uri="{0D108BD9-81ED-4DB2-BD59-A6C34878D82A}">
                    <a16:rowId xmlns:a16="http://schemas.microsoft.com/office/drawing/2014/main" xmlns="" val="3200658162"/>
                  </a:ext>
                </a:extLst>
              </a:tr>
              <a:tr h="1246163">
                <a:tc>
                  <a:txBody>
                    <a:bodyPr/>
                    <a:lstStyle/>
                    <a:p>
                      <a:r>
                        <a:rPr lang="en-US" sz="2400" dirty="0"/>
                        <a:t>Goal</a:t>
                      </a:r>
                    </a:p>
                  </a:txBody>
                  <a:tcPr/>
                </a:tc>
                <a:tc>
                  <a:txBody>
                    <a:bodyPr/>
                    <a:lstStyle/>
                    <a:p>
                      <a:r>
                        <a:rPr lang="en-US" sz="2400" dirty="0"/>
                        <a:t> “to</a:t>
                      </a:r>
                      <a:r>
                        <a:rPr lang="en-US" sz="2400" baseline="0" dirty="0"/>
                        <a:t> know”</a:t>
                      </a:r>
                    </a:p>
                    <a:p>
                      <a:r>
                        <a:rPr lang="en-US" sz="2400" baseline="0" dirty="0" smtClean="0"/>
                        <a:t>Language Competence</a:t>
                      </a:r>
                      <a:endParaRPr lang="en-US" sz="2400" dirty="0"/>
                    </a:p>
                  </a:txBody>
                  <a:tcPr/>
                </a:tc>
                <a:tc>
                  <a:txBody>
                    <a:bodyPr/>
                    <a:lstStyle/>
                    <a:p>
                      <a:r>
                        <a:rPr lang="en-US" sz="2400" dirty="0"/>
                        <a:t> “to do”</a:t>
                      </a:r>
                    </a:p>
                    <a:p>
                      <a:r>
                        <a:rPr lang="en-US" sz="2400" dirty="0" smtClean="0"/>
                        <a:t>Communicative</a:t>
                      </a:r>
                      <a:r>
                        <a:rPr lang="en-US" sz="2400" baseline="0" dirty="0" smtClean="0"/>
                        <a:t> Competence</a:t>
                      </a:r>
                      <a:endParaRPr lang="en-US" sz="2400" dirty="0"/>
                    </a:p>
                  </a:txBody>
                  <a:tcPr/>
                </a:tc>
                <a:tc>
                  <a:txBody>
                    <a:bodyPr/>
                    <a:lstStyle/>
                    <a:p>
                      <a:r>
                        <a:rPr lang="en-US" sz="2400" dirty="0"/>
                        <a:t>“to become”</a:t>
                      </a:r>
                    </a:p>
                    <a:p>
                      <a:r>
                        <a:rPr lang="en-US" sz="2400" dirty="0" smtClean="0"/>
                        <a:t>Bicultural Language User</a:t>
                      </a:r>
                      <a:endParaRPr lang="en-US" sz="2400" dirty="0"/>
                    </a:p>
                  </a:txBody>
                  <a:tcPr/>
                </a:tc>
                <a:extLst>
                  <a:ext uri="{0D108BD9-81ED-4DB2-BD59-A6C34878D82A}">
                    <a16:rowId xmlns:a16="http://schemas.microsoft.com/office/drawing/2014/main" xmlns="" val="3597420350"/>
                  </a:ext>
                </a:extLst>
              </a:tr>
              <a:tr h="539262">
                <a:tc>
                  <a:txBody>
                    <a:bodyPr/>
                    <a:lstStyle/>
                    <a:p>
                      <a:r>
                        <a:rPr lang="en-US" sz="2400" dirty="0"/>
                        <a:t>Teacher</a:t>
                      </a:r>
                      <a:r>
                        <a:rPr lang="en-US" sz="2400" baseline="0" dirty="0"/>
                        <a:t> role</a:t>
                      </a:r>
                      <a:endParaRPr lang="en-US" sz="2400" dirty="0"/>
                    </a:p>
                  </a:txBody>
                  <a:tcPr/>
                </a:tc>
                <a:tc>
                  <a:txBody>
                    <a:bodyPr/>
                    <a:lstStyle/>
                    <a:p>
                      <a:r>
                        <a:rPr lang="en-US" sz="2400" dirty="0"/>
                        <a:t>Knower</a:t>
                      </a:r>
                    </a:p>
                  </a:txBody>
                  <a:tcPr/>
                </a:tc>
                <a:tc>
                  <a:txBody>
                    <a:bodyPr/>
                    <a:lstStyle/>
                    <a:p>
                      <a:r>
                        <a:rPr lang="en-US" sz="2400" dirty="0"/>
                        <a:t>Facilitator</a:t>
                      </a:r>
                    </a:p>
                  </a:txBody>
                  <a:tcPr/>
                </a:tc>
                <a:tc>
                  <a:txBody>
                    <a:bodyPr/>
                    <a:lstStyle/>
                    <a:p>
                      <a:r>
                        <a:rPr lang="en-US" sz="2400" dirty="0" smtClean="0"/>
                        <a:t>Mentor</a:t>
                      </a:r>
                      <a:endParaRPr lang="en-US" sz="2400" dirty="0"/>
                    </a:p>
                  </a:txBody>
                  <a:tcPr/>
                </a:tc>
                <a:extLst>
                  <a:ext uri="{0D108BD9-81ED-4DB2-BD59-A6C34878D82A}">
                    <a16:rowId xmlns:a16="http://schemas.microsoft.com/office/drawing/2014/main" xmlns="" val="1029971109"/>
                  </a:ext>
                </a:extLst>
              </a:tr>
              <a:tr h="867508">
                <a:tc>
                  <a:txBody>
                    <a:bodyPr/>
                    <a:lstStyle/>
                    <a:p>
                      <a:r>
                        <a:rPr lang="en-US" sz="2400" dirty="0"/>
                        <a:t>Activities</a:t>
                      </a:r>
                    </a:p>
                  </a:txBody>
                  <a:tcPr/>
                </a:tc>
                <a:tc>
                  <a:txBody>
                    <a:bodyPr/>
                    <a:lstStyle/>
                    <a:p>
                      <a:r>
                        <a:rPr lang="en-US" sz="2400" dirty="0"/>
                        <a:t>Memorization,</a:t>
                      </a:r>
                    </a:p>
                    <a:p>
                      <a:r>
                        <a:rPr lang="en-US" sz="2400" dirty="0"/>
                        <a:t>Exercises</a:t>
                      </a:r>
                    </a:p>
                  </a:txBody>
                  <a:tcPr/>
                </a:tc>
                <a:tc>
                  <a:txBody>
                    <a:bodyPr/>
                    <a:lstStyle/>
                    <a:p>
                      <a:r>
                        <a:rPr lang="en-US" sz="2400" dirty="0"/>
                        <a:t>Role </a:t>
                      </a:r>
                      <a:r>
                        <a:rPr lang="en-US" sz="2400" dirty="0" smtClean="0"/>
                        <a:t>Plays</a:t>
                      </a:r>
                      <a:r>
                        <a:rPr lang="en-US" sz="2400" dirty="0"/>
                        <a:t>, Tasks</a:t>
                      </a:r>
                    </a:p>
                  </a:txBody>
                  <a:tcPr/>
                </a:tc>
                <a:tc>
                  <a:txBody>
                    <a:bodyPr/>
                    <a:lstStyle/>
                    <a:p>
                      <a:r>
                        <a:rPr lang="en-US" sz="2400" dirty="0"/>
                        <a:t>Projects, </a:t>
                      </a:r>
                    </a:p>
                    <a:p>
                      <a:r>
                        <a:rPr lang="en-US" sz="2400" dirty="0"/>
                        <a:t>Research </a:t>
                      </a:r>
                    </a:p>
                  </a:txBody>
                  <a:tcPr/>
                </a:tc>
                <a:extLst>
                  <a:ext uri="{0D108BD9-81ED-4DB2-BD59-A6C34878D82A}">
                    <a16:rowId xmlns:a16="http://schemas.microsoft.com/office/drawing/2014/main" xmlns="" val="3933293902"/>
                  </a:ext>
                </a:extLst>
              </a:tr>
              <a:tr h="539261">
                <a:tc>
                  <a:txBody>
                    <a:bodyPr/>
                    <a:lstStyle/>
                    <a:p>
                      <a:r>
                        <a:rPr lang="en-US" sz="2400" dirty="0"/>
                        <a:t>Tests</a:t>
                      </a:r>
                    </a:p>
                  </a:txBody>
                  <a:tcPr/>
                </a:tc>
                <a:tc>
                  <a:txBody>
                    <a:bodyPr/>
                    <a:lstStyle/>
                    <a:p>
                      <a:r>
                        <a:rPr lang="en-US" sz="2400" dirty="0"/>
                        <a:t>Achievement</a:t>
                      </a:r>
                    </a:p>
                  </a:txBody>
                  <a:tcPr/>
                </a:tc>
                <a:tc>
                  <a:txBody>
                    <a:bodyPr/>
                    <a:lstStyle/>
                    <a:p>
                      <a:r>
                        <a:rPr lang="en-US" sz="2400" dirty="0" err="1"/>
                        <a:t>Prochievement</a:t>
                      </a:r>
                      <a:endParaRPr lang="en-US" sz="2400" dirty="0"/>
                    </a:p>
                  </a:txBody>
                  <a:tcPr/>
                </a:tc>
                <a:tc>
                  <a:txBody>
                    <a:bodyPr/>
                    <a:lstStyle/>
                    <a:p>
                      <a:r>
                        <a:rPr lang="en-US" sz="2400" dirty="0"/>
                        <a:t>Formative</a:t>
                      </a:r>
                    </a:p>
                  </a:txBody>
                  <a:tcPr/>
                </a:tc>
                <a:extLst>
                  <a:ext uri="{0D108BD9-81ED-4DB2-BD59-A6C34878D82A}">
                    <a16:rowId xmlns:a16="http://schemas.microsoft.com/office/drawing/2014/main" xmlns="" val="2229665631"/>
                  </a:ext>
                </a:extLst>
              </a:tr>
              <a:tr h="860474">
                <a:tc>
                  <a:txBody>
                    <a:bodyPr/>
                    <a:lstStyle/>
                    <a:p>
                      <a:r>
                        <a:rPr lang="en-US" sz="2400" dirty="0"/>
                        <a:t>Course design</a:t>
                      </a:r>
                    </a:p>
                  </a:txBody>
                  <a:tcPr/>
                </a:tc>
                <a:tc>
                  <a:txBody>
                    <a:bodyPr/>
                    <a:lstStyle/>
                    <a:p>
                      <a:r>
                        <a:rPr lang="en-US" sz="2400" dirty="0" smtClean="0"/>
                        <a:t>Form-Driven</a:t>
                      </a:r>
                      <a:r>
                        <a:rPr lang="en-US" sz="2400" baseline="0" dirty="0" smtClean="0"/>
                        <a:t> Textbooks</a:t>
                      </a:r>
                      <a:endParaRPr lang="en-US" sz="2400" dirty="0"/>
                    </a:p>
                  </a:txBody>
                  <a:tcPr/>
                </a:tc>
                <a:tc>
                  <a:txBody>
                    <a:bodyPr/>
                    <a:lstStyle/>
                    <a:p>
                      <a:r>
                        <a:rPr lang="en-US" sz="2400" dirty="0"/>
                        <a:t>TBI,</a:t>
                      </a:r>
                      <a:r>
                        <a:rPr lang="en-US" sz="2400" baseline="0" dirty="0"/>
                        <a:t> CBI, N/F </a:t>
                      </a:r>
                      <a:r>
                        <a:rPr lang="en-US" sz="2400" baseline="0" dirty="0" smtClean="0"/>
                        <a:t>Textbooks</a:t>
                      </a:r>
                      <a:endParaRPr lang="en-US" sz="2400" dirty="0"/>
                    </a:p>
                  </a:txBody>
                  <a:tcPr/>
                </a:tc>
                <a:tc>
                  <a:txBody>
                    <a:bodyPr/>
                    <a:lstStyle/>
                    <a:p>
                      <a:r>
                        <a:rPr lang="en-US" sz="2400" dirty="0"/>
                        <a:t>Open</a:t>
                      </a:r>
                      <a:r>
                        <a:rPr lang="en-US" sz="2400" baseline="0" dirty="0"/>
                        <a:t> </a:t>
                      </a:r>
                      <a:r>
                        <a:rPr lang="en-US" sz="2400" baseline="0" dirty="0" smtClean="0"/>
                        <a:t>Architecture</a:t>
                      </a:r>
                      <a:endParaRPr lang="en-US" sz="2400" baseline="0" dirty="0"/>
                    </a:p>
                    <a:p>
                      <a:r>
                        <a:rPr lang="en-US" sz="2400" baseline="0" dirty="0" smtClean="0"/>
                        <a:t>Syllabi</a:t>
                      </a:r>
                      <a:endParaRPr lang="en-US" sz="2400" baseline="0" dirty="0"/>
                    </a:p>
                  </a:txBody>
                  <a:tcPr/>
                </a:tc>
                <a:extLst>
                  <a:ext uri="{0D108BD9-81ED-4DB2-BD59-A6C34878D82A}">
                    <a16:rowId xmlns:a16="http://schemas.microsoft.com/office/drawing/2014/main" xmlns="" val="912354977"/>
                  </a:ext>
                </a:extLst>
              </a:tr>
            </a:tbl>
          </a:graphicData>
        </a:graphic>
      </p:graphicFrame>
      <p:sp>
        <p:nvSpPr>
          <p:cNvPr id="4" name="Date Placeholder 3"/>
          <p:cNvSpPr>
            <a:spLocks noGrp="1"/>
          </p:cNvSpPr>
          <p:nvPr>
            <p:ph type="dt" sz="half" idx="10"/>
          </p:nvPr>
        </p:nvSpPr>
        <p:spPr/>
        <p:txBody>
          <a:bodyPr/>
          <a:lstStyle/>
          <a:p>
            <a:pPr>
              <a:defRPr/>
            </a:pPr>
            <a:fld id="{BFBC1B73-4A1E-47EA-BAE1-45D5FC24472F}" type="datetime1">
              <a:rPr lang="en-US" altLang="en-US" smtClean="0"/>
              <a:pPr>
                <a:defRPr/>
              </a:pPr>
              <a:t>5/28/2020</a:t>
            </a:fld>
            <a:endParaRPr lang="en-US" altLang="en-US" dirty="0"/>
          </a:p>
        </p:txBody>
      </p:sp>
    </p:spTree>
    <p:extLst>
      <p:ext uri="{BB962C8B-B14F-4D97-AF65-F5344CB8AC3E}">
        <p14:creationId xmlns:p14="http://schemas.microsoft.com/office/powerpoint/2010/main" val="4177768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81000" y="19812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Font typeface="Arial" panose="020B0604020202020204" pitchFamily="34" charset="0"/>
              <a:buNone/>
            </a:pPr>
            <a:r>
              <a:rPr lang="en-US" altLang="en-US" sz="4400" b="1" i="1" dirty="0" smtClean="0">
                <a:latin typeface="Arial" panose="020B0604020202020204" pitchFamily="34" charset="0"/>
                <a:cs typeface="Arial" panose="020B0604020202020204" pitchFamily="34" charset="0"/>
              </a:rPr>
              <a:t>CBI</a:t>
            </a:r>
            <a:r>
              <a:rPr lang="en-US" altLang="en-US" sz="4400" b="1" i="1" dirty="0">
                <a:latin typeface="Arial" panose="020B0604020202020204" pitchFamily="34" charset="0"/>
                <a:cs typeface="Arial" panose="020B0604020202020204" pitchFamily="34" charset="0"/>
              </a:rPr>
              <a:t> </a:t>
            </a:r>
            <a:r>
              <a:rPr lang="en-US" altLang="en-US" sz="4400" b="1" i="1" dirty="0" smtClean="0">
                <a:latin typeface="Arial" panose="020B0604020202020204" pitchFamily="34" charset="0"/>
                <a:cs typeface="Arial" panose="020B0604020202020204" pitchFamily="34" charset="0"/>
              </a:rPr>
              <a:t>with Modular</a:t>
            </a:r>
            <a:br>
              <a:rPr lang="en-US" altLang="en-US" sz="4400" b="1" i="1" dirty="0" smtClean="0">
                <a:latin typeface="Arial" panose="020B0604020202020204" pitchFamily="34" charset="0"/>
                <a:cs typeface="Arial" panose="020B0604020202020204" pitchFamily="34" charset="0"/>
              </a:rPr>
            </a:br>
            <a:r>
              <a:rPr lang="en-US" altLang="en-US" sz="4400" b="1" i="1" dirty="0" smtClean="0">
                <a:latin typeface="Arial" panose="020B0604020202020204" pitchFamily="34" charset="0"/>
                <a:cs typeface="Arial" panose="020B0604020202020204" pitchFamily="34" charset="0"/>
              </a:rPr>
              <a:t>Fully Integrated Curriculum</a:t>
            </a:r>
            <a:endParaRPr lang="en-US" altLang="en-US" sz="4400" b="1" i="1"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b="1" i="1"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r>
              <a:rPr lang="en-US" altLang="en-US" sz="3600" dirty="0" smtClean="0">
                <a:latin typeface="Arial" panose="020B0604020202020204" pitchFamily="34" charset="0"/>
                <a:cs typeface="Arial" panose="020B0604020202020204" pitchFamily="34" charset="0"/>
              </a:rPr>
              <a:t>Dr. Andrew </a:t>
            </a:r>
            <a:r>
              <a:rPr lang="en-US" altLang="en-US" sz="3600" dirty="0">
                <a:latin typeface="Arial" panose="020B0604020202020204" pitchFamily="34" charset="0"/>
                <a:cs typeface="Arial" panose="020B0604020202020204" pitchFamily="34" charset="0"/>
              </a:rPr>
              <a:t>R. </a:t>
            </a:r>
            <a:r>
              <a:rPr lang="en-US" altLang="en-US" sz="3600" dirty="0" err="1">
                <a:latin typeface="Arial" panose="020B0604020202020204" pitchFamily="34" charset="0"/>
                <a:cs typeface="Arial" panose="020B0604020202020204" pitchFamily="34" charset="0"/>
              </a:rPr>
              <a:t>Corin</a:t>
            </a:r>
            <a:endParaRPr lang="en-US" altLang="en-US" sz="3600"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r>
              <a:rPr lang="en-US" altLang="en-US" dirty="0">
                <a:latin typeface="Arial" panose="020B0604020202020204" pitchFamily="34" charset="0"/>
                <a:cs typeface="Arial" panose="020B0604020202020204" pitchFamily="34" charset="0"/>
              </a:rPr>
              <a:t>Senior Advisor for Academic </a:t>
            </a:r>
            <a:r>
              <a:rPr lang="en-US" altLang="en-US" dirty="0" smtClean="0">
                <a:latin typeface="Arial" panose="020B0604020202020204" pitchFamily="34" charset="0"/>
                <a:cs typeface="Arial" panose="020B0604020202020204" pitchFamily="34" charset="0"/>
              </a:rPr>
              <a:t>Excellence (OSAE)</a:t>
            </a:r>
            <a:endParaRPr lang="en-US" altLang="en-US"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b="1" dirty="0">
              <a:solidFill>
                <a:schemeClr val="tx1"/>
              </a:solidFill>
              <a:latin typeface="Arial" panose="020B0604020202020204" pitchFamily="34" charset="0"/>
              <a:cs typeface="Arial" panose="020B0604020202020204" pitchFamily="34" charset="0"/>
            </a:endParaRPr>
          </a:p>
          <a:p>
            <a:pPr algn="ctr">
              <a:lnSpc>
                <a:spcPct val="80000"/>
              </a:lnSpc>
              <a:buFontTx/>
              <a:buNone/>
            </a:pPr>
            <a:endParaRPr lang="en-US" altLang="en-US" sz="2000" b="1" dirty="0">
              <a:solidFill>
                <a:schemeClr val="tx1"/>
              </a:solidFill>
              <a:latin typeface="Arial" panose="020B0604020202020204" pitchFamily="34" charset="0"/>
              <a:cs typeface="Arial" panose="020B0604020202020204" pitchFamily="34" charset="0"/>
            </a:endParaRPr>
          </a:p>
          <a:p>
            <a:pPr algn="ctr">
              <a:lnSpc>
                <a:spcPct val="80000"/>
              </a:lnSpc>
              <a:buFontTx/>
              <a:buNone/>
            </a:pPr>
            <a:r>
              <a:rPr lang="en-US" altLang="en-US" sz="2400" b="1" dirty="0">
                <a:solidFill>
                  <a:schemeClr val="tx1"/>
                </a:solidFill>
                <a:latin typeface="Arial" panose="020B0604020202020204" pitchFamily="34" charset="0"/>
              </a:rPr>
              <a:t> </a:t>
            </a: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a:latin typeface="Arial" panose="020B0604020202020204" pitchFamily="34" charset="0"/>
                <a:cs typeface="Arial" panose="020B0604020202020204" pitchFamily="34" charset="0"/>
              </a:rPr>
              <a:t>10</a:t>
            </a:r>
            <a:r>
              <a:rPr lang="en-US" altLang="en-US" sz="4000" b="1" i="1" baseline="30000" dirty="0">
                <a:latin typeface="Arial" panose="020B0604020202020204" pitchFamily="34" charset="0"/>
                <a:cs typeface="Arial" panose="020B0604020202020204" pitchFamily="34" charset="0"/>
              </a:rPr>
              <a:t>th</a:t>
            </a:r>
            <a:r>
              <a:rPr lang="en-US" altLang="en-US" sz="4000" b="1" i="1" dirty="0">
                <a:latin typeface="Arial" panose="020B0604020202020204" pitchFamily="34" charset="0"/>
                <a:cs typeface="Arial" panose="020B0604020202020204" pitchFamily="34" charset="0"/>
              </a:rPr>
              <a:t> LTE Conference</a:t>
            </a:r>
          </a:p>
        </p:txBody>
      </p:sp>
    </p:spTree>
    <p:extLst>
      <p:ext uri="{BB962C8B-B14F-4D97-AF65-F5344CB8AC3E}">
        <p14:creationId xmlns:p14="http://schemas.microsoft.com/office/powerpoint/2010/main" val="34044829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600" dirty="0" smtClean="0"/>
              <a:t>One-Week Module: </a:t>
            </a:r>
            <a:br>
              <a:rPr lang="en-US" altLang="en-US" sz="3600" dirty="0" smtClean="0"/>
            </a:br>
            <a:r>
              <a:rPr lang="en-US" altLang="en-US" sz="3600" dirty="0" smtClean="0"/>
              <a:t>Humanitarian Aid to North Korea</a:t>
            </a:r>
          </a:p>
        </p:txBody>
      </p:sp>
      <p:sp>
        <p:nvSpPr>
          <p:cNvPr id="41987" name="Content Placeholder 2"/>
          <p:cNvSpPr>
            <a:spLocks noGrp="1"/>
          </p:cNvSpPr>
          <p:nvPr>
            <p:ph idx="1"/>
          </p:nvPr>
        </p:nvSpPr>
        <p:spPr>
          <a:xfrm>
            <a:off x="457200" y="1752600"/>
            <a:ext cx="8686800" cy="4373563"/>
          </a:xfrm>
        </p:spPr>
        <p:txBody>
          <a:bodyPr/>
          <a:lstStyle/>
          <a:p>
            <a:r>
              <a:rPr lang="en-US" altLang="en-US" sz="2200" b="1" dirty="0" smtClean="0">
                <a:latin typeface="Arial" panose="020B0604020202020204" pitchFamily="34" charset="0"/>
                <a:cs typeface="Arial" panose="020B0604020202020204" pitchFamily="34" charset="0"/>
              </a:rPr>
              <a:t>Roles</a:t>
            </a:r>
            <a:r>
              <a:rPr lang="en-US" altLang="en-US" sz="2200" dirty="0" smtClean="0">
                <a:latin typeface="Arial" panose="020B0604020202020204" pitchFamily="34" charset="0"/>
                <a:cs typeface="Arial" panose="020B0604020202020204" pitchFamily="34" charset="0"/>
              </a:rPr>
              <a:t>: Working group of a US-SK Joint Committee on NK</a:t>
            </a:r>
          </a:p>
          <a:p>
            <a:r>
              <a:rPr lang="en-US" altLang="en-US" sz="2200" b="1" dirty="0" smtClean="0">
                <a:latin typeface="Arial" panose="020B0604020202020204" pitchFamily="34" charset="0"/>
                <a:cs typeface="Arial" panose="020B0604020202020204" pitchFamily="34" charset="0"/>
              </a:rPr>
              <a:t>Culminating Activity (CA)</a:t>
            </a:r>
            <a:r>
              <a:rPr lang="en-US" altLang="en-US" sz="2200" dirty="0" smtClean="0">
                <a:latin typeface="Arial" panose="020B0604020202020204" pitchFamily="34" charset="0"/>
                <a:cs typeface="Arial" panose="020B0604020202020204" pitchFamily="34" charset="0"/>
              </a:rPr>
              <a:t>: Prepare recommendation to the Board of Directors (</a:t>
            </a:r>
            <a:r>
              <a:rPr lang="en-US" altLang="en-US" sz="2200" dirty="0" err="1" smtClean="0">
                <a:latin typeface="Arial" panose="020B0604020202020204" pitchFamily="34" charset="0"/>
                <a:cs typeface="Arial" panose="020B0604020202020204" pitchFamily="34" charset="0"/>
              </a:rPr>
              <a:t>BoD</a:t>
            </a:r>
            <a:r>
              <a:rPr lang="en-US" altLang="en-US" sz="2200" dirty="0" smtClean="0">
                <a:latin typeface="Arial" panose="020B0604020202020204" pitchFamily="34" charset="0"/>
                <a:cs typeface="Arial" panose="020B0604020202020204" pitchFamily="34" charset="0"/>
              </a:rPr>
              <a:t>), who will meet soon with visiting American policy-makers: what position should the Committee advocate in regard to humanitarian aid to NK?</a:t>
            </a:r>
            <a:br>
              <a:rPr lang="en-US" altLang="en-US" sz="2200" dirty="0" smtClean="0">
                <a:latin typeface="Arial" panose="020B0604020202020204" pitchFamily="34" charset="0"/>
                <a:cs typeface="Arial" panose="020B0604020202020204" pitchFamily="34" charset="0"/>
              </a:rPr>
            </a:br>
            <a:r>
              <a:rPr lang="en-US" altLang="en-US" sz="2200" b="1" dirty="0" smtClean="0">
                <a:latin typeface="Arial" panose="020B0604020202020204" pitchFamily="34" charset="0"/>
                <a:cs typeface="Arial" panose="020B0604020202020204" pitchFamily="34" charset="0"/>
              </a:rPr>
              <a:t>Culminating Activity structure:</a:t>
            </a:r>
          </a:p>
          <a:p>
            <a:pPr marL="746125">
              <a:buFont typeface="Wingdings" panose="05000000000000000000" pitchFamily="2" charset="2"/>
              <a:buChar char="Ø"/>
            </a:pPr>
            <a:r>
              <a:rPr lang="en-US" altLang="en-US" sz="2200" b="1" dirty="0" smtClean="0">
                <a:latin typeface="Arial" panose="020B0604020202020204" pitchFamily="34" charset="0"/>
                <a:cs typeface="Arial" panose="020B0604020202020204" pitchFamily="34" charset="0"/>
              </a:rPr>
              <a:t>Stage 1</a:t>
            </a:r>
            <a:r>
              <a:rPr lang="en-US" altLang="en-US" sz="2200" dirty="0" smtClean="0">
                <a:latin typeface="Arial" panose="020B0604020202020204" pitchFamily="34" charset="0"/>
                <a:cs typeface="Arial" panose="020B0604020202020204" pitchFamily="34" charset="0"/>
              </a:rPr>
              <a:t>. Debate pros/cons of alternative policies. </a:t>
            </a:r>
          </a:p>
          <a:p>
            <a:pPr marL="746125">
              <a:buFont typeface="Wingdings" panose="05000000000000000000" pitchFamily="2" charset="2"/>
              <a:buChar char="Ø"/>
            </a:pPr>
            <a:r>
              <a:rPr lang="en-US" altLang="en-US" sz="2200" b="1" dirty="0" smtClean="0">
                <a:latin typeface="Arial" panose="020B0604020202020204" pitchFamily="34" charset="0"/>
                <a:cs typeface="Arial" panose="020B0604020202020204" pitchFamily="34" charset="0"/>
              </a:rPr>
              <a:t>Stage 2</a:t>
            </a:r>
            <a:r>
              <a:rPr lang="en-US" altLang="en-US" sz="2200" dirty="0" smtClean="0">
                <a:latin typeface="Arial" panose="020B0604020202020204" pitchFamily="34" charset="0"/>
                <a:cs typeface="Arial" panose="020B0604020202020204" pitchFamily="34" charset="0"/>
              </a:rPr>
              <a:t>. (</a:t>
            </a:r>
            <a:r>
              <a:rPr lang="en-US" altLang="en-US" sz="2200" dirty="0" err="1" smtClean="0">
                <a:latin typeface="Arial" panose="020B0604020202020204" pitchFamily="34" charset="0"/>
                <a:cs typeface="Arial" panose="020B0604020202020204" pitchFamily="34" charset="0"/>
              </a:rPr>
              <a:t>i</a:t>
            </a:r>
            <a:r>
              <a:rPr lang="en-US" altLang="en-US" sz="2200" dirty="0" smtClean="0">
                <a:latin typeface="Arial" panose="020B0604020202020204" pitchFamily="34" charset="0"/>
                <a:cs typeface="Arial" panose="020B0604020202020204" pitchFamily="34" charset="0"/>
              </a:rPr>
              <a:t>) Negotiate a consensus based on debate outcome; and, (ii) provide a brief to the </a:t>
            </a:r>
            <a:r>
              <a:rPr lang="en-US" altLang="en-US" sz="2200" dirty="0" err="1" smtClean="0">
                <a:latin typeface="Arial" panose="020B0604020202020204" pitchFamily="34" charset="0"/>
                <a:cs typeface="Arial" panose="020B0604020202020204" pitchFamily="34" charset="0"/>
              </a:rPr>
              <a:t>BoD</a:t>
            </a:r>
            <a:r>
              <a:rPr lang="en-US" altLang="en-US" sz="2200" dirty="0" smtClean="0">
                <a:latin typeface="Arial" panose="020B0604020202020204" pitchFamily="34" charset="0"/>
                <a:cs typeface="Arial" panose="020B0604020202020204" pitchFamily="34" charset="0"/>
              </a:rPr>
              <a:t> outlining pros and cons of alternative policies and their recommendation. </a:t>
            </a:r>
          </a:p>
          <a:p>
            <a:pPr marL="746125">
              <a:buFont typeface="Wingdings" panose="05000000000000000000" pitchFamily="2" charset="2"/>
              <a:buChar char="Ø"/>
            </a:pPr>
            <a:r>
              <a:rPr lang="en-US" altLang="en-US" sz="2200" b="1" dirty="0" smtClean="0">
                <a:latin typeface="Arial" panose="020B0604020202020204" pitchFamily="34" charset="0"/>
                <a:cs typeface="Arial" panose="020B0604020202020204" pitchFamily="34" charset="0"/>
              </a:rPr>
              <a:t>Wrap-up</a:t>
            </a:r>
            <a:r>
              <a:rPr lang="en-US" altLang="en-US" sz="2200" dirty="0" smtClean="0">
                <a:latin typeface="Arial" panose="020B0604020202020204" pitchFamily="34" charset="0"/>
                <a:cs typeface="Arial" panose="020B0604020202020204" pitchFamily="34" charset="0"/>
              </a:rPr>
              <a:t>: Write a column on US humanitarian aid policy toward NK. Elaborate alternatives and support your opinion.  </a:t>
            </a:r>
          </a:p>
        </p:txBody>
      </p:sp>
    </p:spTree>
    <p:extLst>
      <p:ext uri="{BB962C8B-B14F-4D97-AF65-F5344CB8AC3E}">
        <p14:creationId xmlns:p14="http://schemas.microsoft.com/office/powerpoint/2010/main" val="983047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1752600"/>
            <a:ext cx="8382000" cy="4373563"/>
          </a:xfrm>
        </p:spPr>
        <p:txBody>
          <a:bodyPr/>
          <a:lstStyle/>
          <a:p>
            <a:pPr>
              <a:tabLst>
                <a:tab pos="1258888" algn="l"/>
              </a:tabLst>
            </a:pPr>
            <a:r>
              <a:rPr lang="en-US" altLang="en-US" b="1" dirty="0" smtClean="0">
                <a:latin typeface="Arial" panose="020B0604020202020204" pitchFamily="34" charset="0"/>
                <a:cs typeface="Arial" panose="020B0604020202020204" pitchFamily="34" charset="0"/>
              </a:rPr>
              <a:t>Daily Topics Working Up to the CA</a:t>
            </a:r>
          </a:p>
          <a:p>
            <a:pPr>
              <a:buFont typeface="Wingdings" panose="05000000000000000000" pitchFamily="2" charset="2"/>
              <a:buChar char="Ø"/>
              <a:tabLst>
                <a:tab pos="1258888" algn="l"/>
              </a:tabLst>
            </a:pPr>
            <a:r>
              <a:rPr lang="en-US" altLang="en-US" sz="2500" b="1" dirty="0" smtClean="0">
                <a:latin typeface="Arial" panose="020B0604020202020204" pitchFamily="34" charset="0"/>
                <a:cs typeface="Arial" panose="020B0604020202020204" pitchFamily="34" charset="0"/>
              </a:rPr>
              <a:t>Day 1</a:t>
            </a:r>
            <a:r>
              <a:rPr lang="en-US" altLang="en-US" sz="2500" dirty="0" smtClean="0">
                <a:latin typeface="Arial" panose="020B0604020202020204" pitchFamily="34" charset="0"/>
                <a:cs typeface="Arial" panose="020B0604020202020204" pitchFamily="34" charset="0"/>
              </a:rPr>
              <a:t>. Scenario Set-Up; NK's Humanitarian Situation </a:t>
            </a:r>
          </a:p>
          <a:p>
            <a:pPr>
              <a:buFont typeface="Wingdings" panose="05000000000000000000" pitchFamily="2" charset="2"/>
              <a:buChar char="Ø"/>
              <a:tabLst>
                <a:tab pos="1258888" algn="l"/>
              </a:tabLst>
            </a:pPr>
            <a:r>
              <a:rPr lang="en-US" altLang="en-US" sz="2500" b="1" dirty="0" smtClean="0">
                <a:latin typeface="Arial" panose="020B0604020202020204" pitchFamily="34" charset="0"/>
                <a:cs typeface="Arial" panose="020B0604020202020204" pitchFamily="34" charset="0"/>
              </a:rPr>
              <a:t>Day 2</a:t>
            </a:r>
            <a:r>
              <a:rPr lang="en-US" altLang="en-US" sz="2500" dirty="0" smtClean="0">
                <a:latin typeface="Arial" panose="020B0604020202020204" pitchFamily="34" charset="0"/>
                <a:cs typeface="Arial" panose="020B0604020202020204" pitchFamily="34" charset="0"/>
              </a:rPr>
              <a:t>. SK's political &amp; humanitarian policies toward NK </a:t>
            </a:r>
          </a:p>
          <a:p>
            <a:pPr>
              <a:buFont typeface="Wingdings" panose="05000000000000000000" pitchFamily="2" charset="2"/>
              <a:buChar char="Ø"/>
              <a:tabLst>
                <a:tab pos="1258888" algn="l"/>
              </a:tabLst>
            </a:pPr>
            <a:r>
              <a:rPr lang="en-US" altLang="en-US" sz="2500" b="1" dirty="0" smtClean="0">
                <a:latin typeface="Arial" panose="020B0604020202020204" pitchFamily="34" charset="0"/>
                <a:cs typeface="Arial" panose="020B0604020202020204" pitchFamily="34" charset="0"/>
              </a:rPr>
              <a:t>Day 3</a:t>
            </a:r>
            <a:r>
              <a:rPr lang="en-US" altLang="en-US" sz="2500" dirty="0" smtClean="0">
                <a:latin typeface="Arial" panose="020B0604020202020204" pitchFamily="34" charset="0"/>
                <a:cs typeface="Arial" panose="020B0604020202020204" pitchFamily="34" charset="0"/>
              </a:rPr>
              <a:t>. Six-party Talks; International Humanitarian Policies toward NK</a:t>
            </a:r>
          </a:p>
          <a:p>
            <a:pPr>
              <a:buFont typeface="Wingdings" panose="05000000000000000000" pitchFamily="2" charset="2"/>
              <a:buChar char="Ø"/>
              <a:tabLst>
                <a:tab pos="1258888" algn="l"/>
              </a:tabLst>
            </a:pPr>
            <a:r>
              <a:rPr lang="en-US" altLang="en-US" sz="2500" b="1" dirty="0" smtClean="0">
                <a:latin typeface="Arial" panose="020B0604020202020204" pitchFamily="34" charset="0"/>
                <a:cs typeface="Arial" panose="020B0604020202020204" pitchFamily="34" charset="0"/>
              </a:rPr>
              <a:t>Day 4</a:t>
            </a:r>
            <a:r>
              <a:rPr lang="en-US" altLang="en-US" sz="2500" dirty="0" smtClean="0">
                <a:latin typeface="Arial" panose="020B0604020202020204" pitchFamily="34" charset="0"/>
                <a:cs typeface="Arial" panose="020B0604020202020204" pitchFamily="34" charset="0"/>
              </a:rPr>
              <a:t>. Issues and Recent Developments in N/S Korea </a:t>
            </a:r>
          </a:p>
          <a:p>
            <a:pPr>
              <a:buFont typeface="Wingdings" panose="05000000000000000000" pitchFamily="2" charset="2"/>
              <a:buChar char="Ø"/>
              <a:tabLst>
                <a:tab pos="1258888" algn="l"/>
              </a:tabLst>
            </a:pPr>
            <a:r>
              <a:rPr lang="en-US" altLang="en-US" sz="2500" b="1" dirty="0">
                <a:latin typeface="Arial" panose="020B0604020202020204" pitchFamily="34" charset="0"/>
                <a:cs typeface="Arial" panose="020B0604020202020204" pitchFamily="34" charset="0"/>
              </a:rPr>
              <a:t>Day </a:t>
            </a:r>
            <a:r>
              <a:rPr lang="en-US" altLang="en-US" sz="2500" b="1" dirty="0" smtClean="0">
                <a:latin typeface="Arial" panose="020B0604020202020204" pitchFamily="34" charset="0"/>
                <a:cs typeface="Arial" panose="020B0604020202020204" pitchFamily="34" charset="0"/>
              </a:rPr>
              <a:t>5</a:t>
            </a:r>
            <a:r>
              <a:rPr lang="en-US" altLang="en-US" sz="2500" dirty="0" smtClean="0">
                <a:latin typeface="Arial" panose="020B0604020202020204" pitchFamily="34" charset="0"/>
                <a:cs typeface="Arial" panose="020B0604020202020204" pitchFamily="34" charset="0"/>
              </a:rPr>
              <a:t>. Last Student Updates &amp; Information Exchanges;</a:t>
            </a:r>
            <a:br>
              <a:rPr lang="en-US" altLang="en-US" sz="2500" dirty="0" smtClean="0">
                <a:latin typeface="Arial" panose="020B0604020202020204" pitchFamily="34" charset="0"/>
                <a:cs typeface="Arial" panose="020B0604020202020204" pitchFamily="34" charset="0"/>
              </a:rPr>
            </a:br>
            <a:r>
              <a:rPr lang="en-US" altLang="en-US" sz="2500" dirty="0" smtClean="0">
                <a:latin typeface="Arial" panose="020B0604020202020204" pitchFamily="34" charset="0"/>
                <a:cs typeface="Arial" panose="020B0604020202020204" pitchFamily="34" charset="0"/>
              </a:rPr>
              <a:t>	Culminating Activity (Activities) </a:t>
            </a:r>
            <a:endParaRPr lang="en-US" altLang="en-US" sz="2500" dirty="0">
              <a:latin typeface="Arial" panose="020B0604020202020204" pitchFamily="34" charset="0"/>
              <a:cs typeface="Arial" panose="020B0604020202020204" pitchFamily="34" charset="0"/>
            </a:endParaRPr>
          </a:p>
          <a:p>
            <a:pPr>
              <a:tabLst>
                <a:tab pos="1258888" algn="l"/>
              </a:tabLst>
            </a:pPr>
            <a:endParaRPr lang="en-US" altLang="en-US" sz="800" dirty="0" smtClean="0">
              <a:latin typeface="Arial" panose="020B0604020202020204" pitchFamily="34" charset="0"/>
              <a:cs typeface="Arial" panose="020B0604020202020204" pitchFamily="34" charset="0"/>
            </a:endParaRPr>
          </a:p>
          <a:p>
            <a:pPr>
              <a:tabLst>
                <a:tab pos="1258888" algn="l"/>
              </a:tabLst>
            </a:pPr>
            <a:r>
              <a:rPr lang="en-US" altLang="en-US" sz="2500" dirty="0" smtClean="0">
                <a:latin typeface="Arial" panose="020B0604020202020204" pitchFamily="34" charset="0"/>
                <a:cs typeface="Arial" panose="020B0604020202020204" pitchFamily="34" charset="0"/>
              </a:rPr>
              <a:t>Each Day May Have Its Own Culminating Production Activity</a:t>
            </a:r>
            <a:endParaRPr lang="en-US" altLang="en-US" sz="2500" dirty="0">
              <a:latin typeface="Arial" panose="020B0604020202020204" pitchFamily="34" charset="0"/>
              <a:cs typeface="Arial" panose="020B0604020202020204" pitchFamily="34" charset="0"/>
            </a:endParaRPr>
          </a:p>
        </p:txBody>
      </p:sp>
      <p:sp>
        <p:nvSpPr>
          <p:cNvPr id="43011" name="Title 1"/>
          <p:cNvSpPr>
            <a:spLocks noGrp="1"/>
          </p:cNvSpPr>
          <p:nvPr>
            <p:ph type="title"/>
          </p:nvPr>
        </p:nvSpPr>
        <p:spPr/>
        <p:txBody>
          <a:bodyPr/>
          <a:lstStyle/>
          <a:p>
            <a:r>
              <a:rPr lang="en-US" altLang="en-US" sz="3600" dirty="0" smtClean="0"/>
              <a:t>Sample 1-Week Module: </a:t>
            </a:r>
            <a:br>
              <a:rPr lang="en-US" altLang="en-US" sz="3600" dirty="0" smtClean="0"/>
            </a:br>
            <a:r>
              <a:rPr lang="en-US" altLang="en-US" sz="3600" dirty="0" smtClean="0"/>
              <a:t>Humanitarian Aid to North Korea</a:t>
            </a:r>
          </a:p>
        </p:txBody>
      </p:sp>
    </p:spTree>
    <p:extLst>
      <p:ext uri="{BB962C8B-B14F-4D97-AF65-F5344CB8AC3E}">
        <p14:creationId xmlns:p14="http://schemas.microsoft.com/office/powerpoint/2010/main" val="332336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Modular &amp; Fully Integrated CBI Curriculum </a:t>
            </a:r>
          </a:p>
        </p:txBody>
      </p:sp>
      <p:sp>
        <p:nvSpPr>
          <p:cNvPr id="35843" name="Content Placeholder 2"/>
          <p:cNvSpPr>
            <a:spLocks noGrp="1"/>
          </p:cNvSpPr>
          <p:nvPr>
            <p:ph idx="1"/>
          </p:nvPr>
        </p:nvSpPr>
        <p:spPr/>
        <p:txBody>
          <a:bodyPr/>
          <a:lstStyle/>
          <a:p>
            <a:pPr>
              <a:spcBef>
                <a:spcPct val="0"/>
              </a:spcBef>
            </a:pPr>
            <a:r>
              <a:rPr lang="en-US" altLang="en-US" dirty="0" smtClean="0">
                <a:latin typeface="Arial" panose="020B0604020202020204" pitchFamily="34" charset="0"/>
                <a:cs typeface="Arial" panose="020B0604020202020204" pitchFamily="34" charset="0"/>
              </a:rPr>
              <a:t>Modular</a:t>
            </a:r>
          </a:p>
          <a:p>
            <a:pPr>
              <a:spcBef>
                <a:spcPct val="0"/>
              </a:spcBef>
              <a:buFont typeface="Calibri" panose="020F0502020204030204" pitchFamily="34" charset="0"/>
              <a:buAutoNum type="arabicPeriod"/>
            </a:pPr>
            <a:endParaRPr lang="en-US" altLang="en-US" sz="2800" dirty="0" smtClean="0">
              <a:latin typeface="Arial" panose="020B0604020202020204" pitchFamily="34" charset="0"/>
              <a:cs typeface="Arial" panose="020B0604020202020204" pitchFamily="34" charset="0"/>
            </a:endParaRPr>
          </a:p>
          <a:p>
            <a:pPr>
              <a:spcBef>
                <a:spcPct val="0"/>
              </a:spcBef>
            </a:pPr>
            <a:r>
              <a:rPr lang="en-US" altLang="en-US" dirty="0" smtClean="0">
                <a:latin typeface="Arial" panose="020B0604020202020204" pitchFamily="34" charset="0"/>
                <a:cs typeface="Arial" panose="020B0604020202020204" pitchFamily="34" charset="0"/>
              </a:rPr>
              <a:t>Fully Integrated</a:t>
            </a:r>
          </a:p>
          <a:p>
            <a:pPr>
              <a:spcBef>
                <a:spcPct val="0"/>
              </a:spcBef>
            </a:pPr>
            <a:endParaRPr lang="en-US" altLang="en-US" dirty="0" smtClean="0">
              <a:latin typeface="Arial" panose="020B0604020202020204" pitchFamily="34" charset="0"/>
              <a:cs typeface="Arial" panose="020B0604020202020204" pitchFamily="34" charset="0"/>
            </a:endParaRPr>
          </a:p>
          <a:p>
            <a:pPr>
              <a:spcBef>
                <a:spcPct val="0"/>
              </a:spcBef>
            </a:pPr>
            <a:r>
              <a:rPr lang="en-US" altLang="en-US" dirty="0" smtClean="0">
                <a:latin typeface="Arial" panose="020B0604020202020204" pitchFamily="34" charset="0"/>
                <a:cs typeface="Arial" panose="020B0604020202020204" pitchFamily="34" charset="0"/>
              </a:rPr>
              <a:t>Culminating Activity (CA)</a:t>
            </a:r>
          </a:p>
          <a:p>
            <a:pPr>
              <a:spcBef>
                <a:spcPct val="0"/>
              </a:spcBef>
            </a:pPr>
            <a:endParaRPr lang="en-US" altLang="en-US" dirty="0" smtClean="0">
              <a:latin typeface="Arial" panose="020B0604020202020204" pitchFamily="34" charset="0"/>
              <a:cs typeface="Arial" panose="020B0604020202020204" pitchFamily="34" charset="0"/>
            </a:endParaRPr>
          </a:p>
          <a:p>
            <a:pPr>
              <a:spcBef>
                <a:spcPct val="0"/>
              </a:spcBef>
            </a:pPr>
            <a:r>
              <a:rPr lang="en-US" altLang="en-US" dirty="0" smtClean="0">
                <a:latin typeface="Arial" panose="020B0604020202020204" pitchFamily="34" charset="0"/>
                <a:cs typeface="Arial" panose="020B0604020202020204" pitchFamily="34" charset="0"/>
              </a:rPr>
              <a:t>Maximized Reinforcement</a:t>
            </a:r>
          </a:p>
        </p:txBody>
      </p:sp>
    </p:spTree>
    <p:extLst>
      <p:ext uri="{BB962C8B-B14F-4D97-AF65-F5344CB8AC3E}">
        <p14:creationId xmlns:p14="http://schemas.microsoft.com/office/powerpoint/2010/main" val="3058000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Modular &amp; Fully Integrated CBI Curriculum </a:t>
            </a:r>
          </a:p>
        </p:txBody>
      </p:sp>
      <p:sp>
        <p:nvSpPr>
          <p:cNvPr id="36867" name="Content Placeholder 2"/>
          <p:cNvSpPr>
            <a:spLocks noGrp="1"/>
          </p:cNvSpPr>
          <p:nvPr>
            <p:ph idx="1"/>
          </p:nvPr>
        </p:nvSpPr>
        <p:spPr/>
        <p:txBody>
          <a:bodyPr/>
          <a:lstStyle/>
          <a:p>
            <a:pPr>
              <a:spcBef>
                <a:spcPct val="0"/>
              </a:spcBef>
            </a:pPr>
            <a:r>
              <a:rPr lang="en-US" altLang="en-US" dirty="0" smtClean="0">
                <a:latin typeface="Arial" panose="020B0604020202020204" pitchFamily="34" charset="0"/>
                <a:cs typeface="Arial" panose="020B0604020202020204" pitchFamily="34" charset="0"/>
              </a:rPr>
              <a:t>Modular — Definition</a:t>
            </a:r>
          </a:p>
          <a:p>
            <a:pPr lvl="1">
              <a:spcBef>
                <a:spcPct val="0"/>
              </a:spcBef>
              <a:buFont typeface="Calibri" panose="020F0502020204030204" pitchFamily="34" charset="0"/>
              <a:buChar char="–"/>
            </a:pPr>
            <a:r>
              <a:rPr lang="en-US" altLang="en-US" dirty="0" smtClean="0">
                <a:latin typeface="Arial" panose="020B0604020202020204" pitchFamily="34" charset="0"/>
                <a:cs typeface="Arial" panose="020B0604020202020204" pitchFamily="34" charset="0"/>
              </a:rPr>
              <a:t> Modules are “self-contained units of study and independent of one another and could be presented in any sequence.” (S&amp;L, p. 180)</a:t>
            </a:r>
          </a:p>
          <a:p>
            <a:pPr lvl="1">
              <a:spcBef>
                <a:spcPct val="0"/>
              </a:spcBef>
              <a:buFont typeface="Calibri" panose="020F0502020204030204" pitchFamily="34" charset="0"/>
              <a:buChar char="–"/>
            </a:pPr>
            <a:r>
              <a:rPr lang="en-US" altLang="en-US" dirty="0" smtClean="0">
                <a:latin typeface="Arial" panose="020B0604020202020204" pitchFamily="34" charset="0"/>
                <a:cs typeface="Arial" panose="020B0604020202020204" pitchFamily="34" charset="0"/>
              </a:rPr>
              <a:t> Modules can be one day, one week, one month, or one semester.</a:t>
            </a:r>
          </a:p>
          <a:p>
            <a:pPr marL="0" indent="0">
              <a:spcBef>
                <a:spcPct val="0"/>
              </a:spcBef>
              <a:buNone/>
            </a:pPr>
            <a:endParaRPr lang="en-US" altLang="en-US" sz="2800" dirty="0" smtClean="0">
              <a:latin typeface="Arial" panose="020B0604020202020204" pitchFamily="34" charset="0"/>
              <a:cs typeface="Arial" panose="020B0604020202020204" pitchFamily="34" charset="0"/>
            </a:endParaRPr>
          </a:p>
          <a:p>
            <a:pPr>
              <a:spcBef>
                <a:spcPct val="0"/>
              </a:spcBef>
            </a:pPr>
            <a:r>
              <a:rPr lang="en-US" altLang="en-US" dirty="0" smtClean="0">
                <a:latin typeface="Arial" panose="020B0604020202020204" pitchFamily="34" charset="0"/>
                <a:cs typeface="Arial" panose="020B0604020202020204" pitchFamily="34" charset="0"/>
              </a:rPr>
              <a:t>Fully Integrated</a:t>
            </a:r>
          </a:p>
          <a:p>
            <a:pPr>
              <a:spcBef>
                <a:spcPct val="0"/>
              </a:spcBef>
            </a:pPr>
            <a:r>
              <a:rPr lang="en-US" altLang="en-US" dirty="0" smtClean="0">
                <a:latin typeface="Arial" panose="020B0604020202020204" pitchFamily="34" charset="0"/>
                <a:cs typeface="Arial" panose="020B0604020202020204" pitchFamily="34" charset="0"/>
              </a:rPr>
              <a:t>Culminating Activity (CA)</a:t>
            </a:r>
          </a:p>
          <a:p>
            <a:pPr>
              <a:spcBef>
                <a:spcPct val="0"/>
              </a:spcBef>
            </a:pPr>
            <a:r>
              <a:rPr lang="en-US" altLang="en-US" dirty="0" smtClean="0">
                <a:latin typeface="Arial" panose="020B0604020202020204" pitchFamily="34" charset="0"/>
                <a:cs typeface="Arial" panose="020B0604020202020204" pitchFamily="34" charset="0"/>
              </a:rPr>
              <a:t>Maximized Reinforcement</a:t>
            </a:r>
          </a:p>
        </p:txBody>
      </p:sp>
    </p:spTree>
    <p:extLst>
      <p:ext uri="{BB962C8B-B14F-4D97-AF65-F5344CB8AC3E}">
        <p14:creationId xmlns:p14="http://schemas.microsoft.com/office/powerpoint/2010/main" val="3708371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Modular &amp; Fully Integrated CBI Curriculum </a:t>
            </a:r>
          </a:p>
        </p:txBody>
      </p:sp>
      <p:sp>
        <p:nvSpPr>
          <p:cNvPr id="37891" name="Content Placeholder 2"/>
          <p:cNvSpPr>
            <a:spLocks noGrp="1"/>
          </p:cNvSpPr>
          <p:nvPr>
            <p:ph idx="1"/>
          </p:nvPr>
        </p:nvSpPr>
        <p:spPr>
          <a:xfrm>
            <a:off x="457200" y="1752600"/>
            <a:ext cx="8534400" cy="4373563"/>
          </a:xfrm>
        </p:spPr>
        <p:txBody>
          <a:bodyPr/>
          <a:lstStyle/>
          <a:p>
            <a:pPr>
              <a:spcBef>
                <a:spcPct val="0"/>
              </a:spcBef>
            </a:pPr>
            <a:r>
              <a:rPr lang="en-US" altLang="en-US" dirty="0" smtClean="0"/>
              <a:t>Modular — Use and Benefits</a:t>
            </a:r>
          </a:p>
          <a:p>
            <a:pPr lvl="1">
              <a:spcBef>
                <a:spcPct val="0"/>
              </a:spcBef>
              <a:buFont typeface="Calibri" panose="020F0502020204030204" pitchFamily="34" charset="0"/>
              <a:buChar char="–"/>
            </a:pPr>
            <a:r>
              <a:rPr lang="en-US" altLang="en-US" dirty="0" smtClean="0"/>
              <a:t> Easier to bring on line or to modify</a:t>
            </a:r>
          </a:p>
          <a:p>
            <a:pPr lvl="1">
              <a:spcBef>
                <a:spcPct val="0"/>
              </a:spcBef>
              <a:buFont typeface="Calibri" panose="020F0502020204030204" pitchFamily="34" charset="0"/>
              <a:buChar char="–"/>
            </a:pPr>
            <a:r>
              <a:rPr lang="en-US" altLang="en-US" dirty="0" smtClean="0"/>
              <a:t> Develop comfort teaching without a textbook</a:t>
            </a:r>
          </a:p>
          <a:p>
            <a:pPr lvl="1">
              <a:spcBef>
                <a:spcPct val="0"/>
              </a:spcBef>
              <a:buFont typeface="Calibri" panose="020F0502020204030204" pitchFamily="34" charset="0"/>
              <a:buChar char="–"/>
            </a:pPr>
            <a:r>
              <a:rPr lang="en-US" altLang="en-US" dirty="0" smtClean="0"/>
              <a:t> Keeps CBI units finite</a:t>
            </a:r>
          </a:p>
          <a:p>
            <a:pPr lvl="1">
              <a:spcBef>
                <a:spcPct val="0"/>
              </a:spcBef>
              <a:buFont typeface="Calibri" panose="020F0502020204030204" pitchFamily="34" charset="0"/>
              <a:buChar char="–"/>
            </a:pPr>
            <a:r>
              <a:rPr lang="en-US" altLang="en-US" dirty="0" smtClean="0"/>
              <a:t> Easier to keep all activities integrated</a:t>
            </a:r>
          </a:p>
          <a:p>
            <a:pPr lvl="1">
              <a:spcBef>
                <a:spcPct val="0"/>
              </a:spcBef>
              <a:buFont typeface="Calibri" panose="020F0502020204030204" pitchFamily="34" charset="0"/>
              <a:buChar char="–"/>
            </a:pPr>
            <a:r>
              <a:rPr lang="en-US" altLang="en-US" dirty="0" smtClean="0"/>
              <a:t> You can “recycle” module topics later</a:t>
            </a:r>
          </a:p>
          <a:p>
            <a:pPr lvl="1">
              <a:spcBef>
                <a:spcPct val="0"/>
              </a:spcBef>
              <a:buFont typeface="Calibri" panose="020F0502020204030204" pitchFamily="34" charset="0"/>
              <a:buChar char="–"/>
            </a:pPr>
            <a:r>
              <a:rPr lang="en-US" altLang="en-US" dirty="0" smtClean="0"/>
              <a:t> Allows students to focus activities through the CA</a:t>
            </a:r>
          </a:p>
          <a:p>
            <a:pPr>
              <a:spcBef>
                <a:spcPct val="0"/>
              </a:spcBef>
              <a:buFont typeface="Calibri" panose="020F0502020204030204" pitchFamily="34" charset="0"/>
              <a:buAutoNum type="arabicPeriod"/>
            </a:pPr>
            <a:endParaRPr lang="en-US" altLang="en-US" sz="2800" dirty="0" smtClean="0"/>
          </a:p>
          <a:p>
            <a:pPr>
              <a:spcBef>
                <a:spcPct val="0"/>
              </a:spcBef>
            </a:pPr>
            <a:r>
              <a:rPr lang="en-US" altLang="en-US" dirty="0" smtClean="0"/>
              <a:t>Fully Integrated</a:t>
            </a:r>
          </a:p>
          <a:p>
            <a:pPr>
              <a:spcBef>
                <a:spcPct val="0"/>
              </a:spcBef>
            </a:pPr>
            <a:r>
              <a:rPr lang="en-US" altLang="en-US" dirty="0" smtClean="0"/>
              <a:t>Culminating Activity (CA)</a:t>
            </a:r>
          </a:p>
          <a:p>
            <a:pPr>
              <a:spcBef>
                <a:spcPct val="0"/>
              </a:spcBef>
            </a:pPr>
            <a:r>
              <a:rPr lang="en-US" altLang="en-US" dirty="0" smtClean="0"/>
              <a:t>Maximized Reinforcement</a:t>
            </a:r>
          </a:p>
        </p:txBody>
      </p:sp>
    </p:spTree>
    <p:extLst>
      <p:ext uri="{BB962C8B-B14F-4D97-AF65-F5344CB8AC3E}">
        <p14:creationId xmlns:p14="http://schemas.microsoft.com/office/powerpoint/2010/main" val="4118808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04800" y="1752600"/>
            <a:ext cx="8686800" cy="4373563"/>
          </a:xfrm>
        </p:spPr>
        <p:txBody>
          <a:bodyPr/>
          <a:lstStyle/>
          <a:p>
            <a:pPr>
              <a:spcBef>
                <a:spcPct val="0"/>
              </a:spcBef>
            </a:pPr>
            <a:r>
              <a:rPr lang="en-US" altLang="en-US" sz="2600" dirty="0" smtClean="0">
                <a:solidFill>
                  <a:srgbClr val="000000"/>
                </a:solidFill>
                <a:latin typeface="Arial" panose="020B0604020202020204" pitchFamily="34" charset="0"/>
                <a:cs typeface="Arial" panose="020B0604020202020204" pitchFamily="34" charset="0"/>
              </a:rPr>
              <a:t>Modular</a:t>
            </a:r>
            <a:endParaRPr lang="en-US" altLang="en-US" sz="2600" dirty="0" smtClean="0">
              <a:latin typeface="Arial" panose="020B0604020202020204" pitchFamily="34" charset="0"/>
              <a:cs typeface="Arial" panose="020B0604020202020204" pitchFamily="34" charset="0"/>
            </a:endParaRPr>
          </a:p>
          <a:p>
            <a:pPr>
              <a:spcBef>
                <a:spcPct val="0"/>
              </a:spcBef>
            </a:pPr>
            <a:r>
              <a:rPr lang="en-US" altLang="en-US" sz="2600" dirty="0" smtClean="0">
                <a:latin typeface="Arial" panose="020B0604020202020204" pitchFamily="34" charset="0"/>
                <a:cs typeface="Arial" panose="020B0604020202020204" pitchFamily="34" charset="0"/>
              </a:rPr>
              <a:t>Fully Integrated</a:t>
            </a:r>
          </a:p>
          <a:p>
            <a:pPr marL="739775" lvl="1">
              <a:spcBef>
                <a:spcPct val="0"/>
              </a:spcBef>
              <a:buFont typeface="Calibri" panose="020F0502020204030204" pitchFamily="34" charset="0"/>
              <a:buChar char="–"/>
            </a:pPr>
            <a:r>
              <a:rPr lang="en-US" altLang="en-US" sz="2600" dirty="0" smtClean="0">
                <a:latin typeface="Arial" panose="020B0604020202020204" pitchFamily="34" charset="0"/>
                <a:cs typeface="Arial" panose="020B0604020202020204" pitchFamily="34" charset="0"/>
              </a:rPr>
              <a:t>Culminating Activity (CA)</a:t>
            </a:r>
          </a:p>
          <a:p>
            <a:pPr marL="739775" lvl="1">
              <a:spcBef>
                <a:spcPct val="0"/>
              </a:spcBef>
              <a:buFont typeface="Calibri" panose="020F0502020204030204" pitchFamily="34" charset="0"/>
              <a:buChar char="–"/>
            </a:pPr>
            <a:r>
              <a:rPr lang="en-US" altLang="en-US" sz="2600" b="1" dirty="0" smtClean="0">
                <a:latin typeface="Arial" panose="020B0604020202020204" pitchFamily="34" charset="0"/>
                <a:cs typeface="Arial" panose="020B0604020202020204" pitchFamily="34" charset="0"/>
              </a:rPr>
              <a:t>Activities: All support and build toward CA</a:t>
            </a:r>
          </a:p>
          <a:p>
            <a:pPr marL="739775" lvl="1">
              <a:spcBef>
                <a:spcPct val="0"/>
              </a:spcBef>
              <a:buFont typeface="Calibri" panose="020F0502020204030204" pitchFamily="34" charset="0"/>
              <a:buChar char="–"/>
            </a:pPr>
            <a:r>
              <a:rPr lang="en-US" altLang="en-US" sz="2600" b="1" dirty="0" smtClean="0">
                <a:latin typeface="Arial" panose="020B0604020202020204" pitchFamily="34" charset="0"/>
                <a:cs typeface="Arial" panose="020B0604020202020204" pitchFamily="34" charset="0"/>
              </a:rPr>
              <a:t>Students: Each needs each other student’s work</a:t>
            </a:r>
            <a:br>
              <a:rPr lang="en-US" altLang="en-US" sz="2600" b="1" dirty="0" smtClean="0">
                <a:latin typeface="Arial" panose="020B0604020202020204" pitchFamily="34" charset="0"/>
                <a:cs typeface="Arial" panose="020B0604020202020204" pitchFamily="34" charset="0"/>
              </a:rPr>
            </a:br>
            <a:r>
              <a:rPr lang="en-US" altLang="en-US" sz="2600" b="1" dirty="0" smtClean="0">
                <a:latin typeface="Arial" panose="020B0604020202020204" pitchFamily="34" charset="0"/>
                <a:cs typeface="Arial" panose="020B0604020202020204" pitchFamily="34" charset="0"/>
              </a:rPr>
              <a:t>(</a:t>
            </a:r>
            <a:r>
              <a:rPr lang="en-US" altLang="en-US" sz="2600" i="1" dirty="0" smtClean="0">
                <a:latin typeface="Arial" panose="020B0604020202020204" pitchFamily="34" charset="0"/>
                <a:cs typeface="Arial" panose="020B0604020202020204" pitchFamily="34" charset="0"/>
              </a:rPr>
              <a:t>Can’t zone out </a:t>
            </a:r>
            <a:r>
              <a:rPr lang="en-US" altLang="en-US" sz="2600" dirty="0" smtClean="0">
                <a:latin typeface="Arial" panose="020B0604020202020204" pitchFamily="34" charset="0"/>
                <a:cs typeface="Arial" panose="020B0604020202020204" pitchFamily="34" charset="0"/>
              </a:rPr>
              <a:t>when other students present)</a:t>
            </a:r>
            <a:endParaRPr lang="en-US" altLang="en-US" sz="2600" b="1" dirty="0" smtClean="0">
              <a:latin typeface="Arial" panose="020B0604020202020204" pitchFamily="34" charset="0"/>
              <a:cs typeface="Arial" panose="020B0604020202020204" pitchFamily="34" charset="0"/>
            </a:endParaRPr>
          </a:p>
          <a:p>
            <a:pPr marL="739775" lvl="1">
              <a:spcBef>
                <a:spcPct val="0"/>
              </a:spcBef>
              <a:buFont typeface="Calibri" panose="020F0502020204030204" pitchFamily="34" charset="0"/>
              <a:buChar char="–"/>
            </a:pPr>
            <a:r>
              <a:rPr lang="en-US" altLang="en-US" sz="2600" dirty="0" smtClean="0">
                <a:latin typeface="Arial" panose="020B0604020202020204" pitchFamily="34" charset="0"/>
                <a:cs typeface="Arial" panose="020B0604020202020204" pitchFamily="34" charset="0"/>
              </a:rPr>
              <a:t>All activities support or reinforce one other</a:t>
            </a:r>
          </a:p>
          <a:p>
            <a:pPr marL="739775" lvl="1">
              <a:spcBef>
                <a:spcPct val="0"/>
              </a:spcBef>
              <a:buFont typeface="Calibri" panose="020F0502020204030204" pitchFamily="34" charset="0"/>
              <a:buChar char="–"/>
            </a:pPr>
            <a:r>
              <a:rPr lang="en-US" altLang="en-US" sz="2600" b="1" i="1" dirty="0" smtClean="0">
                <a:latin typeface="Arial" panose="020B0604020202020204" pitchFamily="34" charset="0"/>
                <a:cs typeface="Arial" panose="020B0604020202020204" pitchFamily="34" charset="0"/>
              </a:rPr>
              <a:t>All activities </a:t>
            </a:r>
            <a:r>
              <a:rPr lang="en-US" altLang="en-US" sz="2600" dirty="0" smtClean="0">
                <a:latin typeface="Arial" panose="020B0604020202020204" pitchFamily="34" charset="0"/>
                <a:cs typeface="Arial" panose="020B0604020202020204" pitchFamily="34" charset="0"/>
              </a:rPr>
              <a:t>assist students to </a:t>
            </a:r>
            <a:r>
              <a:rPr lang="en-US" altLang="en-US" sz="2600" b="1" dirty="0" smtClean="0">
                <a:latin typeface="Arial" panose="020B0604020202020204" pitchFamily="34" charset="0"/>
                <a:cs typeface="Arial" panose="020B0604020202020204" pitchFamily="34" charset="0"/>
              </a:rPr>
              <a:t>gradually develop proficiency </a:t>
            </a:r>
            <a:r>
              <a:rPr lang="en-US" altLang="en-US" sz="2600" dirty="0" smtClean="0">
                <a:latin typeface="Arial" panose="020B0604020202020204" pitchFamily="34" charset="0"/>
                <a:cs typeface="Arial" panose="020B0604020202020204" pitchFamily="34" charset="0"/>
              </a:rPr>
              <a:t>in all four skills </a:t>
            </a:r>
            <a:r>
              <a:rPr lang="en-US" altLang="en-US" sz="2600" b="1" dirty="0" smtClean="0">
                <a:latin typeface="Arial" panose="020B0604020202020204" pitchFamily="34" charset="0"/>
                <a:cs typeface="Arial" panose="020B0604020202020204" pitchFamily="34" charset="0"/>
              </a:rPr>
              <a:t>on the given topic</a:t>
            </a:r>
          </a:p>
          <a:p>
            <a:pPr>
              <a:spcBef>
                <a:spcPct val="0"/>
              </a:spcBef>
            </a:pPr>
            <a:r>
              <a:rPr lang="en-US" altLang="en-US" sz="2600" dirty="0" smtClean="0">
                <a:solidFill>
                  <a:srgbClr val="000000"/>
                </a:solidFill>
                <a:latin typeface="Arial" panose="020B0604020202020204" pitchFamily="34" charset="0"/>
                <a:cs typeface="Arial" panose="020B0604020202020204" pitchFamily="34" charset="0"/>
              </a:rPr>
              <a:t>Culminating Activity</a:t>
            </a:r>
          </a:p>
          <a:p>
            <a:pPr>
              <a:spcBef>
                <a:spcPct val="0"/>
              </a:spcBef>
            </a:pPr>
            <a:r>
              <a:rPr lang="en-US" altLang="en-US" sz="2600" dirty="0" smtClean="0">
                <a:solidFill>
                  <a:srgbClr val="000000"/>
                </a:solidFill>
                <a:latin typeface="Arial" panose="020B0604020202020204" pitchFamily="34" charset="0"/>
                <a:cs typeface="Arial" panose="020B0604020202020204" pitchFamily="34" charset="0"/>
              </a:rPr>
              <a:t>Maximized Reinforcement</a:t>
            </a:r>
            <a:endParaRPr lang="en-US" altLang="en-US" sz="2600" dirty="0" smtClean="0">
              <a:latin typeface="Arial" panose="020B0604020202020204" pitchFamily="34" charset="0"/>
              <a:cs typeface="Arial" panose="020B0604020202020204" pitchFamily="34" charset="0"/>
            </a:endParaRPr>
          </a:p>
        </p:txBody>
      </p:sp>
      <p:sp>
        <p:nvSpPr>
          <p:cNvPr id="38915" name="Title 1"/>
          <p:cNvSpPr>
            <a:spLocks noGrp="1"/>
          </p:cNvSpPr>
          <p:nvPr>
            <p:ph type="title"/>
          </p:nvPr>
        </p:nvSpPr>
        <p:spPr/>
        <p:txBody>
          <a:bodyPr/>
          <a:lstStyle/>
          <a:p>
            <a:r>
              <a:rPr lang="en-US" altLang="en-US" smtClean="0"/>
              <a:t>Modular &amp; Fully Integrated CBI Curriculum </a:t>
            </a:r>
          </a:p>
        </p:txBody>
      </p:sp>
    </p:spTree>
    <p:extLst>
      <p:ext uri="{BB962C8B-B14F-4D97-AF65-F5344CB8AC3E}">
        <p14:creationId xmlns:p14="http://schemas.microsoft.com/office/powerpoint/2010/main" val="1688195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752600"/>
            <a:ext cx="8686800" cy="4373563"/>
          </a:xfrm>
        </p:spPr>
        <p:txBody>
          <a:bodyPr>
            <a:normAutofit fontScale="92500" lnSpcReduction="10000"/>
          </a:bodyPr>
          <a:lstStyle/>
          <a:p>
            <a:pPr>
              <a:spcBef>
                <a:spcPct val="0"/>
              </a:spcBef>
            </a:pPr>
            <a:r>
              <a:rPr lang="en-US" altLang="en-US" dirty="0" smtClean="0">
                <a:latin typeface="Arial" panose="020B0604020202020204" pitchFamily="34" charset="0"/>
                <a:cs typeface="Arial" panose="020B0604020202020204" pitchFamily="34" charset="0"/>
              </a:rPr>
              <a:t>Modular</a:t>
            </a:r>
          </a:p>
          <a:p>
            <a:pPr>
              <a:spcBef>
                <a:spcPct val="0"/>
              </a:spcBef>
            </a:pPr>
            <a:r>
              <a:rPr lang="en-US" altLang="en-US" dirty="0" smtClean="0">
                <a:latin typeface="Arial" panose="020B0604020202020204" pitchFamily="34" charset="0"/>
                <a:cs typeface="Arial" panose="020B0604020202020204" pitchFamily="34" charset="0"/>
              </a:rPr>
              <a:t>Fully Integrated</a:t>
            </a:r>
          </a:p>
          <a:p>
            <a:pPr>
              <a:spcBef>
                <a:spcPct val="0"/>
              </a:spcBef>
            </a:pPr>
            <a:r>
              <a:rPr lang="en-US" altLang="en-US" dirty="0" smtClean="0">
                <a:latin typeface="Arial" panose="020B0604020202020204" pitchFamily="34" charset="0"/>
                <a:cs typeface="Arial" panose="020B0604020202020204" pitchFamily="34" charset="0"/>
              </a:rPr>
              <a:t>Culminating Activity</a:t>
            </a:r>
          </a:p>
          <a:p>
            <a:pPr marL="849313" lvl="1" indent="-457200">
              <a:spcBef>
                <a:spcPct val="0"/>
              </a:spcBef>
              <a:buFont typeface="Calibri" panose="020F0502020204030204" pitchFamily="34" charset="0"/>
              <a:buChar char="–"/>
            </a:pPr>
            <a:r>
              <a:rPr lang="en-US" altLang="en-US" dirty="0" smtClean="0">
                <a:latin typeface="Arial" panose="020B0604020202020204" pitchFamily="34" charset="0"/>
                <a:cs typeface="Arial" panose="020B0604020202020204" pitchFamily="34" charset="0"/>
              </a:rPr>
              <a:t>Has two or more activity phases (</a:t>
            </a:r>
            <a:r>
              <a:rPr lang="en-US" altLang="en-US" i="1" dirty="0" smtClean="0">
                <a:latin typeface="Arial" panose="020B0604020202020204" pitchFamily="34" charset="0"/>
                <a:cs typeface="Arial" panose="020B0604020202020204" pitchFamily="34" charset="0"/>
              </a:rPr>
              <a:t>training cycles</a:t>
            </a:r>
            <a:r>
              <a:rPr lang="en-US" altLang="en-US" u="sng"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a:p>
            <a:pPr marL="849313" lvl="1" indent="-457200">
              <a:spcBef>
                <a:spcPct val="0"/>
              </a:spcBef>
              <a:buFont typeface="Calibri" panose="020F0502020204030204" pitchFamily="34" charset="0"/>
              <a:buChar char="–"/>
            </a:pPr>
            <a:r>
              <a:rPr lang="en-US" altLang="en-US" dirty="0" smtClean="0">
                <a:latin typeface="Arial" panose="020B0604020202020204" pitchFamily="34" charset="0"/>
                <a:cs typeface="Arial" panose="020B0604020202020204" pitchFamily="34" charset="0"/>
              </a:rPr>
              <a:t>Requires </a:t>
            </a:r>
            <a:r>
              <a:rPr lang="en-US" altLang="en-US" dirty="0">
                <a:latin typeface="Arial" panose="020B0604020202020204" pitchFamily="34" charset="0"/>
                <a:cs typeface="Arial" panose="020B0604020202020204" pitchFamily="34" charset="0"/>
              </a:rPr>
              <a:t>critical thinking, HOTS, innovative </a:t>
            </a:r>
            <a:r>
              <a:rPr lang="en-US" altLang="en-US" dirty="0" smtClean="0">
                <a:latin typeface="Arial" panose="020B0604020202020204" pitchFamily="34" charset="0"/>
                <a:cs typeface="Arial" panose="020B0604020202020204" pitchFamily="34" charset="0"/>
              </a:rPr>
              <a:t>TL use</a:t>
            </a:r>
            <a:endParaRPr lang="en-US" altLang="en-US" dirty="0">
              <a:latin typeface="Arial" panose="020B0604020202020204" pitchFamily="34" charset="0"/>
              <a:cs typeface="Arial" panose="020B0604020202020204" pitchFamily="34" charset="0"/>
            </a:endParaRPr>
          </a:p>
          <a:p>
            <a:pPr marL="849313" lvl="1" indent="-457200">
              <a:spcBef>
                <a:spcPct val="0"/>
              </a:spcBef>
              <a:buFont typeface="Calibri" panose="020F0502020204030204" pitchFamily="34" charset="0"/>
              <a:buChar char="–"/>
            </a:pPr>
            <a:r>
              <a:rPr lang="en-US" altLang="en-US" dirty="0" smtClean="0">
                <a:latin typeface="Arial" panose="020B0604020202020204" pitchFamily="34" charset="0"/>
                <a:cs typeface="Arial" panose="020B0604020202020204" pitchFamily="34" charset="0"/>
              </a:rPr>
              <a:t>Provides </a:t>
            </a:r>
            <a:r>
              <a:rPr lang="en-US" altLang="en-US" dirty="0">
                <a:latin typeface="Arial" panose="020B0604020202020204" pitchFamily="34" charset="0"/>
                <a:cs typeface="Arial" panose="020B0604020202020204" pitchFamily="34" charset="0"/>
              </a:rPr>
              <a:t>a reason to draw on all module topics</a:t>
            </a:r>
          </a:p>
          <a:p>
            <a:pPr marL="849313" lvl="1" indent="-457200">
              <a:spcBef>
                <a:spcPct val="0"/>
              </a:spcBef>
              <a:buFont typeface="Calibri" panose="020F0502020204030204" pitchFamily="34" charset="0"/>
              <a:buChar char="–"/>
            </a:pPr>
            <a:r>
              <a:rPr lang="en-US" altLang="en-US" dirty="0" smtClean="0">
                <a:latin typeface="Arial" panose="020B0604020202020204" pitchFamily="34" charset="0"/>
                <a:cs typeface="Arial" panose="020B0604020202020204" pitchFamily="34" charset="0"/>
              </a:rPr>
              <a:t>Each student has stake in every other student’s work</a:t>
            </a:r>
          </a:p>
          <a:p>
            <a:pPr marL="849313" lvl="1" indent="-457200">
              <a:spcBef>
                <a:spcPct val="0"/>
              </a:spcBef>
              <a:buFont typeface="Calibri" panose="020F0502020204030204" pitchFamily="34" charset="0"/>
              <a:buChar char="–"/>
            </a:pPr>
            <a:r>
              <a:rPr lang="en-US" altLang="en-US" dirty="0" smtClean="0">
                <a:latin typeface="Arial" panose="020B0604020202020204" pitchFamily="34" charset="0"/>
                <a:cs typeface="Arial" panose="020B0604020202020204" pitchFamily="34" charset="0"/>
              </a:rPr>
              <a:t>Follow-up integrating or reflective activity</a:t>
            </a:r>
          </a:p>
          <a:p>
            <a:pPr marL="849313" lvl="1" indent="-457200">
              <a:spcBef>
                <a:spcPct val="0"/>
              </a:spcBef>
              <a:buFont typeface="Calibri" panose="020F0502020204030204" pitchFamily="34" charset="0"/>
              <a:buChar char="–"/>
            </a:pPr>
            <a:endParaRPr lang="en-US" altLang="en-US" dirty="0" smtClean="0">
              <a:latin typeface="Arial" panose="020B0604020202020204" pitchFamily="34" charset="0"/>
              <a:cs typeface="Arial" panose="020B0604020202020204" pitchFamily="34" charset="0"/>
            </a:endParaRPr>
          </a:p>
          <a:p>
            <a:pPr>
              <a:spcBef>
                <a:spcPct val="0"/>
              </a:spcBef>
            </a:pPr>
            <a:r>
              <a:rPr lang="en-US" altLang="en-US" dirty="0" smtClean="0">
                <a:solidFill>
                  <a:srgbClr val="000000"/>
                </a:solidFill>
                <a:latin typeface="Arial" panose="020B0604020202020204" pitchFamily="34" charset="0"/>
                <a:cs typeface="Arial" panose="020B0604020202020204" pitchFamily="34" charset="0"/>
              </a:rPr>
              <a:t>Maximized Reinforcement</a:t>
            </a:r>
            <a:endParaRPr lang="en-US" altLang="en-US" dirty="0" smtClean="0">
              <a:latin typeface="Arial" panose="020B0604020202020204" pitchFamily="34" charset="0"/>
              <a:cs typeface="Arial" panose="020B0604020202020204" pitchFamily="34" charset="0"/>
            </a:endParaRPr>
          </a:p>
        </p:txBody>
      </p:sp>
      <p:sp>
        <p:nvSpPr>
          <p:cNvPr id="39939" name="Title 1"/>
          <p:cNvSpPr>
            <a:spLocks noGrp="1"/>
          </p:cNvSpPr>
          <p:nvPr>
            <p:ph type="title"/>
          </p:nvPr>
        </p:nvSpPr>
        <p:spPr/>
        <p:txBody>
          <a:bodyPr/>
          <a:lstStyle/>
          <a:p>
            <a:r>
              <a:rPr lang="en-US" altLang="en-US" smtClean="0"/>
              <a:t>Modular &amp; Fully Integrated CBI Curriculum </a:t>
            </a:r>
          </a:p>
        </p:txBody>
      </p:sp>
    </p:spTree>
    <p:extLst>
      <p:ext uri="{BB962C8B-B14F-4D97-AF65-F5344CB8AC3E}">
        <p14:creationId xmlns:p14="http://schemas.microsoft.com/office/powerpoint/2010/main" val="158226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Modular &amp; Fully Integrated CBI Curriculum </a:t>
            </a:r>
          </a:p>
        </p:txBody>
      </p:sp>
      <p:sp>
        <p:nvSpPr>
          <p:cNvPr id="40963" name="Content Placeholder 2"/>
          <p:cNvSpPr>
            <a:spLocks noGrp="1"/>
          </p:cNvSpPr>
          <p:nvPr>
            <p:ph idx="1"/>
          </p:nvPr>
        </p:nvSpPr>
        <p:spPr>
          <a:xfrm>
            <a:off x="457200" y="1752600"/>
            <a:ext cx="8686800" cy="4373563"/>
          </a:xfrm>
        </p:spPr>
        <p:txBody>
          <a:bodyPr/>
          <a:lstStyle/>
          <a:p>
            <a:pPr>
              <a:spcBef>
                <a:spcPct val="0"/>
              </a:spcBef>
            </a:pPr>
            <a:r>
              <a:rPr lang="en-US" altLang="en-US" sz="2600" dirty="0" smtClean="0">
                <a:latin typeface="Arial" panose="020B0604020202020204" pitchFamily="34" charset="0"/>
                <a:cs typeface="Arial" panose="020B0604020202020204" pitchFamily="34" charset="0"/>
              </a:rPr>
              <a:t>Modular</a:t>
            </a:r>
          </a:p>
          <a:p>
            <a:pPr>
              <a:spcBef>
                <a:spcPct val="0"/>
              </a:spcBef>
            </a:pPr>
            <a:r>
              <a:rPr lang="en-US" altLang="en-US" sz="2600" dirty="0" smtClean="0">
                <a:latin typeface="Arial" panose="020B0604020202020204" pitchFamily="34" charset="0"/>
                <a:cs typeface="Arial" panose="020B0604020202020204" pitchFamily="34" charset="0"/>
              </a:rPr>
              <a:t>Fully Integrated</a:t>
            </a:r>
          </a:p>
          <a:p>
            <a:pPr>
              <a:spcBef>
                <a:spcPct val="0"/>
              </a:spcBef>
            </a:pPr>
            <a:r>
              <a:rPr lang="en-US" altLang="en-US" sz="2600" dirty="0" smtClean="0">
                <a:latin typeface="Arial" panose="020B0604020202020204" pitchFamily="34" charset="0"/>
                <a:cs typeface="Arial" panose="020B0604020202020204" pitchFamily="34" charset="0"/>
              </a:rPr>
              <a:t>Multi-Stage Culminating Activity (CA)</a:t>
            </a:r>
          </a:p>
          <a:p>
            <a:pPr>
              <a:spcBef>
                <a:spcPct val="0"/>
              </a:spcBef>
            </a:pPr>
            <a:endParaRPr lang="en-US" altLang="en-US" sz="2600" dirty="0" smtClean="0">
              <a:latin typeface="Arial" panose="020B0604020202020204" pitchFamily="34" charset="0"/>
              <a:cs typeface="Arial" panose="020B0604020202020204" pitchFamily="34" charset="0"/>
            </a:endParaRPr>
          </a:p>
          <a:p>
            <a:pPr>
              <a:spcBef>
                <a:spcPct val="0"/>
              </a:spcBef>
            </a:pPr>
            <a:r>
              <a:rPr lang="en-US" altLang="en-US" sz="2600" dirty="0" smtClean="0">
                <a:latin typeface="Arial" panose="020B0604020202020204" pitchFamily="34" charset="0"/>
                <a:cs typeface="Arial" panose="020B0604020202020204" pitchFamily="34" charset="0"/>
              </a:rPr>
              <a:t>Maximized Reinforcement</a:t>
            </a:r>
          </a:p>
          <a:p>
            <a:pPr lvl="1">
              <a:spcBef>
                <a:spcPct val="0"/>
              </a:spcBef>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Maximizes production training cycles each hour/day</a:t>
            </a:r>
          </a:p>
          <a:p>
            <a:pPr lvl="1">
              <a:spcBef>
                <a:spcPct val="0"/>
              </a:spcBef>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Production training cycles reinforce one another in building proficiencies needed for culminating activity</a:t>
            </a:r>
          </a:p>
          <a:p>
            <a:pPr lvl="1">
              <a:spcBef>
                <a:spcPct val="0"/>
              </a:spcBef>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Maximizes production training cycles even in the culminating activity</a:t>
            </a:r>
          </a:p>
        </p:txBody>
      </p:sp>
    </p:spTree>
    <p:extLst>
      <p:ext uri="{BB962C8B-B14F-4D97-AF65-F5344CB8AC3E}">
        <p14:creationId xmlns:p14="http://schemas.microsoft.com/office/powerpoint/2010/main" val="9860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pPr>
              <a:buFont typeface="Arial" charset="0"/>
              <a:buNone/>
            </a:pPr>
            <a:endParaRPr lang="en-US" altLang="en-US" sz="1600" dirty="0" smtClean="0">
              <a:latin typeface="Arial" charset="0"/>
              <a:ea typeface="ＭＳ Ｐゴシック" pitchFamily="34" charset="-128"/>
              <a:cs typeface="Arial" charset="0"/>
            </a:endParaRPr>
          </a:p>
          <a:p>
            <a:pPr>
              <a:buFont typeface="Arial" charset="0"/>
              <a:buNone/>
            </a:pPr>
            <a:r>
              <a:rPr lang="en-US" altLang="en-US" sz="1600" dirty="0" smtClean="0">
                <a:latin typeface="Arial" charset="0"/>
                <a:ea typeface="ＭＳ Ｐゴシック" pitchFamily="34" charset="-128"/>
                <a:cs typeface="Arial" charset="0"/>
              </a:rPr>
              <a:t>DISCLAIMER: </a:t>
            </a:r>
          </a:p>
          <a:p>
            <a:r>
              <a:rPr lang="en-US" altLang="en-US" sz="1600" dirty="0" smtClean="0">
                <a:latin typeface="Arial" charset="0"/>
                <a:ea typeface="ＭＳ Ｐゴシック" pitchFamily="34" charset="-128"/>
                <a:cs typeface="Arial" charset="0"/>
              </a:rPr>
              <a:t>This presentation is authorized by the Defense Language Institute Foreign Language Center and the Department of Defense. Contents of this presentation are not necessarily the official views of, or endorsed by, the U.S. Government, or the Department of the Army. </a:t>
            </a:r>
          </a:p>
          <a:p>
            <a:pPr>
              <a:buFont typeface="Arial" charset="0"/>
              <a:buNone/>
            </a:pPr>
            <a:r>
              <a:rPr lang="en-US" altLang="en-US" sz="1600" dirty="0" smtClean="0">
                <a:latin typeface="Arial" charset="0"/>
                <a:ea typeface="ＭＳ Ｐゴシック" pitchFamily="34" charset="-128"/>
                <a:cs typeface="Arial" charset="0"/>
              </a:rPr>
              <a:t> </a:t>
            </a:r>
          </a:p>
          <a:p>
            <a:r>
              <a:rPr lang="en-US" altLang="en-US" sz="1600" dirty="0" smtClean="0">
                <a:latin typeface="Arial" charset="0"/>
                <a:ea typeface="ＭＳ Ｐゴシック" pitchFamily="34" charset="-128"/>
                <a:cs typeface="Arial" charset="0"/>
              </a:rPr>
              <a:t>All material displayed within this presentation is for educational purposes only. </a:t>
            </a:r>
          </a:p>
          <a:p>
            <a:pPr>
              <a:buFont typeface="Arial" charset="0"/>
              <a:buNone/>
            </a:pPr>
            <a:r>
              <a:rPr lang="en-US" altLang="en-US" sz="1600" dirty="0" smtClean="0">
                <a:latin typeface="Arial" charset="0"/>
                <a:ea typeface="ＭＳ Ｐゴシック" pitchFamily="34" charset="-128"/>
                <a:cs typeface="Arial" charset="0"/>
              </a:rPr>
              <a:t> </a:t>
            </a:r>
          </a:p>
          <a:p>
            <a:r>
              <a:rPr lang="en-US" altLang="en-US" sz="1600" dirty="0" smtClean="0">
                <a:latin typeface="Arial" charset="0"/>
                <a:ea typeface="ＭＳ Ｐゴシック" pitchFamily="34" charset="-128"/>
                <a:cs typeface="Arial" charset="0"/>
              </a:rPr>
              <a:t>All third party information featured in the presentation slides remain the intellectual property of their respective originators. All use of information is done under the fair use copyright principal, and the author(s) of this presentation do not assert any claim of copyright for any quotation, statistic, fact, figure, data or any other content that has been sourced from the public domain. </a:t>
            </a:r>
          </a:p>
          <a:p>
            <a:pPr>
              <a:buFont typeface="Arial" charset="0"/>
              <a:buNone/>
            </a:pPr>
            <a:r>
              <a:rPr lang="en-US" altLang="en-US" sz="1600" dirty="0" smtClean="0">
                <a:latin typeface="Arial" charset="0"/>
                <a:ea typeface="ＭＳ Ｐゴシック" pitchFamily="34" charset="-128"/>
                <a:cs typeface="Arial" charset="0"/>
              </a:rPr>
              <a:t> </a:t>
            </a:r>
          </a:p>
          <a:p>
            <a:r>
              <a:rPr lang="en-US" altLang="en-US" sz="1600" dirty="0" smtClean="0">
                <a:latin typeface="Arial" charset="0"/>
                <a:ea typeface="ＭＳ Ｐゴシック" pitchFamily="34" charset="-128"/>
                <a:cs typeface="Arial" charset="0"/>
              </a:rPr>
              <a:t>The content of this presentation is the sole responsibility of [name of author(s) / presenter(s)].</a:t>
            </a:r>
          </a:p>
          <a:p>
            <a:endParaRPr lang="en-US" altLang="en-US" sz="1600" dirty="0" smtClean="0">
              <a:ea typeface="ＭＳ Ｐゴシック" pitchFamily="34" charset="-128"/>
            </a:endParaRPr>
          </a:p>
        </p:txBody>
      </p:sp>
      <p:sp>
        <p:nvSpPr>
          <p:cNvPr id="5123" name="Title Placeholder 1"/>
          <p:cNvSpPr>
            <a:spLocks noGrp="1"/>
          </p:cNvSpPr>
          <p:nvPr>
            <p:ph type="title"/>
          </p:nvPr>
        </p:nvSpPr>
        <p:spPr>
          <a:xfrm>
            <a:off x="1371600" y="381000"/>
            <a:ext cx="7010400" cy="1036638"/>
          </a:xfrm>
        </p:spPr>
        <p:txBody>
          <a:bodyPr/>
          <a:lstStyle/>
          <a:p>
            <a:r>
              <a:rPr lang="en-US" altLang="en-US" sz="3600" dirty="0" smtClean="0">
                <a:latin typeface="Arial" charset="0"/>
                <a:ea typeface="ＭＳ Ｐゴシック" pitchFamily="34" charset="-128"/>
                <a:cs typeface="Arial" charset="0"/>
              </a:rPr>
              <a:t>DISCLAIMER</a:t>
            </a:r>
          </a:p>
        </p:txBody>
      </p:sp>
    </p:spTree>
    <p:extLst>
      <p:ext uri="{BB962C8B-B14F-4D97-AF65-F5344CB8AC3E}">
        <p14:creationId xmlns:p14="http://schemas.microsoft.com/office/powerpoint/2010/main" val="2144619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Modular Fully Integrated CBI Strategy Recap: Maximizing…</a:t>
            </a:r>
          </a:p>
        </p:txBody>
      </p:sp>
      <p:sp>
        <p:nvSpPr>
          <p:cNvPr id="40963" name="Content Placeholder 2"/>
          <p:cNvSpPr>
            <a:spLocks noGrp="1"/>
          </p:cNvSpPr>
          <p:nvPr>
            <p:ph idx="1"/>
          </p:nvPr>
        </p:nvSpPr>
        <p:spPr>
          <a:xfrm>
            <a:off x="457200" y="1752600"/>
            <a:ext cx="8686800" cy="4373563"/>
          </a:xfrm>
        </p:spPr>
        <p:txBody>
          <a:bodyPr/>
          <a:lstStyle/>
          <a:p>
            <a:r>
              <a:rPr lang="en-US" altLang="en-US" sz="2600" b="1" dirty="0" smtClean="0">
                <a:latin typeface="Arial" panose="020B0604020202020204" pitchFamily="34" charset="0"/>
                <a:cs typeface="Arial" panose="020B0604020202020204" pitchFamily="34" charset="0"/>
              </a:rPr>
              <a:t>Learner Autonomy</a:t>
            </a:r>
            <a:r>
              <a:rPr lang="en-US" altLang="en-US" sz="2600" dirty="0" smtClean="0">
                <a:latin typeface="Arial" panose="020B0604020202020204" pitchFamily="34" charset="0"/>
                <a:cs typeface="Arial" panose="020B0604020202020204" pitchFamily="34" charset="0"/>
              </a:rPr>
              <a:t>:</a:t>
            </a:r>
          </a:p>
          <a:p>
            <a:pPr lvl="1"/>
            <a:r>
              <a:rPr lang="en-US" altLang="en-US" sz="2600" i="1" dirty="0" smtClean="0">
                <a:latin typeface="Arial" panose="020B0604020202020204" pitchFamily="34" charset="0"/>
                <a:cs typeface="Arial" panose="020B0604020202020204" pitchFamily="34" charset="0"/>
              </a:rPr>
              <a:t>mapping </a:t>
            </a:r>
            <a:r>
              <a:rPr lang="en-US" altLang="en-US" sz="2600" i="1" dirty="0">
                <a:latin typeface="Arial" panose="020B0604020202020204" pitchFamily="34" charset="0"/>
                <a:cs typeface="Arial" panose="020B0604020202020204" pitchFamily="34" charset="0"/>
              </a:rPr>
              <a:t>out </a:t>
            </a:r>
            <a:r>
              <a:rPr lang="en-US" altLang="en-US" sz="2600" dirty="0" smtClean="0">
                <a:latin typeface="Arial" panose="020B0604020202020204" pitchFamily="34" charset="0"/>
                <a:cs typeface="Arial" panose="020B0604020202020204" pitchFamily="34" charset="0"/>
              </a:rPr>
              <a:t>their learning requirements</a:t>
            </a:r>
          </a:p>
          <a:p>
            <a:pPr lvl="1"/>
            <a:r>
              <a:rPr lang="en-US" altLang="en-US" sz="2600" i="1" dirty="0" smtClean="0">
                <a:latin typeface="Arial" panose="020B0604020202020204" pitchFamily="34" charset="0"/>
                <a:cs typeface="Arial" panose="020B0604020202020204" pitchFamily="34" charset="0"/>
              </a:rPr>
              <a:t>planning </a:t>
            </a:r>
            <a:r>
              <a:rPr lang="en-US" altLang="en-US" sz="2600" dirty="0">
                <a:latin typeface="Arial" panose="020B0604020202020204" pitchFamily="34" charset="0"/>
                <a:cs typeface="Arial" panose="020B0604020202020204" pitchFamily="34" charset="0"/>
              </a:rPr>
              <a:t>to meet </a:t>
            </a:r>
            <a:r>
              <a:rPr lang="en-US" altLang="en-US" sz="2600" dirty="0" smtClean="0">
                <a:latin typeface="Arial" panose="020B0604020202020204" pitchFamily="34" charset="0"/>
                <a:cs typeface="Arial" panose="020B0604020202020204" pitchFamily="34" charset="0"/>
              </a:rPr>
              <a:t>them</a:t>
            </a:r>
          </a:p>
          <a:p>
            <a:pPr lvl="1"/>
            <a:r>
              <a:rPr lang="en-US" altLang="en-US" sz="2600" dirty="0">
                <a:latin typeface="Arial" panose="020B0604020202020204" pitchFamily="34" charset="0"/>
                <a:cs typeface="Arial" panose="020B0604020202020204" pitchFamily="34" charset="0"/>
              </a:rPr>
              <a:t>a</a:t>
            </a:r>
            <a:r>
              <a:rPr lang="en-US" altLang="en-US" sz="2600" dirty="0" smtClean="0">
                <a:latin typeface="Arial" panose="020B0604020202020204" pitchFamily="34" charset="0"/>
                <a:cs typeface="Arial" panose="020B0604020202020204" pitchFamily="34" charset="0"/>
              </a:rPr>
              <a:t>utonomous research; autonomous interactions</a:t>
            </a:r>
            <a:endParaRPr lang="en-US" altLang="en-US" sz="2600" dirty="0">
              <a:latin typeface="Arial" panose="020B0604020202020204" pitchFamily="34" charset="0"/>
              <a:cs typeface="Arial" panose="020B0604020202020204" pitchFamily="34" charset="0"/>
            </a:endParaRPr>
          </a:p>
          <a:p>
            <a:r>
              <a:rPr lang="en-US" altLang="en-US" sz="2600" b="1" dirty="0" smtClean="0">
                <a:latin typeface="Arial" panose="020B0604020202020204" pitchFamily="34" charset="0"/>
                <a:cs typeface="Arial" panose="020B0604020202020204" pitchFamily="34" charset="0"/>
              </a:rPr>
              <a:t>Learning Time Utilization</a:t>
            </a:r>
            <a:r>
              <a:rPr lang="en-US" altLang="en-US" sz="2600" dirty="0">
                <a:latin typeface="Arial" panose="020B0604020202020204" pitchFamily="34" charset="0"/>
                <a:cs typeface="Arial" panose="020B0604020202020204" pitchFamily="34" charset="0"/>
              </a:rPr>
              <a:t>: </a:t>
            </a:r>
            <a:r>
              <a:rPr lang="en-US" altLang="en-US" sz="2600" i="1" dirty="0">
                <a:latin typeface="Arial" panose="020B0604020202020204" pitchFamily="34" charset="0"/>
                <a:cs typeface="Arial" panose="020B0604020202020204" pitchFamily="34" charset="0"/>
              </a:rPr>
              <a:t>no zoning </a:t>
            </a:r>
            <a:r>
              <a:rPr lang="en-US" altLang="en-US" sz="2600" i="1" dirty="0" smtClean="0">
                <a:latin typeface="Arial" panose="020B0604020202020204" pitchFamily="34" charset="0"/>
                <a:cs typeface="Arial" panose="020B0604020202020204" pitchFamily="34" charset="0"/>
              </a:rPr>
              <a:t>out</a:t>
            </a:r>
            <a:endParaRPr lang="en-US" altLang="en-US" sz="2600" dirty="0" smtClean="0">
              <a:latin typeface="Arial" panose="020B0604020202020204" pitchFamily="34" charset="0"/>
              <a:cs typeface="Arial" panose="020B0604020202020204" pitchFamily="34" charset="0"/>
            </a:endParaRPr>
          </a:p>
          <a:p>
            <a:pPr lvl="1"/>
            <a:r>
              <a:rPr lang="en-US" altLang="en-US" sz="2600" dirty="0" smtClean="0">
                <a:latin typeface="Arial" panose="020B0604020202020204" pitchFamily="34" charset="0"/>
                <a:cs typeface="Arial" panose="020B0604020202020204" pitchFamily="34" charset="0"/>
              </a:rPr>
              <a:t>Student stake </a:t>
            </a:r>
            <a:r>
              <a:rPr lang="en-US" altLang="en-US" sz="2600" dirty="0">
                <a:latin typeface="Arial" panose="020B0604020202020204" pitchFamily="34" charset="0"/>
                <a:cs typeface="Arial" panose="020B0604020202020204" pitchFamily="34" charset="0"/>
              </a:rPr>
              <a:t>in </a:t>
            </a:r>
            <a:r>
              <a:rPr lang="en-US" altLang="en-US" sz="2600" dirty="0" smtClean="0">
                <a:latin typeface="Arial" panose="020B0604020202020204" pitchFamily="34" charset="0"/>
                <a:cs typeface="Arial" panose="020B0604020202020204" pitchFamily="34" charset="0"/>
              </a:rPr>
              <a:t>other student’s production/success</a:t>
            </a:r>
            <a:endParaRPr lang="en-US" altLang="en-US" sz="2600" dirty="0">
              <a:latin typeface="Arial" panose="020B0604020202020204" pitchFamily="34" charset="0"/>
              <a:cs typeface="Arial" panose="020B0604020202020204" pitchFamily="34" charset="0"/>
            </a:endParaRPr>
          </a:p>
          <a:p>
            <a:r>
              <a:rPr lang="en-US" altLang="en-US" sz="2600" b="1" dirty="0" smtClean="0">
                <a:latin typeface="Arial" panose="020B0604020202020204" pitchFamily="34" charset="0"/>
                <a:cs typeface="Arial" panose="020B0604020202020204" pitchFamily="34" charset="0"/>
              </a:rPr>
              <a:t>Critical Thinking </a:t>
            </a:r>
            <a:r>
              <a:rPr lang="en-US" altLang="en-US" sz="2600" dirty="0">
                <a:latin typeface="Arial" panose="020B0604020202020204" pitchFamily="34" charset="0"/>
                <a:cs typeface="Arial" panose="020B0604020202020204" pitchFamily="34" charset="0"/>
              </a:rPr>
              <a:t>and </a:t>
            </a:r>
            <a:r>
              <a:rPr lang="en-US" altLang="en-US" sz="2600" b="1" dirty="0">
                <a:latin typeface="Arial" panose="020B0604020202020204" pitchFamily="34" charset="0"/>
                <a:cs typeface="Arial" panose="020B0604020202020204" pitchFamily="34" charset="0"/>
              </a:rPr>
              <a:t>HOTS </a:t>
            </a:r>
            <a:r>
              <a:rPr lang="en-US" altLang="en-US" sz="2600" dirty="0">
                <a:latin typeface="Arial" panose="020B0604020202020204" pitchFamily="34" charset="0"/>
                <a:cs typeface="Arial" panose="020B0604020202020204" pitchFamily="34" charset="0"/>
              </a:rPr>
              <a:t>exploitation</a:t>
            </a:r>
          </a:p>
          <a:p>
            <a:r>
              <a:rPr lang="en-US" altLang="en-US" sz="2600" b="1" dirty="0" smtClean="0">
                <a:latin typeface="Arial" panose="020B0604020202020204" pitchFamily="34" charset="0"/>
                <a:cs typeface="Arial" panose="020B0604020202020204" pitchFamily="34" charset="0"/>
              </a:rPr>
              <a:t>Integration </a:t>
            </a:r>
            <a:r>
              <a:rPr lang="en-US" altLang="en-US" sz="2600" dirty="0">
                <a:latin typeface="Arial" panose="020B0604020202020204" pitchFamily="34" charset="0"/>
                <a:cs typeface="Arial" panose="020B0604020202020204" pitchFamily="34" charset="0"/>
              </a:rPr>
              <a:t>of activities</a:t>
            </a:r>
          </a:p>
          <a:p>
            <a:r>
              <a:rPr lang="en-US" altLang="en-US" sz="2600" b="1" dirty="0" smtClean="0">
                <a:latin typeface="Arial" panose="020B0604020202020204" pitchFamily="34" charset="0"/>
                <a:cs typeface="Arial" panose="020B0604020202020204" pitchFamily="34" charset="0"/>
              </a:rPr>
              <a:t>Innovative </a:t>
            </a:r>
            <a:r>
              <a:rPr lang="en-US" altLang="en-US" sz="2600" b="1" dirty="0">
                <a:latin typeface="Arial" panose="020B0604020202020204" pitchFamily="34" charset="0"/>
                <a:cs typeface="Arial" panose="020B0604020202020204" pitchFamily="34" charset="0"/>
              </a:rPr>
              <a:t>TL </a:t>
            </a:r>
            <a:r>
              <a:rPr lang="en-US" altLang="en-US" sz="2600" b="1" dirty="0" smtClean="0">
                <a:latin typeface="Arial" panose="020B0604020202020204" pitchFamily="34" charset="0"/>
                <a:cs typeface="Arial" panose="020B0604020202020204" pitchFamily="34" charset="0"/>
              </a:rPr>
              <a:t>Production &amp; Training Cycles</a:t>
            </a:r>
            <a:endParaRPr lang="en-US" alt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712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CBI in 1</a:t>
            </a:r>
            <a:r>
              <a:rPr lang="en-US" altLang="en-US" baseline="30000" smtClean="0"/>
              <a:t>st</a:t>
            </a:r>
            <a:r>
              <a:rPr lang="en-US" altLang="en-US" smtClean="0"/>
              <a:t> and 2</a:t>
            </a:r>
            <a:r>
              <a:rPr lang="en-US" altLang="en-US" baseline="30000" smtClean="0"/>
              <a:t>nd</a:t>
            </a:r>
            <a:r>
              <a:rPr lang="en-US" altLang="en-US" smtClean="0"/>
              <a:t> Semester?</a:t>
            </a:r>
          </a:p>
        </p:txBody>
      </p:sp>
      <p:sp>
        <p:nvSpPr>
          <p:cNvPr id="47107" name="Content Placeholder 2"/>
          <p:cNvSpPr>
            <a:spLocks noGrp="1"/>
          </p:cNvSpPr>
          <p:nvPr>
            <p:ph idx="1"/>
          </p:nvPr>
        </p:nvSpPr>
        <p:spPr>
          <a:xfrm>
            <a:off x="457200" y="1752600"/>
            <a:ext cx="8305800" cy="4373563"/>
          </a:xfrm>
        </p:spPr>
        <p:txBody>
          <a:bodyPr/>
          <a:lstStyle/>
          <a:p>
            <a:endParaRPr lang="en-US" altLang="en-US" dirty="0" smtClean="0"/>
          </a:p>
          <a:p>
            <a:r>
              <a:rPr lang="en-US" altLang="en-US" dirty="0" smtClean="0">
                <a:latin typeface="Arial" panose="020B0604020202020204" pitchFamily="34" charset="0"/>
                <a:cs typeface="Arial" panose="020B0604020202020204" pitchFamily="34" charset="0"/>
              </a:rPr>
              <a:t>Yes.  What Are Some Things That We Can Do?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Prerequisites?</a:t>
            </a:r>
            <a:endParaRPr lang="en-US" altLang="en-US" dirty="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Preparing Students for Modular CBI</a:t>
            </a:r>
          </a:p>
        </p:txBody>
      </p:sp>
    </p:spTree>
    <p:extLst>
      <p:ext uri="{BB962C8B-B14F-4D97-AF65-F5344CB8AC3E}">
        <p14:creationId xmlns:p14="http://schemas.microsoft.com/office/powerpoint/2010/main" val="3928284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CBI and Effective Training</a:t>
            </a:r>
          </a:p>
        </p:txBody>
      </p:sp>
      <p:sp>
        <p:nvSpPr>
          <p:cNvPr id="28675" name="Content Placeholder 2"/>
          <p:cNvSpPr>
            <a:spLocks noGrp="1"/>
          </p:cNvSpPr>
          <p:nvPr>
            <p:ph idx="1"/>
          </p:nvPr>
        </p:nvSpPr>
        <p:spPr/>
        <p:txBody>
          <a:bodyPr/>
          <a:lstStyle/>
          <a:p>
            <a:pPr algn="ctr">
              <a:spcBef>
                <a:spcPct val="0"/>
              </a:spcBef>
              <a:buFontTx/>
              <a:buNone/>
            </a:pPr>
            <a:endParaRPr lang="en-US" altLang="en-US" sz="3600" i="1" dirty="0" smtClean="0">
              <a:latin typeface="Arial" panose="020B0604020202020204" pitchFamily="34" charset="0"/>
            </a:endParaRPr>
          </a:p>
          <a:p>
            <a:pPr algn="ctr">
              <a:spcBef>
                <a:spcPct val="0"/>
              </a:spcBef>
              <a:buFontTx/>
              <a:buNone/>
            </a:pPr>
            <a:r>
              <a:rPr lang="en-US" altLang="en-US" sz="3600" i="1" dirty="0" smtClean="0">
                <a:latin typeface="Arial" panose="020B0604020202020204" pitchFamily="34" charset="0"/>
              </a:rPr>
              <a:t>Tell me and I forget, </a:t>
            </a:r>
          </a:p>
          <a:p>
            <a:pPr algn="ctr">
              <a:spcBef>
                <a:spcPct val="0"/>
              </a:spcBef>
              <a:buFontTx/>
              <a:buNone/>
            </a:pPr>
            <a:r>
              <a:rPr lang="en-US" altLang="en-US" sz="3600" i="1" dirty="0" smtClean="0">
                <a:latin typeface="Arial" panose="020B0604020202020204" pitchFamily="34" charset="0"/>
              </a:rPr>
              <a:t>teach me and I may remember, </a:t>
            </a:r>
          </a:p>
          <a:p>
            <a:pPr algn="ctr">
              <a:spcBef>
                <a:spcPct val="0"/>
              </a:spcBef>
              <a:buFontTx/>
              <a:buNone/>
            </a:pPr>
            <a:r>
              <a:rPr lang="en-US" altLang="en-US" sz="3600" i="1" dirty="0" smtClean="0">
                <a:latin typeface="Arial" panose="020B0604020202020204" pitchFamily="34" charset="0"/>
              </a:rPr>
              <a:t>involve me and I learn.</a:t>
            </a:r>
          </a:p>
          <a:p>
            <a:pPr>
              <a:spcBef>
                <a:spcPct val="0"/>
              </a:spcBef>
              <a:buFontTx/>
              <a:buNone/>
            </a:pPr>
            <a:r>
              <a:rPr lang="en-US" altLang="en-US" i="1" dirty="0" smtClean="0">
                <a:latin typeface="Arial" panose="020B0604020202020204" pitchFamily="34" charset="0"/>
              </a:rPr>
              <a:t>		</a:t>
            </a:r>
          </a:p>
          <a:p>
            <a:pPr>
              <a:spcBef>
                <a:spcPct val="0"/>
              </a:spcBef>
              <a:buFontTx/>
              <a:buNone/>
            </a:pPr>
            <a:endParaRPr lang="en-US" altLang="en-US" i="1" dirty="0" smtClean="0">
              <a:latin typeface="Arial" panose="020B0604020202020204" pitchFamily="34" charset="0"/>
            </a:endParaRPr>
          </a:p>
          <a:p>
            <a:pPr>
              <a:spcBef>
                <a:spcPct val="0"/>
              </a:spcBef>
              <a:buFontTx/>
              <a:buNone/>
            </a:pPr>
            <a:r>
              <a:rPr lang="en-US" altLang="en-US" i="1" dirty="0" smtClean="0">
                <a:latin typeface="Arial" panose="020B0604020202020204" pitchFamily="34" charset="0"/>
              </a:rPr>
              <a:t>		</a:t>
            </a:r>
            <a:r>
              <a:rPr lang="en-US" altLang="en-US" sz="2400" i="1" dirty="0" smtClean="0">
                <a:latin typeface="Arial" panose="020B0604020202020204" pitchFamily="34" charset="0"/>
              </a:rPr>
              <a:t>Benjamin Franklin?</a:t>
            </a:r>
          </a:p>
          <a:p>
            <a:pPr>
              <a:spcBef>
                <a:spcPct val="0"/>
              </a:spcBef>
              <a:buFontTx/>
              <a:buNone/>
            </a:pPr>
            <a:r>
              <a:rPr lang="en-US" altLang="en-US" sz="2400" i="1" dirty="0" smtClean="0">
                <a:latin typeface="Arial" panose="020B0604020202020204" pitchFamily="34" charset="0"/>
              </a:rPr>
              <a:t>		Liu Xiang from the works of </a:t>
            </a:r>
            <a:r>
              <a:rPr lang="en-US" altLang="en-US" sz="2400" i="1" dirty="0" err="1" smtClean="0">
                <a:latin typeface="Arial" panose="020B0604020202020204" pitchFamily="34" charset="0"/>
              </a:rPr>
              <a:t>Xun</a:t>
            </a:r>
            <a:r>
              <a:rPr lang="en-US" altLang="en-US" sz="2400" i="1" dirty="0" smtClean="0">
                <a:latin typeface="Arial" panose="020B0604020202020204" pitchFamily="34" charset="0"/>
              </a:rPr>
              <a:t> </a:t>
            </a:r>
            <a:r>
              <a:rPr lang="en-US" altLang="en-US" sz="2400" i="1" dirty="0" err="1" smtClean="0">
                <a:latin typeface="Arial" panose="020B0604020202020204" pitchFamily="34" charset="0"/>
              </a:rPr>
              <a:t>Kuang</a:t>
            </a:r>
            <a:r>
              <a:rPr lang="en-US" altLang="en-US" sz="2400" i="1" dirty="0" smtClean="0">
                <a:latin typeface="Arial" panose="020B0604020202020204" pitchFamily="34" charset="0"/>
              </a:rPr>
              <a:t>?</a:t>
            </a:r>
          </a:p>
          <a:p>
            <a:pPr>
              <a:spcBef>
                <a:spcPct val="0"/>
              </a:spcBef>
              <a:buFontTx/>
              <a:buNone/>
            </a:pPr>
            <a:r>
              <a:rPr lang="en-US" altLang="en-US" sz="2400" i="1" dirty="0" smtClean="0">
                <a:latin typeface="Arial" panose="020B0604020202020204" pitchFamily="34" charset="0"/>
              </a:rPr>
              <a:t>		Anonymous </a:t>
            </a:r>
            <a:r>
              <a:rPr lang="en-US" altLang="en-US" sz="2400" i="1" dirty="0" err="1" smtClean="0">
                <a:latin typeface="Arial" panose="020B0604020202020204" pitchFamily="34" charset="0"/>
              </a:rPr>
              <a:t>Internetter</a:t>
            </a:r>
            <a:r>
              <a:rPr lang="en-US" altLang="en-US" sz="2400" i="1" dirty="0" smtClean="0">
                <a:latin typeface="Arial" panose="020B0604020202020204" pitchFamily="34" charset="0"/>
              </a:rPr>
              <a:t>?</a:t>
            </a:r>
          </a:p>
          <a:p>
            <a:endParaRPr lang="en-US" altLang="en-US" dirty="0" smtClean="0"/>
          </a:p>
        </p:txBody>
      </p:sp>
    </p:spTree>
    <p:extLst>
      <p:ext uri="{BB962C8B-B14F-4D97-AF65-F5344CB8AC3E}">
        <p14:creationId xmlns:p14="http://schemas.microsoft.com/office/powerpoint/2010/main" val="1912157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Placeholder 1"/>
          <p:cNvSpPr>
            <a:spLocks noGrp="1"/>
          </p:cNvSpPr>
          <p:nvPr>
            <p:ph type="title"/>
          </p:nvPr>
        </p:nvSpPr>
        <p:spPr>
          <a:xfrm>
            <a:off x="990600" y="647700"/>
            <a:ext cx="7924800" cy="762000"/>
          </a:xfrm>
        </p:spPr>
        <p:txBody>
          <a:bodyPr/>
          <a:lstStyle/>
          <a:p>
            <a:r>
              <a:rPr lang="en-US" sz="3200" dirty="0"/>
              <a:t>Transformative Instructional Approaches: The Role of Assessment</a:t>
            </a:r>
            <a:br>
              <a:rPr lang="en-US" sz="3200" dirty="0"/>
            </a:br>
            <a:endParaRPr lang="en-US" sz="3200" dirty="0">
              <a:latin typeface="Arial" charset="0"/>
              <a:cs typeface="Arial" charset="0"/>
            </a:endParaRPr>
          </a:p>
        </p:txBody>
      </p:sp>
      <p:sp>
        <p:nvSpPr>
          <p:cNvPr id="2" name="TextBox 1"/>
          <p:cNvSpPr txBox="1"/>
          <p:nvPr/>
        </p:nvSpPr>
        <p:spPr>
          <a:xfrm>
            <a:off x="2590800" y="5969913"/>
            <a:ext cx="4495800" cy="1077218"/>
          </a:xfrm>
          <a:prstGeom prst="rect">
            <a:avLst/>
          </a:prstGeom>
          <a:noFill/>
        </p:spPr>
        <p:txBody>
          <a:bodyPr wrap="square" rtlCol="0">
            <a:spAutoFit/>
          </a:bodyPr>
          <a:lstStyle/>
          <a:p>
            <a:pPr algn="ctr"/>
            <a:r>
              <a:rPr lang="en-US" sz="2800" dirty="0" smtClean="0">
                <a:solidFill>
                  <a:prstClr val="black"/>
                </a:solidFill>
                <a:ea typeface="ＭＳ Ｐゴシック" panose="020B0600070205080204" pitchFamily="34" charset="-128"/>
              </a:rPr>
              <a:t>Dr. Christine </a:t>
            </a:r>
            <a:r>
              <a:rPr lang="en-US" sz="2800" dirty="0">
                <a:solidFill>
                  <a:prstClr val="black"/>
                </a:solidFill>
                <a:ea typeface="ＭＳ Ｐゴシック" panose="020B0600070205080204" pitchFamily="34" charset="-128"/>
              </a:rPr>
              <a:t>Campbell</a:t>
            </a:r>
          </a:p>
          <a:p>
            <a:pPr algn="ctr"/>
            <a:endParaRPr lang="en-US" dirty="0">
              <a:solidFill>
                <a:prstClr val="black"/>
              </a:solidFill>
              <a:ea typeface="ＭＳ Ｐゴシック" panose="020B0600070205080204" pitchFamily="34" charset="-128"/>
            </a:endParaRPr>
          </a:p>
          <a:p>
            <a:pPr algn="ctr"/>
            <a:endParaRPr lang="en-US" dirty="0">
              <a:solidFill>
                <a:prstClr val="black"/>
              </a:solidFill>
              <a:ea typeface="ＭＳ Ｐゴシック" panose="020B0600070205080204" pitchFamily="34"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621" y="1858515"/>
            <a:ext cx="6142179" cy="4111397"/>
          </a:xfrm>
          <a:prstGeom prst="rect">
            <a:avLst/>
          </a:prstGeom>
        </p:spPr>
      </p:pic>
      <p:sp>
        <p:nvSpPr>
          <p:cNvPr id="4" name="TextBox 3"/>
          <p:cNvSpPr txBox="1"/>
          <p:nvPr/>
        </p:nvSpPr>
        <p:spPr>
          <a:xfrm>
            <a:off x="2317216" y="6400800"/>
            <a:ext cx="4509568" cy="646331"/>
          </a:xfrm>
          <a:prstGeom prst="rect">
            <a:avLst/>
          </a:prstGeom>
          <a:noFill/>
        </p:spPr>
        <p:txBody>
          <a:bodyPr wrap="none" rtlCol="0">
            <a:spAutoFit/>
          </a:bodyPr>
          <a:lstStyle/>
          <a:p>
            <a:r>
              <a:rPr lang="en-US" dirty="0">
                <a:solidFill>
                  <a:prstClr val="black"/>
                </a:solidFill>
                <a:ea typeface="ＭＳ Ｐゴシック" panose="020B0600070205080204" pitchFamily="34" charset="-128"/>
              </a:rPr>
              <a:t>campbelllanguageconsultants@gmail.com</a:t>
            </a:r>
          </a:p>
          <a:p>
            <a:endParaRPr lang="en-US" dirty="0"/>
          </a:p>
        </p:txBody>
      </p:sp>
    </p:spTree>
    <p:extLst>
      <p:ext uri="{BB962C8B-B14F-4D97-AF65-F5344CB8AC3E}">
        <p14:creationId xmlns:p14="http://schemas.microsoft.com/office/powerpoint/2010/main" val="253028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Placeholder 1"/>
          <p:cNvSpPr>
            <a:spLocks noGrp="1"/>
          </p:cNvSpPr>
          <p:nvPr>
            <p:ph type="title"/>
          </p:nvPr>
        </p:nvSpPr>
        <p:spPr>
          <a:xfrm>
            <a:off x="304800" y="457200"/>
            <a:ext cx="8610600" cy="990600"/>
          </a:xfrm>
        </p:spPr>
        <p:txBody>
          <a:bodyPr/>
          <a:lstStyle/>
          <a:p>
            <a:r>
              <a:rPr lang="en-US" dirty="0">
                <a:solidFill>
                  <a:schemeClr val="tx1"/>
                </a:solidFill>
                <a:latin typeface="Arial" charset="0"/>
                <a:cs typeface="Arial" charset="0"/>
              </a:rPr>
              <a:t>Group Sharing (5 </a:t>
            </a:r>
            <a:r>
              <a:rPr lang="en-US" dirty="0" err="1">
                <a:solidFill>
                  <a:schemeClr val="tx1"/>
                </a:solidFill>
                <a:latin typeface="Arial" charset="0"/>
                <a:cs typeface="Arial" charset="0"/>
              </a:rPr>
              <a:t>mts.</a:t>
            </a:r>
            <a:r>
              <a:rPr lang="en-US" dirty="0">
                <a:solidFill>
                  <a:schemeClr val="tx1"/>
                </a:solidFill>
                <a:latin typeface="Arial" charset="0"/>
                <a:cs typeface="Arial" charset="0"/>
              </a:rPr>
              <a:t>)</a:t>
            </a:r>
          </a:p>
        </p:txBody>
      </p:sp>
      <p:pic>
        <p:nvPicPr>
          <p:cNvPr id="27650" name="Picture 2" descr="C:\Users\Jaesun\AppData\Local\Microsoft\Windows\INetCache\IE\7094BVPN\exchange-of-ideas-222786_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30" y="2209800"/>
            <a:ext cx="498287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86400" y="1905000"/>
            <a:ext cx="3505200" cy="3108543"/>
          </a:xfrm>
          <a:prstGeom prst="rect">
            <a:avLst/>
          </a:prstGeom>
        </p:spPr>
        <p:txBody>
          <a:bodyPr wrap="square">
            <a:spAutoFit/>
          </a:bodyPr>
          <a:lstStyle/>
          <a:p>
            <a:pPr marL="0" lvl="5" eaLnBrk="0" fontAlgn="base" hangingPunct="0">
              <a:spcBef>
                <a:spcPct val="0"/>
              </a:spcBef>
              <a:spcAft>
                <a:spcPct val="0"/>
              </a:spcAft>
            </a:pPr>
            <a:r>
              <a:rPr lang="en-US" sz="2800" dirty="0">
                <a:solidFill>
                  <a:prstClr val="black"/>
                </a:solidFill>
                <a:ea typeface="ＭＳ Ｐゴシック" panose="020B0600070205080204" pitchFamily="34" charset="-128"/>
              </a:rPr>
              <a:t>What kind of assessments are you currently using? </a:t>
            </a:r>
          </a:p>
          <a:p>
            <a:pPr marL="0" lvl="5" eaLnBrk="0" fontAlgn="base" hangingPunct="0">
              <a:spcBef>
                <a:spcPct val="0"/>
              </a:spcBef>
              <a:spcAft>
                <a:spcPct val="0"/>
              </a:spcAft>
            </a:pPr>
            <a:endParaRPr lang="en-US" sz="2800" dirty="0">
              <a:solidFill>
                <a:prstClr val="black"/>
              </a:solidFill>
              <a:ea typeface="ＭＳ Ｐゴシック" panose="020B0600070205080204" pitchFamily="34" charset="-128"/>
            </a:endParaRPr>
          </a:p>
          <a:p>
            <a:pPr marL="0" lvl="5" eaLnBrk="0" fontAlgn="base" hangingPunct="0">
              <a:spcBef>
                <a:spcPct val="0"/>
              </a:spcBef>
              <a:spcAft>
                <a:spcPct val="0"/>
              </a:spcAft>
            </a:pPr>
            <a:r>
              <a:rPr lang="en-US" sz="2800" dirty="0">
                <a:solidFill>
                  <a:prstClr val="black"/>
                </a:solidFill>
                <a:ea typeface="ＭＳ Ｐゴシック" panose="020B0600070205080204" pitchFamily="34" charset="-128"/>
              </a:rPr>
              <a:t>Are you satisfied with them? Why or why not?</a:t>
            </a:r>
          </a:p>
        </p:txBody>
      </p:sp>
    </p:spTree>
    <p:extLst>
      <p:ext uri="{BB962C8B-B14F-4D97-AF65-F5344CB8AC3E}">
        <p14:creationId xmlns:p14="http://schemas.microsoft.com/office/powerpoint/2010/main" val="3068735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04800" y="457200"/>
            <a:ext cx="8077200" cy="2362200"/>
          </a:xfrm>
        </p:spPr>
        <p:txBody>
          <a:bodyPr>
            <a:noAutofit/>
          </a:bodyPr>
          <a:lstStyle/>
          <a:p>
            <a:pPr algn="l"/>
            <a:r>
              <a:rPr lang="en-US" sz="3600" dirty="0">
                <a:solidFill>
                  <a:schemeClr val="tx1"/>
                </a:solidFill>
              </a:rPr>
              <a:t/>
            </a:r>
            <a:br>
              <a:rPr lang="en-US" sz="3600" dirty="0">
                <a:solidFill>
                  <a:schemeClr val="tx1"/>
                </a:solidFill>
              </a:rPr>
            </a:br>
            <a:r>
              <a:rPr lang="en-US" sz="3600" dirty="0">
                <a:solidFill>
                  <a:schemeClr val="tx1"/>
                </a:solidFill>
              </a:rPr>
              <a:t>Context Setting:  The Advanced High/2+ Initiative at DLIFLC --</a:t>
            </a:r>
            <a:r>
              <a:rPr lang="en-US" sz="4000" dirty="0">
                <a:solidFill>
                  <a:schemeClr val="tx1"/>
                </a:solidFill>
                <a:latin typeface="Candara" charset="0"/>
              </a:rPr>
              <a:t>Transformative Instructional Approaches</a:t>
            </a:r>
          </a:p>
        </p:txBody>
      </p:sp>
      <p:pic>
        <p:nvPicPr>
          <p:cNvPr id="14339" name="Picture 3" descr="butterfly_fre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616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219200" y="381000"/>
            <a:ext cx="7924800" cy="990600"/>
          </a:xfrm>
        </p:spPr>
        <p:txBody>
          <a:bodyPr/>
          <a:lstStyle/>
          <a:p>
            <a:r>
              <a:rPr lang="en-US" sz="3600" b="1" dirty="0">
                <a:solidFill>
                  <a:schemeClr val="tx1"/>
                </a:solidFill>
              </a:rPr>
              <a:t>Principles of Transformative Instructional Approaches </a:t>
            </a:r>
          </a:p>
        </p:txBody>
      </p:sp>
      <p:sp>
        <p:nvSpPr>
          <p:cNvPr id="3" name="Content Placeholder 2"/>
          <p:cNvSpPr>
            <a:spLocks noGrp="1"/>
          </p:cNvSpPr>
          <p:nvPr>
            <p:ph idx="1"/>
          </p:nvPr>
        </p:nvSpPr>
        <p:spPr>
          <a:xfrm>
            <a:off x="0" y="1143000"/>
            <a:ext cx="8839200" cy="5740400"/>
          </a:xfrm>
        </p:spPr>
        <p:txBody>
          <a:bodyPr/>
          <a:lstStyle/>
          <a:p>
            <a:pPr marL="0" indent="0">
              <a:lnSpc>
                <a:spcPct val="50000"/>
              </a:lnSpc>
              <a:buFont typeface="Symbol" charset="0"/>
              <a:buNone/>
              <a:defRPr/>
            </a:pPr>
            <a:endParaRPr lang="en-US" sz="3600" dirty="0"/>
          </a:p>
          <a:p>
            <a:pPr marL="0" indent="0">
              <a:lnSpc>
                <a:spcPct val="50000"/>
              </a:lnSpc>
              <a:spcBef>
                <a:spcPts val="0"/>
              </a:spcBef>
              <a:buFont typeface="Symbol" charset="0"/>
              <a:buNone/>
              <a:defRPr/>
            </a:pPr>
            <a:endParaRPr lang="en-US" sz="3600" dirty="0"/>
          </a:p>
          <a:p>
            <a:pPr marL="0" indent="0">
              <a:buFont typeface="Symbol" charset="0"/>
              <a:buNone/>
              <a:defRPr/>
            </a:pPr>
            <a:r>
              <a:rPr lang="en-US" sz="2800" dirty="0" smtClean="0">
                <a:latin typeface="Arial" panose="020B0604020202020204" pitchFamily="34" charset="0"/>
                <a:cs typeface="Arial" panose="020B0604020202020204" pitchFamily="34" charset="0"/>
              </a:rPr>
              <a:t>In addition to principles of task-based, content-based, learner-centered instruction (w/ teacher as Mentor/Coach/Advisor):                                                                                               		*Authenticity in Materials                                 			&amp; Daily Communications</a:t>
            </a:r>
          </a:p>
          <a:p>
            <a:pPr marL="1189038" lvl="4" indent="0">
              <a:lnSpc>
                <a:spcPct val="80000"/>
              </a:lnSpc>
              <a:buFont typeface="Symbol" charset="0"/>
              <a:buNone/>
              <a:defRPr/>
            </a:pPr>
            <a:r>
              <a:rPr lang="en-US" sz="2800" dirty="0" smtClean="0">
                <a:latin typeface="Arial" panose="020B0604020202020204" pitchFamily="34" charset="0"/>
                <a:cs typeface="Arial" panose="020B0604020202020204" pitchFamily="34" charset="0"/>
              </a:rPr>
              <a:t>                                  (no adaptation)</a:t>
            </a:r>
          </a:p>
          <a:p>
            <a:pPr marL="1189038" lvl="4" indent="0">
              <a:lnSpc>
                <a:spcPct val="80000"/>
              </a:lnSpc>
              <a:buFont typeface="Symbol" charset="0"/>
              <a:buNone/>
              <a:defRPr/>
            </a:pPr>
            <a:r>
              <a:rPr lang="en-US" sz="2800" dirty="0" smtClean="0">
                <a:latin typeface="Arial" panose="020B0604020202020204" pitchFamily="34" charset="0"/>
                <a:cs typeface="Arial" panose="020B0604020202020204" pitchFamily="34" charset="0"/>
              </a:rPr>
              <a:t>			*Assessments: Redesign of </a:t>
            </a:r>
          </a:p>
          <a:p>
            <a:pPr marL="1233488" lvl="4" indent="0">
              <a:lnSpc>
                <a:spcPct val="80000"/>
              </a:lnSpc>
              <a:buFont typeface="Symbol" charset="0"/>
              <a:buNone/>
              <a:defRPr/>
            </a:pPr>
            <a:r>
              <a:rPr lang="en-US" sz="2800" dirty="0" smtClean="0">
                <a:latin typeface="Arial" panose="020B0604020202020204" pitchFamily="34" charset="0"/>
                <a:cs typeface="Arial" panose="020B0604020202020204" pitchFamily="34" charset="0"/>
              </a:rPr>
              <a:t>                                 the Grading System  </a:t>
            </a:r>
          </a:p>
          <a:p>
            <a:pPr marL="1189038" lvl="4" indent="0">
              <a:lnSpc>
                <a:spcPct val="80000"/>
              </a:lnSpc>
              <a:buFont typeface="Symbol" charset="0"/>
              <a:buNone/>
              <a:defRPr/>
            </a:pPr>
            <a:r>
              <a:rPr lang="en-US" sz="2800" dirty="0" smtClean="0">
                <a:latin typeface="Arial" panose="020B0604020202020204" pitchFamily="34" charset="0"/>
                <a:cs typeface="Arial" panose="020B0604020202020204" pitchFamily="34" charset="0"/>
              </a:rPr>
              <a:t> 			  *Curricula: Open</a:t>
            </a:r>
          </a:p>
          <a:p>
            <a:pPr marL="1189038" lvl="4" indent="0">
              <a:lnSpc>
                <a:spcPct val="80000"/>
              </a:lnSpc>
              <a:buFont typeface="Symbol" charset="0"/>
              <a:buNone/>
              <a:defRPr/>
            </a:pPr>
            <a:r>
              <a:rPr lang="en-US" sz="2800" dirty="0" smtClean="0">
                <a:latin typeface="Arial" panose="020B0604020202020204" pitchFamily="34" charset="0"/>
                <a:cs typeface="Arial" panose="020B0604020202020204" pitchFamily="34" charset="0"/>
              </a:rPr>
              <a:t>                                 Architecture Design</a:t>
            </a:r>
          </a:p>
          <a:p>
            <a:pPr marL="1189038" lvl="4" indent="0">
              <a:buFont typeface="Symbol" charset="0"/>
              <a:buNone/>
              <a:defRPr/>
            </a:pPr>
            <a:endParaRPr lang="en-US" sz="3200" b="1" dirty="0"/>
          </a:p>
        </p:txBody>
      </p:sp>
      <p:pic>
        <p:nvPicPr>
          <p:cNvPr id="17411" name="Picture 6" descr="images-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11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963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81000" y="457200"/>
            <a:ext cx="8305800" cy="838200"/>
          </a:xfrm>
        </p:spPr>
        <p:txBody>
          <a:bodyPr/>
          <a:lstStyle/>
          <a:p>
            <a:r>
              <a:rPr lang="en-US" sz="3600" b="1" dirty="0">
                <a:solidFill>
                  <a:schemeClr val="tx1"/>
                </a:solidFill>
              </a:rPr>
              <a:t>Open Architecture Design: </a:t>
            </a:r>
            <a:br>
              <a:rPr lang="en-US" sz="3600" b="1" dirty="0">
                <a:solidFill>
                  <a:schemeClr val="tx1"/>
                </a:solidFill>
              </a:rPr>
            </a:br>
            <a:r>
              <a:rPr lang="en-US" sz="3600" b="1" dirty="0">
                <a:solidFill>
                  <a:schemeClr val="tx1"/>
                </a:solidFill>
              </a:rPr>
              <a:t>Features</a:t>
            </a:r>
          </a:p>
        </p:txBody>
      </p:sp>
      <p:sp>
        <p:nvSpPr>
          <p:cNvPr id="3" name="Content Placeholder 2"/>
          <p:cNvSpPr>
            <a:spLocks noGrp="1"/>
          </p:cNvSpPr>
          <p:nvPr>
            <p:ph idx="1"/>
          </p:nvPr>
        </p:nvSpPr>
        <p:spPr>
          <a:xfrm>
            <a:off x="0" y="1981200"/>
            <a:ext cx="9144000" cy="5562600"/>
          </a:xfrm>
        </p:spPr>
        <p:txBody>
          <a:bodyPr/>
          <a:lstStyle/>
          <a:p>
            <a:pPr eaLnBrk="1" hangingPunct="1">
              <a:spcBef>
                <a:spcPts val="0"/>
              </a:spcBef>
              <a:buFont typeface="Arial"/>
              <a:buChar char="•"/>
              <a:defRPr/>
            </a:pPr>
            <a:r>
              <a:rPr lang="en-US" sz="2400" dirty="0">
                <a:latin typeface="Arial" panose="020B0604020202020204" pitchFamily="34" charset="0"/>
                <a:cs typeface="Arial" panose="020B0604020202020204" pitchFamily="34" charset="0"/>
              </a:rPr>
              <a:t>Contains components </a:t>
            </a:r>
            <a:r>
              <a:rPr lang="en-US" sz="2400" dirty="0">
                <a:solidFill>
                  <a:srgbClr val="FF66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that can be easily added, upgraded, or swapped in and out</a:t>
            </a:r>
          </a:p>
          <a:p>
            <a:pPr eaLnBrk="1" hangingPunct="1">
              <a:spcBef>
                <a:spcPts val="0"/>
              </a:spcBef>
              <a:buFont typeface="Arial"/>
              <a:buChar char="•"/>
              <a:defRPr/>
            </a:pPr>
            <a:r>
              <a:rPr lang="en-US" sz="2400" dirty="0">
                <a:latin typeface="Arial" panose="020B0604020202020204" pitchFamily="34" charset="0"/>
                <a:cs typeface="Arial" panose="020B0604020202020204" pitchFamily="34" charset="0"/>
              </a:rPr>
              <a:t>Promotes flexibility &amp; creativity </a:t>
            </a:r>
          </a:p>
          <a:p>
            <a:pPr eaLnBrk="1" hangingPunct="1">
              <a:spcBef>
                <a:spcPts val="0"/>
              </a:spcBef>
              <a:buFont typeface="Arial"/>
              <a:buChar char="•"/>
              <a:defRPr/>
            </a:pPr>
            <a:r>
              <a:rPr lang="en-US" sz="2400" dirty="0">
                <a:latin typeface="Arial" panose="020B0604020202020204" pitchFamily="34" charset="0"/>
                <a:cs typeface="Arial" panose="020B0604020202020204" pitchFamily="34" charset="0"/>
              </a:rPr>
              <a:t>Promotes use of </a:t>
            </a:r>
            <a:r>
              <a:rPr lang="en-US" sz="2400" b="1" i="1" dirty="0">
                <a:latin typeface="Arial" panose="020B0604020202020204" pitchFamily="34" charset="0"/>
                <a:cs typeface="Arial" panose="020B0604020202020204" pitchFamily="34" charset="0"/>
              </a:rPr>
              <a:t>alternative</a:t>
            </a:r>
          </a:p>
          <a:p>
            <a:pPr marL="0" indent="0" eaLnBrk="1" hangingPunct="1">
              <a:spcBef>
                <a:spcPts val="0"/>
              </a:spcBef>
              <a:buFont typeface="Symbol" charset="0"/>
              <a:buNone/>
              <a:defRPr/>
            </a:pPr>
            <a:r>
              <a:rPr lang="en-US" sz="2400" b="1" i="1" dirty="0">
                <a:latin typeface="Arial" panose="020B0604020202020204" pitchFamily="34" charset="0"/>
                <a:cs typeface="Arial" panose="020B0604020202020204" pitchFamily="34" charset="0"/>
              </a:rPr>
              <a:t>assessments</a:t>
            </a:r>
            <a:r>
              <a:rPr lang="en-US" sz="2400" dirty="0">
                <a:latin typeface="Arial" panose="020B0604020202020204" pitchFamily="34" charset="0"/>
                <a:cs typeface="Arial" panose="020B0604020202020204" pitchFamily="34" charset="0"/>
              </a:rPr>
              <a:t>, e.g., long/short-term </a:t>
            </a:r>
          </a:p>
          <a:p>
            <a:pPr marL="0" indent="0" eaLnBrk="1" hangingPunct="1">
              <a:spcBef>
                <a:spcPts val="0"/>
              </a:spcBef>
              <a:buFont typeface="Symbol" charset="0"/>
              <a:buNone/>
              <a:defRPr/>
            </a:pPr>
            <a:r>
              <a:rPr lang="en-US" sz="2400" dirty="0">
                <a:latin typeface="Arial" panose="020B0604020202020204" pitchFamily="34" charset="0"/>
                <a:cs typeface="Arial" panose="020B0604020202020204" pitchFamily="34" charset="0"/>
              </a:rPr>
              <a:t>projects, presentations, debates,</a:t>
            </a:r>
          </a:p>
          <a:p>
            <a:pPr marL="0" indent="0" eaLnBrk="1" hangingPunct="1">
              <a:spcBef>
                <a:spcPts val="0"/>
              </a:spcBef>
              <a:buFont typeface="Symbol" charset="0"/>
              <a:buNone/>
              <a:defRPr/>
            </a:pPr>
            <a:r>
              <a:rPr lang="en-US" sz="2400" dirty="0">
                <a:latin typeface="Arial" panose="020B0604020202020204" pitchFamily="34" charset="0"/>
                <a:cs typeface="Arial" panose="020B0604020202020204" pitchFamily="34" charset="0"/>
              </a:rPr>
              <a:t> skits, research reports, course</a:t>
            </a:r>
          </a:p>
          <a:p>
            <a:pPr marL="0" indent="0" eaLnBrk="1" hangingPunct="1">
              <a:spcBef>
                <a:spcPts val="0"/>
              </a:spcBef>
              <a:buFont typeface="Symbol" charset="0"/>
              <a:buNone/>
              <a:defRPr/>
            </a:pPr>
            <a:r>
              <a:rPr lang="en-US" sz="2400" dirty="0">
                <a:latin typeface="Arial" panose="020B0604020202020204" pitchFamily="34" charset="0"/>
                <a:cs typeface="Arial" panose="020B0604020202020204" pitchFamily="34" charset="0"/>
              </a:rPr>
              <a:t>content, contracts; diagnostic assess-</a:t>
            </a:r>
          </a:p>
          <a:p>
            <a:pPr marL="0" indent="0" eaLnBrk="1" hangingPunct="1">
              <a:spcBef>
                <a:spcPts val="0"/>
              </a:spcBef>
              <a:buFont typeface="Symbol" charset="0"/>
              <a:buNone/>
              <a:defRPr/>
            </a:pPr>
            <a:r>
              <a:rPr lang="en-US" sz="2400" dirty="0" err="1">
                <a:latin typeface="Arial" panose="020B0604020202020204" pitchFamily="34" charset="0"/>
                <a:cs typeface="Arial" panose="020B0604020202020204" pitchFamily="34" charset="0"/>
              </a:rPr>
              <a:t>ment</a:t>
            </a:r>
            <a:r>
              <a:rPr lang="en-US" sz="2400" dirty="0">
                <a:latin typeface="Arial" panose="020B0604020202020204" pitchFamily="34" charset="0"/>
                <a:cs typeface="Arial" panose="020B0604020202020204" pitchFamily="34" charset="0"/>
              </a:rPr>
              <a:t>, recall protocol</a:t>
            </a:r>
          </a:p>
          <a:p>
            <a:pPr eaLnBrk="1" hangingPunct="1">
              <a:spcBef>
                <a:spcPts val="0"/>
              </a:spcBef>
              <a:defRPr/>
            </a:pPr>
            <a:r>
              <a:rPr lang="en-US" sz="2400" dirty="0">
                <a:latin typeface="Arial" panose="020B0604020202020204" pitchFamily="34" charset="0"/>
                <a:cs typeface="Arial" panose="020B0604020202020204" pitchFamily="34" charset="0"/>
              </a:rPr>
              <a:t>Promotes focus on teaching </a:t>
            </a:r>
          </a:p>
          <a:p>
            <a:pPr marL="0" indent="0" eaLnBrk="1" hangingPunct="1">
              <a:spcBef>
                <a:spcPts val="0"/>
              </a:spcBef>
              <a:buNone/>
              <a:defRPr/>
            </a:pPr>
            <a:r>
              <a:rPr lang="en-US" sz="2400" dirty="0">
                <a:latin typeface="Arial" panose="020B0604020202020204" pitchFamily="34" charset="0"/>
                <a:cs typeface="Arial" panose="020B0604020202020204" pitchFamily="34" charset="0"/>
              </a:rPr>
              <a:t>and learning vs. test-taking</a:t>
            </a:r>
          </a:p>
          <a:p>
            <a:pPr marL="0" indent="0" eaLnBrk="1" hangingPunct="1">
              <a:buFont typeface="Symbol" charset="0"/>
              <a:buNone/>
              <a:defRPr/>
            </a:pPr>
            <a:endParaRPr lang="en-US" sz="3600" b="1" dirty="0">
              <a:cs typeface="+mn-cs"/>
            </a:endParaRPr>
          </a:p>
          <a:p>
            <a:pPr eaLnBrk="1" hangingPunct="1">
              <a:defRPr/>
            </a:pPr>
            <a:endParaRPr lang="en-US" dirty="0">
              <a:cs typeface="+mn-cs"/>
            </a:endParaRPr>
          </a:p>
        </p:txBody>
      </p:sp>
      <p:pic>
        <p:nvPicPr>
          <p:cNvPr id="17411" name="Picture 4" descr="6-Tips-for-Promoting-Idea-Sharing-in-Your-New-Store-610x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475927">
            <a:off x="5262784" y="2857584"/>
            <a:ext cx="447367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09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Placeholder 1"/>
          <p:cNvSpPr>
            <a:spLocks noGrp="1"/>
          </p:cNvSpPr>
          <p:nvPr>
            <p:ph type="title"/>
          </p:nvPr>
        </p:nvSpPr>
        <p:spPr>
          <a:xfrm>
            <a:off x="304800" y="762000"/>
            <a:ext cx="8686800" cy="685800"/>
          </a:xfrm>
        </p:spPr>
        <p:txBody>
          <a:bodyPr/>
          <a:lstStyle/>
          <a:p>
            <a:r>
              <a:rPr lang="en-US" sz="3600" dirty="0"/>
              <a:t>Sample Scenario, Unit 1, Arabic Intermediate Course, DLIFLC</a:t>
            </a:r>
            <a:r>
              <a:rPr lang="en-US" dirty="0"/>
              <a:t/>
            </a:r>
            <a:br>
              <a:rPr lang="en-US" dirty="0"/>
            </a:br>
            <a:endParaRPr lang="en-US" dirty="0">
              <a:solidFill>
                <a:schemeClr val="tx1"/>
              </a:solidFill>
              <a:latin typeface="Arial" charset="0"/>
              <a:cs typeface="Arial" charset="0"/>
            </a:endParaRPr>
          </a:p>
        </p:txBody>
      </p:sp>
      <p:sp>
        <p:nvSpPr>
          <p:cNvPr id="3" name="Rectangle 2"/>
          <p:cNvSpPr/>
          <p:nvPr/>
        </p:nvSpPr>
        <p:spPr>
          <a:xfrm>
            <a:off x="3200400" y="1676400"/>
            <a:ext cx="5791200" cy="5293757"/>
          </a:xfrm>
          <a:prstGeom prst="rect">
            <a:avLst/>
          </a:prstGeom>
        </p:spPr>
        <p:txBody>
          <a:bodyPr wrap="square">
            <a:spAutoFit/>
          </a:bodyPr>
          <a:lstStyle/>
          <a:p>
            <a:r>
              <a:rPr lang="en-US" sz="2000" b="1" dirty="0">
                <a:solidFill>
                  <a:prstClr val="black"/>
                </a:solidFill>
                <a:ea typeface="ＭＳ Ｐゴシック" panose="020B0600070205080204" pitchFamily="34" charset="-128"/>
              </a:rPr>
              <a:t>Types of Tourism: </a:t>
            </a:r>
            <a:r>
              <a:rPr lang="en-US" sz="2000" dirty="0">
                <a:solidFill>
                  <a:prstClr val="black"/>
                </a:solidFill>
                <a:ea typeface="ＭＳ Ｐゴシック" panose="020B0600070205080204" pitchFamily="34" charset="-128"/>
              </a:rPr>
              <a:t>Religious/Historical; Eco; Medical </a:t>
            </a:r>
          </a:p>
          <a:p>
            <a:r>
              <a:rPr lang="en-US" dirty="0">
                <a:solidFill>
                  <a:prstClr val="black"/>
                </a:solidFill>
                <a:ea typeface="ＭＳ Ｐゴシック" panose="020B0600070205080204" pitchFamily="34" charset="-128"/>
              </a:rPr>
              <a:t> </a:t>
            </a:r>
          </a:p>
          <a:p>
            <a:r>
              <a:rPr lang="en-US" sz="2000" b="1" u="sng" dirty="0">
                <a:solidFill>
                  <a:prstClr val="black"/>
                </a:solidFill>
                <a:ea typeface="ＭＳ Ｐゴシック" panose="020B0600070205080204" pitchFamily="34" charset="-128"/>
              </a:rPr>
              <a:t>Culminating Activity on Friday</a:t>
            </a:r>
            <a:r>
              <a:rPr lang="en-US" sz="2000" u="sng" dirty="0">
                <a:solidFill>
                  <a:prstClr val="black"/>
                </a:solidFill>
                <a:ea typeface="ＭＳ Ｐゴシック" panose="020B0600070205080204" pitchFamily="34" charset="-128"/>
              </a:rPr>
              <a:t>: </a:t>
            </a:r>
          </a:p>
          <a:p>
            <a:r>
              <a:rPr lang="en-US" sz="2000" dirty="0">
                <a:solidFill>
                  <a:prstClr val="black"/>
                </a:solidFill>
                <a:ea typeface="ＭＳ Ｐゴシック" panose="020B0600070205080204" pitchFamily="34" charset="-128"/>
              </a:rPr>
              <a:t>The Ministries of Tourism of the Middle East are sending representatives to a meeting designed to promote knowledge sharing across the Ministries. Select representatives, played by learners, will be making presentations, participating on panels, and writing reports. In trios, the learners prepare: a) 20 </a:t>
            </a:r>
            <a:r>
              <a:rPr lang="en-US" sz="2000" dirty="0" err="1">
                <a:solidFill>
                  <a:prstClr val="black"/>
                </a:solidFill>
                <a:ea typeface="ＭＳ Ｐゴシック" panose="020B0600070205080204" pitchFamily="34" charset="-128"/>
              </a:rPr>
              <a:t>mt.</a:t>
            </a:r>
            <a:r>
              <a:rPr lang="en-US" sz="2000" dirty="0">
                <a:solidFill>
                  <a:prstClr val="black"/>
                </a:solidFill>
                <a:ea typeface="ＭＳ Ｐゴシック" panose="020B0600070205080204" pitchFamily="34" charset="-128"/>
              </a:rPr>
              <a:t> </a:t>
            </a:r>
            <a:r>
              <a:rPr lang="en-US" sz="2000" b="1" dirty="0">
                <a:solidFill>
                  <a:prstClr val="black"/>
                </a:solidFill>
                <a:ea typeface="ＭＳ Ｐゴシック" panose="020B0600070205080204" pitchFamily="34" charset="-128"/>
              </a:rPr>
              <a:t>presentation</a:t>
            </a:r>
            <a:r>
              <a:rPr lang="en-US" sz="2000" dirty="0">
                <a:solidFill>
                  <a:prstClr val="black"/>
                </a:solidFill>
                <a:ea typeface="ＭＳ Ｐゴシック" panose="020B0600070205080204" pitchFamily="34" charset="-128"/>
              </a:rPr>
              <a:t> about the following types of tourism in their countries: Religious/Historical; Eco; Medical; b) </a:t>
            </a:r>
            <a:r>
              <a:rPr lang="en-US" sz="2000" b="1" dirty="0">
                <a:solidFill>
                  <a:prstClr val="black"/>
                </a:solidFill>
                <a:ea typeface="ＭＳ Ｐゴシック" panose="020B0600070205080204" pitchFamily="34" charset="-128"/>
              </a:rPr>
              <a:t>Commentary</a:t>
            </a:r>
            <a:r>
              <a:rPr lang="en-US" sz="2000" dirty="0">
                <a:solidFill>
                  <a:prstClr val="black"/>
                </a:solidFill>
                <a:ea typeface="ＭＳ Ｐゴシック" panose="020B0600070205080204" pitchFamily="34" charset="-128"/>
              </a:rPr>
              <a:t> about the challenges they face, which they will discuss as panelists; c) </a:t>
            </a:r>
            <a:r>
              <a:rPr lang="en-US" sz="2000" b="1" dirty="0">
                <a:solidFill>
                  <a:prstClr val="black"/>
                </a:solidFill>
                <a:ea typeface="ＭＳ Ｐゴシック" panose="020B0600070205080204" pitchFamily="34" charset="-128"/>
              </a:rPr>
              <a:t>Meeting report </a:t>
            </a:r>
            <a:r>
              <a:rPr lang="en-US" sz="2000" dirty="0">
                <a:solidFill>
                  <a:prstClr val="black"/>
                </a:solidFill>
                <a:ea typeface="ＭＳ Ｐゴシック" panose="020B0600070205080204" pitchFamily="34" charset="-128"/>
              </a:rPr>
              <a:t>for the Ministry of Tourism. The teachers will play the role of meeting attendees.</a:t>
            </a:r>
          </a:p>
        </p:txBody>
      </p:sp>
      <p:pic>
        <p:nvPicPr>
          <p:cNvPr id="5" name="Picture 4" descr="Blended_Learn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057400"/>
            <a:ext cx="2882053" cy="2819400"/>
          </a:xfrm>
          <a:prstGeom prst="rect">
            <a:avLst/>
          </a:prstGeom>
        </p:spPr>
      </p:pic>
    </p:spTree>
    <p:extLst>
      <p:ext uri="{BB962C8B-B14F-4D97-AF65-F5344CB8AC3E}">
        <p14:creationId xmlns:p14="http://schemas.microsoft.com/office/powerpoint/2010/main" val="3276398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AB44101-5C51-B040-B8B2-583A1160A3B3}" type="slidenum">
              <a:rPr lang="en-US" sz="1000">
                <a:solidFill>
                  <a:srgbClr val="1F497D"/>
                </a:solidFill>
              </a:rPr>
              <a:pPr eaLnBrk="1" hangingPunct="1"/>
              <a:t>29</a:t>
            </a:fld>
            <a:endParaRPr lang="en-US" sz="1000">
              <a:solidFill>
                <a:srgbClr val="1F497D"/>
              </a:solidFill>
            </a:endParaRPr>
          </a:p>
        </p:txBody>
      </p:sp>
      <p:pic>
        <p:nvPicPr>
          <p:cNvPr id="2969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373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062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71600" y="274638"/>
            <a:ext cx="6629400" cy="1143000"/>
          </a:xfrm>
        </p:spPr>
        <p:txBody>
          <a:bodyPr/>
          <a:lstStyle/>
          <a:p>
            <a:r>
              <a:rPr lang="en-US" altLang="en-US" dirty="0" smtClean="0">
                <a:solidFill>
                  <a:schemeClr val="tx1">
                    <a:lumMod val="75000"/>
                    <a:lumOff val="25000"/>
                  </a:schemeClr>
                </a:solidFill>
              </a:rPr>
              <a:t>Outline</a:t>
            </a:r>
          </a:p>
        </p:txBody>
      </p:sp>
      <p:sp>
        <p:nvSpPr>
          <p:cNvPr id="18435" name="Content Placeholder 2"/>
          <p:cNvSpPr>
            <a:spLocks noGrp="1"/>
          </p:cNvSpPr>
          <p:nvPr>
            <p:ph idx="1"/>
          </p:nvPr>
        </p:nvSpPr>
        <p:spPr>
          <a:xfrm>
            <a:off x="457200" y="1752600"/>
            <a:ext cx="8229600" cy="4724400"/>
          </a:xfrm>
        </p:spPr>
        <p:txBody>
          <a:bodyPr/>
          <a:lstStyle/>
          <a:p>
            <a:r>
              <a:rPr lang="en-US" altLang="en-US" b="1" dirty="0" smtClean="0">
                <a:latin typeface="Arial" panose="020B0604020202020204" pitchFamily="34" charset="0"/>
                <a:cs typeface="Arial" panose="020B0604020202020204" pitchFamily="34" charset="0"/>
              </a:rPr>
              <a:t>Introduction (Dr. </a:t>
            </a:r>
            <a:r>
              <a:rPr lang="en-US" altLang="en-US" b="1" dirty="0" err="1" smtClean="0">
                <a:latin typeface="Arial" panose="020B0604020202020204" pitchFamily="34" charset="0"/>
                <a:cs typeface="Arial" panose="020B0604020202020204" pitchFamily="34" charset="0"/>
              </a:rPr>
              <a:t>Corin</a:t>
            </a:r>
            <a:r>
              <a:rPr lang="en-US" altLang="en-US" b="1" dirty="0" smtClean="0">
                <a:latin typeface="Arial" panose="020B0604020202020204" pitchFamily="34" charset="0"/>
                <a:cs typeface="Arial" panose="020B0604020202020204" pitchFamily="34" charset="0"/>
              </a:rPr>
              <a:t>)</a:t>
            </a:r>
            <a:endParaRPr lang="en-US" altLang="en-US" b="1" i="1" dirty="0" smtClean="0">
              <a:latin typeface="Arial" panose="020B0604020202020204" pitchFamily="34" charset="0"/>
              <a:cs typeface="Arial" panose="020B0604020202020204" pitchFamily="34" charset="0"/>
            </a:endParaRPr>
          </a:p>
          <a:p>
            <a:pPr lvl="1"/>
            <a:r>
              <a:rPr lang="en-US" altLang="en-US" i="1" dirty="0" smtClean="0">
                <a:latin typeface="Arial" panose="020B0604020202020204" pitchFamily="34" charset="0"/>
                <a:cs typeface="Arial" panose="020B0604020202020204" pitchFamily="34" charset="0"/>
              </a:rPr>
              <a:t>Participant Introductions</a:t>
            </a:r>
          </a:p>
          <a:p>
            <a:pPr lvl="1"/>
            <a:r>
              <a:rPr lang="en-US" altLang="en-US" i="1" dirty="0" smtClean="0">
                <a:latin typeface="Arial" panose="020B0604020202020204" pitchFamily="34" charset="0"/>
                <a:cs typeface="Arial" panose="020B0604020202020204" pitchFamily="34" charset="0"/>
              </a:rPr>
              <a:t>Old &amp; New Challenges at DLIFLC &amp; FLTE</a:t>
            </a:r>
          </a:p>
          <a:p>
            <a:r>
              <a:rPr lang="en-US" altLang="en-US" b="1" dirty="0" smtClean="0">
                <a:latin typeface="Arial" panose="020B0604020202020204" pitchFamily="34" charset="0"/>
                <a:cs typeface="Arial" panose="020B0604020202020204" pitchFamily="34" charset="0"/>
              </a:rPr>
              <a:t>Dr. Leaver</a:t>
            </a:r>
            <a:r>
              <a:rPr lang="en-US" alt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Transformative Pedagogy</a:t>
            </a:r>
            <a:endParaRPr lang="en-US" altLang="en-US" i="1"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cs typeface="Arial" panose="020B0604020202020204" pitchFamily="34" charset="0"/>
              </a:rPr>
              <a:t>Dr. Corin</a:t>
            </a:r>
            <a:r>
              <a:rPr lang="en-US" alt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Maximizing Learning Efficiency</a:t>
            </a:r>
            <a:endParaRPr lang="en-US" altLang="en-US" i="1"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cs typeface="Arial" panose="020B0604020202020204" pitchFamily="34" charset="0"/>
              </a:rPr>
              <a:t>Dr. Campbell</a:t>
            </a:r>
            <a:r>
              <a:rPr lang="en-US" altLang="en-US" dirty="0" smtClean="0">
                <a:latin typeface="Arial" panose="020B0604020202020204" pitchFamily="34" charset="0"/>
                <a:cs typeface="Arial" panose="020B0604020202020204" pitchFamily="34" charset="0"/>
              </a:rPr>
              <a:t>: </a:t>
            </a:r>
            <a:r>
              <a:rPr lang="en-US" altLang="en-US" i="1" dirty="0" smtClean="0">
                <a:latin typeface="Arial" panose="020B0604020202020204" pitchFamily="34" charset="0"/>
                <a:cs typeface="Arial" panose="020B0604020202020204" pitchFamily="34" charset="0"/>
              </a:rPr>
              <a:t>The Role of Assessment</a:t>
            </a:r>
          </a:p>
          <a:p>
            <a:r>
              <a:rPr lang="en-US" altLang="en-US" b="1" dirty="0" smtClean="0">
                <a:latin typeface="Arial" panose="020B0604020202020204" pitchFamily="34" charset="0"/>
                <a:cs typeface="Arial" panose="020B0604020202020204" pitchFamily="34" charset="0"/>
              </a:rPr>
              <a:t>Dr. Kanbar</a:t>
            </a:r>
            <a:r>
              <a:rPr lang="en-US" altLang="en-US" dirty="0" smtClean="0">
                <a:latin typeface="Arial" panose="020B0604020202020204" pitchFamily="34" charset="0"/>
                <a:cs typeface="Arial" panose="020B0604020202020204" pitchFamily="34" charset="0"/>
              </a:rPr>
              <a:t>: </a:t>
            </a:r>
            <a:r>
              <a:rPr lang="en-US" altLang="en-US" i="1" dirty="0" smtClean="0">
                <a:latin typeface="Arial" panose="020B0604020202020204" pitchFamily="34" charset="0"/>
                <a:cs typeface="Arial" panose="020B0604020202020204" pitchFamily="34" charset="0"/>
              </a:rPr>
              <a:t>Student Preparation</a:t>
            </a:r>
          </a:p>
          <a:p>
            <a:r>
              <a:rPr lang="en-US" altLang="en-US" b="1" dirty="0" smtClean="0">
                <a:latin typeface="Arial" panose="020B0604020202020204" pitchFamily="34" charset="0"/>
                <a:cs typeface="Arial" panose="020B0604020202020204" pitchFamily="34" charset="0"/>
              </a:rPr>
              <a:t>Discussion</a:t>
            </a:r>
            <a:endParaRPr lang="en-US" altLang="en-US"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457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228600" y="2781300"/>
            <a:ext cx="4953000" cy="4038600"/>
          </a:xfrm>
        </p:spPr>
        <p:txBody>
          <a:bodyPr/>
          <a:lstStyle/>
          <a:p>
            <a:pPr>
              <a:buClr>
                <a:schemeClr val="tx1"/>
              </a:buClr>
            </a:pPr>
            <a:endParaRPr lang="en-US">
              <a:latin typeface="Candara" charset="0"/>
              <a:sym typeface="Arial Bold" charset="0"/>
            </a:endParaRPr>
          </a:p>
          <a:p>
            <a:pPr>
              <a:buClr>
                <a:schemeClr val="tx1"/>
              </a:buClr>
            </a:pPr>
            <a:endParaRPr lang="en-US">
              <a:latin typeface="Candara" charset="0"/>
              <a:sym typeface="Arial Bold" charset="0"/>
            </a:endParaRPr>
          </a:p>
        </p:txBody>
      </p:sp>
      <p:sp>
        <p:nvSpPr>
          <p:cNvPr id="20482" name="Title 2"/>
          <p:cNvSpPr>
            <a:spLocks noGrp="1"/>
          </p:cNvSpPr>
          <p:nvPr>
            <p:ph type="title"/>
          </p:nvPr>
        </p:nvSpPr>
        <p:spPr>
          <a:xfrm>
            <a:off x="152400" y="152400"/>
            <a:ext cx="8915400" cy="4495800"/>
          </a:xfrm>
        </p:spPr>
        <p:txBody>
          <a:bodyPr/>
          <a:lstStyle/>
          <a:p>
            <a:pPr algn="l"/>
            <a:r>
              <a:rPr lang="en-US" sz="3600" dirty="0">
                <a:latin typeface="Candara" charset="0"/>
              </a:rPr>
              <a:t/>
            </a:r>
            <a:br>
              <a:rPr lang="en-US" sz="3600" dirty="0">
                <a:latin typeface="Candara" charset="0"/>
              </a:rPr>
            </a:br>
            <a:r>
              <a:rPr lang="en-US" sz="3600" dirty="0">
                <a:latin typeface="Candara" charset="0"/>
              </a:rPr>
              <a:t/>
            </a:r>
            <a:br>
              <a:rPr lang="en-US" sz="3600" dirty="0">
                <a:latin typeface="Candara" charset="0"/>
              </a:rPr>
            </a:br>
            <a:r>
              <a:rPr lang="en-US" sz="3600" dirty="0">
                <a:latin typeface="Candara" charset="0"/>
              </a:rPr>
              <a:t/>
            </a:r>
            <a:br>
              <a:rPr lang="en-US" sz="3600" dirty="0">
                <a:latin typeface="Candara" charset="0"/>
              </a:rPr>
            </a:br>
            <a:r>
              <a:rPr lang="en-US" sz="3600" dirty="0">
                <a:latin typeface="Candara" charset="0"/>
              </a:rPr>
              <a:t/>
            </a:r>
            <a:br>
              <a:rPr lang="en-US" sz="3600" dirty="0">
                <a:latin typeface="Candara" charset="0"/>
              </a:rPr>
            </a:br>
            <a:r>
              <a:rPr lang="en-US" sz="3600" dirty="0">
                <a:latin typeface="Candara" charset="0"/>
              </a:rPr>
              <a:t/>
            </a:r>
            <a:br>
              <a:rPr lang="en-US" sz="3600" dirty="0">
                <a:latin typeface="Candara" charset="0"/>
              </a:rPr>
            </a:br>
            <a:r>
              <a:rPr lang="en-US" sz="3600" dirty="0">
                <a:latin typeface="Candara" charset="0"/>
              </a:rPr>
              <a:t>“Anyone who stops learning is old, whether at 20 or 80. Anyone who keeps learning stays young. The greatest thing in life is to keep             your mind young.”</a:t>
            </a:r>
            <a:br>
              <a:rPr lang="en-US" sz="3600" dirty="0">
                <a:latin typeface="Candara" charset="0"/>
              </a:rPr>
            </a:br>
            <a:r>
              <a:rPr lang="en-US" sz="3600" dirty="0">
                <a:latin typeface="Candara" charset="0"/>
              </a:rPr>
              <a:t>							Henry Ford						</a:t>
            </a:r>
            <a:br>
              <a:rPr lang="en-US" sz="3600" dirty="0">
                <a:latin typeface="Candara" charset="0"/>
              </a:rPr>
            </a:br>
            <a:endParaRPr lang="en-US" sz="3600" b="1" dirty="0">
              <a:latin typeface="Candara" charset="0"/>
            </a:endParaRPr>
          </a:p>
        </p:txBody>
      </p:sp>
      <p:pic>
        <p:nvPicPr>
          <p:cNvPr id="20483" name="Picture 1" descr="Traff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768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628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81000" y="19812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None/>
            </a:pPr>
            <a:r>
              <a:rPr lang="en-US" altLang="en-US" sz="3600" b="1" i="1" dirty="0" smtClean="0">
                <a:latin typeface="Arial" panose="020B0604020202020204" pitchFamily="34" charset="0"/>
                <a:cs typeface="Arial" panose="020B0604020202020204" pitchFamily="34" charset="0"/>
              </a:rPr>
              <a:t>Meeting the Needs</a:t>
            </a:r>
            <a:br>
              <a:rPr lang="en-US" altLang="en-US" sz="3600" b="1" i="1" dirty="0" smtClean="0">
                <a:latin typeface="Arial" panose="020B0604020202020204" pitchFamily="34" charset="0"/>
                <a:cs typeface="Arial" panose="020B0604020202020204" pitchFamily="34" charset="0"/>
              </a:rPr>
            </a:br>
            <a:r>
              <a:rPr lang="en-US" altLang="en-US" sz="3600" b="1" i="1" dirty="0" smtClean="0">
                <a:latin typeface="Arial" panose="020B0604020202020204" pitchFamily="34" charset="0"/>
                <a:cs typeface="Arial" panose="020B0604020202020204" pitchFamily="34" charset="0"/>
              </a:rPr>
              <a:t>of the</a:t>
            </a:r>
            <a:br>
              <a:rPr lang="en-US" altLang="en-US" sz="3600" b="1" i="1" dirty="0" smtClean="0">
                <a:latin typeface="Arial" panose="020B0604020202020204" pitchFamily="34" charset="0"/>
                <a:cs typeface="Arial" panose="020B0604020202020204" pitchFamily="34" charset="0"/>
              </a:rPr>
            </a:br>
            <a:r>
              <a:rPr lang="en-US" altLang="en-US" sz="3600" b="1" i="1" dirty="0" smtClean="0">
                <a:latin typeface="Arial" panose="020B0604020202020204" pitchFamily="34" charset="0"/>
                <a:cs typeface="Arial" panose="020B0604020202020204" pitchFamily="34" charset="0"/>
              </a:rPr>
              <a:t>Less Prepared Student</a:t>
            </a:r>
            <a:endParaRPr lang="en-US" altLang="en-US" sz="3600" b="1" i="1"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800" b="1" i="1"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800"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r>
              <a:rPr lang="en-US" altLang="en-US" sz="2800" dirty="0" smtClean="0">
                <a:latin typeface="Arial" panose="020B0604020202020204" pitchFamily="34" charset="0"/>
                <a:cs typeface="Arial" panose="020B0604020202020204" pitchFamily="34" charset="0"/>
              </a:rPr>
              <a:t>Dr. Hiam Kanbar</a:t>
            </a:r>
            <a:endParaRPr lang="en-US" altLang="en-US" sz="2800"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r>
              <a:rPr lang="en-US" altLang="en-US" sz="2800" dirty="0" smtClean="0">
                <a:latin typeface="Arial" panose="020B0604020202020204" pitchFamily="34" charset="0"/>
                <a:cs typeface="Arial" panose="020B0604020202020204" pitchFamily="34" charset="0"/>
              </a:rPr>
              <a:t>Associate Provost for Undergraduate Education</a:t>
            </a:r>
            <a:endParaRPr lang="en-US" altLang="en-US" sz="2800"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b="1" dirty="0">
              <a:solidFill>
                <a:schemeClr val="tx1"/>
              </a:solidFill>
              <a:latin typeface="Arial" panose="020B0604020202020204" pitchFamily="34" charset="0"/>
            </a:endParaRPr>
          </a:p>
          <a:p>
            <a:pPr algn="ctr">
              <a:lnSpc>
                <a:spcPct val="80000"/>
              </a:lnSpc>
              <a:buFontTx/>
              <a:buNone/>
            </a:pPr>
            <a:endParaRPr lang="en-US" altLang="en-US" sz="2000" b="1" dirty="0">
              <a:solidFill>
                <a:schemeClr val="tx1"/>
              </a:solidFill>
              <a:latin typeface="Arial" panose="020B0604020202020204" pitchFamily="34" charset="0"/>
            </a:endParaRPr>
          </a:p>
          <a:p>
            <a:pPr algn="ctr">
              <a:lnSpc>
                <a:spcPct val="80000"/>
              </a:lnSpc>
              <a:buFontTx/>
              <a:buNone/>
            </a:pPr>
            <a:r>
              <a:rPr lang="en-US" altLang="en-US" sz="2400" b="1" dirty="0">
                <a:solidFill>
                  <a:schemeClr val="tx1"/>
                </a:solidFill>
                <a:latin typeface="Arial" panose="020B0604020202020204" pitchFamily="34" charset="0"/>
              </a:rPr>
              <a:t> </a:t>
            </a: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a:latin typeface="Arial" panose="020B0604020202020204" pitchFamily="34" charset="0"/>
                <a:cs typeface="Arial" panose="020B0604020202020204" pitchFamily="34" charset="0"/>
              </a:rPr>
              <a:t>10</a:t>
            </a:r>
            <a:r>
              <a:rPr lang="en-US" altLang="en-US" sz="4000" b="1" i="1" baseline="30000" dirty="0">
                <a:latin typeface="Arial" panose="020B0604020202020204" pitchFamily="34" charset="0"/>
                <a:cs typeface="Arial" panose="020B0604020202020204" pitchFamily="34" charset="0"/>
              </a:rPr>
              <a:t>th</a:t>
            </a:r>
            <a:r>
              <a:rPr lang="en-US" altLang="en-US" sz="4000" b="1" i="1" dirty="0">
                <a:latin typeface="Arial" panose="020B0604020202020204" pitchFamily="34" charset="0"/>
                <a:cs typeface="Arial" panose="020B0604020202020204" pitchFamily="34" charset="0"/>
              </a:rPr>
              <a:t> LTE Conference</a:t>
            </a:r>
          </a:p>
        </p:txBody>
      </p:sp>
    </p:spTree>
    <p:extLst>
      <p:ext uri="{BB962C8B-B14F-4D97-AF65-F5344CB8AC3E}">
        <p14:creationId xmlns:p14="http://schemas.microsoft.com/office/powerpoint/2010/main" val="28206620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1"/>
            <a:ext cx="7886700" cy="1066800"/>
          </a:xfrm>
        </p:spPr>
        <p:txBody>
          <a:bodyPr/>
          <a:lstStyle/>
          <a:p>
            <a:pPr algn="ctr"/>
            <a:r>
              <a:rPr lang="en-US" dirty="0" smtClean="0">
                <a:latin typeface="+mn-lt"/>
              </a:rPr>
              <a:t>Our students: Who are they?</a:t>
            </a:r>
            <a:endParaRPr lang="en-US" dirty="0">
              <a:latin typeface="+mn-lt"/>
            </a:endParaRPr>
          </a:p>
        </p:txBody>
      </p:sp>
      <p:sp>
        <p:nvSpPr>
          <p:cNvPr id="3" name="Content Placeholder 2"/>
          <p:cNvSpPr>
            <a:spLocks noGrp="1"/>
          </p:cNvSpPr>
          <p:nvPr>
            <p:ph idx="1"/>
          </p:nvPr>
        </p:nvSpPr>
        <p:spPr>
          <a:xfrm>
            <a:off x="0" y="1752600"/>
            <a:ext cx="8915400" cy="4968875"/>
          </a:xfrm>
        </p:spPr>
        <p:txBody>
          <a:bodyPr/>
          <a:lstStyle/>
          <a:p>
            <a:r>
              <a:rPr lang="en-US" sz="2400" dirty="0" smtClean="0">
                <a:latin typeface="Arial" panose="020B0604020202020204" pitchFamily="34" charset="0"/>
                <a:cs typeface="Arial" panose="020B0604020202020204" pitchFamily="34" charset="0"/>
              </a:rPr>
              <a:t>Challenge: Uneven </a:t>
            </a:r>
            <a:r>
              <a:rPr lang="en-US" sz="2400" dirty="0">
                <a:latin typeface="Arial" panose="020B0604020202020204" pitchFamily="34" charset="0"/>
                <a:cs typeface="Arial" panose="020B0604020202020204" pitchFamily="34" charset="0"/>
              </a:rPr>
              <a:t>academic preparation</a:t>
            </a:r>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Our </a:t>
            </a:r>
            <a:r>
              <a:rPr lang="en-US" sz="2400" dirty="0">
                <a:latin typeface="Arial" panose="020B0604020202020204" pitchFamily="34" charset="0"/>
                <a:cs typeface="Arial" panose="020B0604020202020204" pitchFamily="34" charset="0"/>
              </a:rPr>
              <a:t>classes draw from diverse populations, from a variety of educational backgrounds</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defRPr/>
            </a:pPr>
            <a:r>
              <a:rPr lang="en-US" altLang="en-US" sz="2400" dirty="0" smtClean="0">
                <a:latin typeface="Arial" panose="020B0604020202020204" pitchFamily="34" charset="0"/>
                <a:ea typeface="ＭＳ Ｐゴシック" pitchFamily="34" charset="-128"/>
                <a:cs typeface="Arial" panose="020B0604020202020204" pitchFamily="34" charset="0"/>
              </a:rPr>
              <a:t>Many:</a:t>
            </a:r>
          </a:p>
          <a:p>
            <a:pPr>
              <a:buFont typeface="Arial" charset="0"/>
              <a:buChar char="•"/>
              <a:defRPr/>
            </a:pPr>
            <a:r>
              <a:rPr lang="en-US" altLang="en-US" sz="2400" dirty="0" smtClean="0">
                <a:latin typeface="Arial" panose="020B0604020202020204" pitchFamily="34" charset="0"/>
                <a:ea typeface="ＭＳ Ｐゴシック" pitchFamily="34" charset="-128"/>
                <a:cs typeface="Arial" panose="020B0604020202020204" pitchFamily="34" charset="0"/>
              </a:rPr>
              <a:t>Minimal background </a:t>
            </a:r>
            <a:r>
              <a:rPr lang="en-US" altLang="en-US" sz="2400" dirty="0">
                <a:latin typeface="Arial" panose="020B0604020202020204" pitchFamily="34" charset="0"/>
                <a:ea typeface="ＭＳ Ｐゴシック" pitchFamily="34" charset="-128"/>
                <a:cs typeface="Arial" panose="020B0604020202020204" pitchFamily="34" charset="0"/>
              </a:rPr>
              <a:t>knowledge of the world and of the region students will study</a:t>
            </a:r>
          </a:p>
          <a:p>
            <a:pPr>
              <a:buFont typeface="Arial" charset="0"/>
              <a:buChar char="•"/>
              <a:defRPr/>
            </a:pPr>
            <a:r>
              <a:rPr lang="en-US" altLang="en-US" sz="2400" dirty="0" smtClean="0">
                <a:latin typeface="Arial" panose="020B0604020202020204" pitchFamily="34" charset="0"/>
                <a:ea typeface="ＭＳ Ｐゴシック" pitchFamily="34" charset="-128"/>
                <a:cs typeface="Arial" panose="020B0604020202020204" pitchFamily="34" charset="0"/>
              </a:rPr>
              <a:t>Lack of  </a:t>
            </a:r>
            <a:r>
              <a:rPr lang="en-US" altLang="en-US" sz="2400" dirty="0">
                <a:latin typeface="Arial" panose="020B0604020202020204" pitchFamily="34" charset="0"/>
                <a:ea typeface="ＭＳ Ｐゴシック" pitchFamily="34" charset="-128"/>
                <a:cs typeface="Arial" panose="020B0604020202020204" pitchFamily="34" charset="0"/>
              </a:rPr>
              <a:t>background knowledge in the basic geopolitical issues of our time, basic sociopolitical issues of the countries/people, basic understanding of geography, </a:t>
            </a:r>
            <a:r>
              <a:rPr lang="en-US" altLang="en-US" sz="2400" dirty="0" smtClean="0">
                <a:latin typeface="Arial" panose="020B0604020202020204" pitchFamily="34" charset="0"/>
                <a:ea typeface="ＭＳ Ｐゴシック" pitchFamily="34" charset="-128"/>
                <a:cs typeface="Arial" panose="020B0604020202020204" pitchFamily="34" charset="0"/>
              </a:rPr>
              <a:t>etc.</a:t>
            </a:r>
          </a:p>
          <a:p>
            <a:pPr>
              <a:buFont typeface="Arial" charset="0"/>
              <a:buChar char="•"/>
              <a:defRPr/>
            </a:pPr>
            <a:r>
              <a:rPr lang="en-US" sz="2400" dirty="0" smtClean="0">
                <a:latin typeface="Arial" panose="020B0604020202020204" pitchFamily="34" charset="0"/>
                <a:cs typeface="Arial" panose="020B0604020202020204" pitchFamily="34" charset="0"/>
              </a:rPr>
              <a:t>Basic </a:t>
            </a:r>
            <a:r>
              <a:rPr lang="en-US" sz="2400" dirty="0">
                <a:latin typeface="Arial" panose="020B0604020202020204" pitchFamily="34" charset="0"/>
                <a:cs typeface="Arial" panose="020B0604020202020204" pitchFamily="34" charset="0"/>
              </a:rPr>
              <a:t>English </a:t>
            </a:r>
            <a:r>
              <a:rPr lang="en-US" sz="2400" dirty="0" smtClean="0">
                <a:latin typeface="Arial" panose="020B0604020202020204" pitchFamily="34" charset="0"/>
                <a:cs typeface="Arial" panose="020B0604020202020204" pitchFamily="34" charset="0"/>
              </a:rPr>
              <a:t>grammar skills</a:t>
            </a:r>
          </a:p>
          <a:p>
            <a:pPr>
              <a:buFont typeface="Arial" charset="0"/>
              <a:buChar char="•"/>
              <a:defRPr/>
            </a:pPr>
            <a:r>
              <a:rPr lang="en-US" sz="2400" dirty="0" smtClean="0">
                <a:latin typeface="Arial" panose="020B0604020202020204" pitchFamily="34" charset="0"/>
                <a:cs typeface="Arial" panose="020B0604020202020204" pitchFamily="34" charset="0"/>
              </a:rPr>
              <a:t>May not have good study habits and coping skills</a:t>
            </a:r>
            <a:endParaRPr lang="en-US" sz="2400" dirty="0">
              <a:latin typeface="Arial" panose="020B0604020202020204" pitchFamily="34" charset="0"/>
              <a:cs typeface="Arial" panose="020B0604020202020204" pitchFamily="34" charset="0"/>
            </a:endParaRPr>
          </a:p>
          <a:p>
            <a:pPr marL="342900" lvl="1" indent="0">
              <a:buNone/>
            </a:pPr>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None/>
              <a:defRPr/>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3404CAE-1DC0-4544-A12F-06CE9F33F2D7}" type="slidenum">
              <a:rPr lang="en-US" smtClean="0"/>
              <a:t>32</a:t>
            </a:fld>
            <a:endParaRPr lang="en-US" dirty="0"/>
          </a:p>
        </p:txBody>
      </p:sp>
    </p:spTree>
    <p:extLst>
      <p:ext uri="{BB962C8B-B14F-4D97-AF65-F5344CB8AC3E}">
        <p14:creationId xmlns:p14="http://schemas.microsoft.com/office/powerpoint/2010/main" val="1493271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1"/>
            <a:ext cx="7886700" cy="1066800"/>
          </a:xfrm>
        </p:spPr>
        <p:txBody>
          <a:bodyPr/>
          <a:lstStyle/>
          <a:p>
            <a:pPr algn="ctr"/>
            <a:r>
              <a:rPr lang="en-US" sz="3600" dirty="0" smtClean="0"/>
              <a:t>How to remediate? Strategies</a:t>
            </a:r>
            <a:endParaRPr lang="en-US" sz="3600" dirty="0"/>
          </a:p>
        </p:txBody>
      </p:sp>
      <p:sp>
        <p:nvSpPr>
          <p:cNvPr id="3" name="Content Placeholder 2"/>
          <p:cNvSpPr>
            <a:spLocks noGrp="1"/>
          </p:cNvSpPr>
          <p:nvPr>
            <p:ph idx="1"/>
          </p:nvPr>
        </p:nvSpPr>
        <p:spPr>
          <a:xfrm>
            <a:off x="228600" y="1922757"/>
            <a:ext cx="8915400" cy="4798718"/>
          </a:xfrm>
        </p:spPr>
        <p:txBody>
          <a:bodyPr/>
          <a:lstStyle/>
          <a:p>
            <a:pPr marL="0" indent="0">
              <a:buNone/>
            </a:pPr>
            <a:r>
              <a:rPr lang="en-US" sz="2400" b="1" i="1" dirty="0" smtClean="0">
                <a:latin typeface="Arial" panose="020B0604020202020204" pitchFamily="34" charset="0"/>
                <a:cs typeface="Arial" panose="020B0604020202020204" pitchFamily="34" charset="0"/>
              </a:rPr>
              <a:t>Pre-Class and In-Class Training</a:t>
            </a:r>
          </a:p>
          <a:p>
            <a:pPr marL="0" indent="0">
              <a:buNone/>
            </a:pPr>
            <a:r>
              <a:rPr lang="en-US" sz="2400" dirty="0" smtClean="0">
                <a:latin typeface="Arial" panose="020B0604020202020204" pitchFamily="34" charset="0"/>
                <a:cs typeface="Arial" panose="020B0604020202020204" pitchFamily="34" charset="0"/>
              </a:rPr>
              <a:t>Focus on</a:t>
            </a:r>
            <a:r>
              <a:rPr lang="en-US" sz="2400" dirty="0">
                <a:latin typeface="Arial" panose="020B0604020202020204" pitchFamily="34" charset="0"/>
                <a:cs typeface="Arial" panose="020B0604020202020204" pitchFamily="34" charset="0"/>
              </a:rPr>
              <a:t>:</a:t>
            </a:r>
          </a:p>
          <a:p>
            <a:pPr lvl="1"/>
            <a:r>
              <a:rPr lang="en-US" sz="2400" dirty="0" smtClean="0">
                <a:latin typeface="Arial" panose="020B0604020202020204" pitchFamily="34" charset="0"/>
                <a:cs typeface="Arial" panose="020B0604020202020204" pitchFamily="34" charset="0"/>
              </a:rPr>
              <a:t>Improving background knowledge of global topics (politics, geography, economics, etc.)</a:t>
            </a:r>
          </a:p>
          <a:p>
            <a:pPr lvl="1"/>
            <a:r>
              <a:rPr lang="en-US" sz="2400" dirty="0" smtClean="0">
                <a:latin typeface="Arial" panose="020B0604020202020204" pitchFamily="34" charset="0"/>
                <a:cs typeface="Arial" panose="020B0604020202020204" pitchFamily="34" charset="0"/>
              </a:rPr>
              <a:t>Improving English </a:t>
            </a: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kills (critical reading, critical thinking skills)</a:t>
            </a:r>
          </a:p>
          <a:p>
            <a:pPr lvl="1"/>
            <a:r>
              <a:rPr lang="en-US" sz="2400" dirty="0" smtClean="0">
                <a:latin typeface="Arial" panose="020B0604020202020204" pitchFamily="34" charset="0"/>
                <a:cs typeface="Arial" panose="020B0604020202020204" pitchFamily="34" charset="0"/>
              </a:rPr>
              <a:t>Working on building resiliency (academic, mental readiness, stress management)</a:t>
            </a:r>
          </a:p>
          <a:p>
            <a:pPr lvl="1"/>
            <a:r>
              <a:rPr lang="en-US" sz="2400" dirty="0" smtClean="0">
                <a:latin typeface="Arial" panose="020B0604020202020204" pitchFamily="34" charset="0"/>
                <a:cs typeface="Arial" panose="020B0604020202020204" pitchFamily="34" charset="0"/>
              </a:rPr>
              <a:t>Helping them create good study habits</a:t>
            </a:r>
          </a:p>
          <a:p>
            <a:pPr lvl="1"/>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Training them on cross-cultural communication/awareness</a:t>
            </a:r>
          </a:p>
          <a:p>
            <a:pPr lvl="1"/>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sym typeface="Wingdings" panose="05000000000000000000" pitchFamily="2" charset="2"/>
              </a:rPr>
              <a:t>Providing immersion events</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3404CAE-1DC0-4544-A12F-06CE9F33F2D7}" type="slidenum">
              <a:rPr lang="en-US" smtClean="0"/>
              <a:t>33</a:t>
            </a:fld>
            <a:endParaRPr lang="en-US" dirty="0"/>
          </a:p>
        </p:txBody>
      </p:sp>
    </p:spTree>
    <p:extLst>
      <p:ext uri="{BB962C8B-B14F-4D97-AF65-F5344CB8AC3E}">
        <p14:creationId xmlns:p14="http://schemas.microsoft.com/office/powerpoint/2010/main" val="1028154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0" y="19812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marL="0" lvl="0" indent="0" defTabSz="685800" eaLnBrk="1" fontAlgn="auto" hangingPunct="1">
              <a:spcBef>
                <a:spcPts val="0"/>
              </a:spcBef>
              <a:spcAft>
                <a:spcPts val="0"/>
              </a:spcAft>
              <a:buNone/>
              <a:defRPr/>
            </a:pPr>
            <a:endParaRPr lang="en-US" sz="4400" b="1" dirty="0">
              <a:cs typeface="Arial" pitchFamily="34" charset="0"/>
            </a:endParaRP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smtClean="0">
                <a:latin typeface="Arial" panose="020B0604020202020204" pitchFamily="34" charset="0"/>
                <a:cs typeface="Arial" panose="020B0604020202020204" pitchFamily="34" charset="0"/>
              </a:rPr>
              <a:t>Reaching Out and </a:t>
            </a:r>
          </a:p>
          <a:p>
            <a:pPr algn="ctr">
              <a:spcBef>
                <a:spcPct val="0"/>
              </a:spcBef>
              <a:buFontTx/>
              <a:buNone/>
            </a:pPr>
            <a:r>
              <a:rPr lang="en-US" altLang="en-US" sz="4000" b="1" i="1" dirty="0" smtClean="0">
                <a:latin typeface="Arial" panose="020B0604020202020204" pitchFamily="34" charset="0"/>
                <a:cs typeface="Arial" panose="020B0604020202020204" pitchFamily="34" charset="0"/>
              </a:rPr>
              <a:t>Motivating Students</a:t>
            </a:r>
            <a:endParaRPr lang="en-US" altLang="en-US" sz="4000" b="1" i="1" dirty="0">
              <a:latin typeface="Arial" panose="020B0604020202020204" pitchFamily="34" charset="0"/>
              <a:cs typeface="Arial" panose="020B0604020202020204" pitchFamily="34" charset="0"/>
            </a:endParaRPr>
          </a:p>
        </p:txBody>
      </p:sp>
      <p:sp>
        <p:nvSpPr>
          <p:cNvPr id="2" name="Rectangle 1"/>
          <p:cNvSpPr/>
          <p:nvPr/>
        </p:nvSpPr>
        <p:spPr>
          <a:xfrm>
            <a:off x="0" y="1932683"/>
            <a:ext cx="9144000" cy="4683270"/>
          </a:xfrm>
          <a:prstGeom prst="rect">
            <a:avLst/>
          </a:prstGeom>
        </p:spPr>
        <p:txBody>
          <a:bodyPr wrap="square">
            <a:spAutoFit/>
          </a:bodyPr>
          <a:lstStyle/>
          <a:p>
            <a:pPr marL="342900" indent="-342900" defTabSz="685800" eaLnBrk="1" fontAlgn="auto" hangingPunct="1">
              <a:spcBef>
                <a:spcPts val="0"/>
              </a:spcBef>
              <a:spcAft>
                <a:spcPts val="0"/>
              </a:spcAft>
              <a:buFont typeface="Arial" panose="020B0604020202020204" pitchFamily="34" charset="0"/>
              <a:buChar char="•"/>
              <a:defRPr/>
            </a:pPr>
            <a:r>
              <a:rPr lang="en-US" sz="2200" dirty="0">
                <a:cs typeface="Arial" panose="020B0604020202020204" pitchFamily="34" charset="0"/>
              </a:rPr>
              <a:t>Create and conduct </a:t>
            </a:r>
            <a:r>
              <a:rPr lang="en-US" sz="2200" dirty="0" smtClean="0">
                <a:cs typeface="Arial" panose="020B0604020202020204" pitchFamily="34" charset="0"/>
              </a:rPr>
              <a:t>a student </a:t>
            </a:r>
            <a:r>
              <a:rPr lang="en-US" sz="2200" dirty="0">
                <a:cs typeface="Arial" panose="020B0604020202020204" pitchFamily="34" charset="0"/>
              </a:rPr>
              <a:t>interest survey to </a:t>
            </a:r>
            <a:r>
              <a:rPr lang="en-US" sz="2200" dirty="0" smtClean="0">
                <a:cs typeface="Arial" panose="020B0604020202020204" pitchFamily="34" charset="0"/>
              </a:rPr>
              <a:t>develop a </a:t>
            </a:r>
            <a:r>
              <a:rPr lang="en-US" sz="2200" dirty="0">
                <a:cs typeface="Arial" panose="020B0604020202020204" pitchFamily="34" charset="0"/>
              </a:rPr>
              <a:t>comprehensive plan for </a:t>
            </a:r>
            <a:r>
              <a:rPr lang="en-US" sz="2200" dirty="0" smtClean="0">
                <a:cs typeface="Arial" panose="020B0604020202020204" pitchFamily="34" charset="0"/>
              </a:rPr>
              <a:t>extracurricular </a:t>
            </a:r>
            <a:r>
              <a:rPr lang="en-US" sz="2200" dirty="0">
                <a:cs typeface="Arial" panose="020B0604020202020204" pitchFamily="34" charset="0"/>
              </a:rPr>
              <a:t>activities </a:t>
            </a:r>
            <a:r>
              <a:rPr lang="en-US" sz="2200" dirty="0" smtClean="0">
                <a:cs typeface="Arial" panose="020B0604020202020204" pitchFamily="34" charset="0"/>
              </a:rPr>
              <a:t>aligned </a:t>
            </a:r>
            <a:r>
              <a:rPr lang="en-US" sz="2200" dirty="0">
                <a:cs typeface="Arial" panose="020B0604020202020204" pitchFamily="34" charset="0"/>
              </a:rPr>
              <a:t>with student interests </a:t>
            </a:r>
          </a:p>
          <a:p>
            <a:pPr marL="342900" indent="-342900" defTabSz="685800" eaLnBrk="1" fontAlgn="auto" hangingPunct="1">
              <a:spcBef>
                <a:spcPts val="0"/>
              </a:spcBef>
              <a:spcAft>
                <a:spcPts val="0"/>
              </a:spcAft>
              <a:buFont typeface="Arial" panose="020B0604020202020204" pitchFamily="34" charset="0"/>
              <a:buChar char="•"/>
              <a:defRPr/>
            </a:pPr>
            <a:r>
              <a:rPr lang="en-US" sz="2200" dirty="0">
                <a:cs typeface="Arial" panose="020B0604020202020204" pitchFamily="34" charset="0"/>
              </a:rPr>
              <a:t>Engage students in out-of-class projects on unfamiliar </a:t>
            </a:r>
            <a:r>
              <a:rPr lang="en-US" sz="2200" dirty="0" smtClean="0">
                <a:cs typeface="Arial" panose="020B0604020202020204" pitchFamily="34" charset="0"/>
              </a:rPr>
              <a:t>topics</a:t>
            </a:r>
            <a:endParaRPr lang="en-US" sz="2200" dirty="0">
              <a:cs typeface="Arial" panose="020B0604020202020204" pitchFamily="34" charset="0"/>
            </a:endParaRPr>
          </a:p>
          <a:p>
            <a:pPr marL="342900" indent="-342900">
              <a:spcBef>
                <a:spcPts val="290"/>
              </a:spcBef>
              <a:spcAft>
                <a:spcPts val="0"/>
              </a:spcAft>
              <a:buFont typeface="Arial" panose="020B0604020202020204" pitchFamily="34" charset="0"/>
              <a:buChar char="•"/>
            </a:pPr>
            <a:r>
              <a:rPr lang="en-US" sz="2200" dirty="0" smtClean="0">
                <a:cs typeface="Arial" panose="020B0604020202020204" pitchFamily="34" charset="0"/>
              </a:rPr>
              <a:t>Create </a:t>
            </a:r>
            <a:r>
              <a:rPr lang="en-US" sz="2200" dirty="0">
                <a:cs typeface="Arial" panose="020B0604020202020204" pitchFamily="34" charset="0"/>
              </a:rPr>
              <a:t>collaborative and supporting learning environment among learners. Upperclassmen invited to share best </a:t>
            </a:r>
            <a:r>
              <a:rPr lang="en-US" sz="2200" dirty="0" smtClean="0">
                <a:cs typeface="Arial" panose="020B0604020202020204" pitchFamily="34" charset="0"/>
              </a:rPr>
              <a:t>practices</a:t>
            </a:r>
            <a:endParaRPr lang="en-US" sz="2200" dirty="0">
              <a:cs typeface="Arial" panose="020B0604020202020204" pitchFamily="34" charset="0"/>
            </a:endParaRPr>
          </a:p>
          <a:p>
            <a:pPr marL="342900" indent="-342900">
              <a:spcBef>
                <a:spcPts val="290"/>
              </a:spcBef>
              <a:spcAft>
                <a:spcPts val="0"/>
              </a:spcAft>
              <a:buFont typeface="Arial" panose="020B0604020202020204" pitchFamily="34" charset="0"/>
              <a:buChar char="•"/>
            </a:pPr>
            <a:r>
              <a:rPr lang="en-US" sz="2200" dirty="0" smtClean="0">
                <a:solidFill>
                  <a:srgbClr val="000000"/>
                </a:solidFill>
                <a:ea typeface="Arial" panose="020B0604020202020204" pitchFamily="34" charset="0"/>
                <a:cs typeface="Arial" panose="020B0604020202020204" pitchFamily="34" charset="0"/>
              </a:rPr>
              <a:t>Set </a:t>
            </a:r>
            <a:r>
              <a:rPr lang="en-US" sz="2200" dirty="0">
                <a:solidFill>
                  <a:srgbClr val="000000"/>
                </a:solidFill>
                <a:ea typeface="Arial" panose="020B0604020202020204" pitchFamily="34" charset="0"/>
                <a:cs typeface="Arial" panose="020B0604020202020204" pitchFamily="34" charset="0"/>
              </a:rPr>
              <a:t>up regular reach-back with </a:t>
            </a:r>
            <a:r>
              <a:rPr lang="en-US" sz="2200" dirty="0" smtClean="0">
                <a:solidFill>
                  <a:srgbClr val="000000"/>
                </a:solidFill>
                <a:ea typeface="Arial" panose="020B0604020202020204" pitchFamily="34" charset="0"/>
                <a:cs typeface="Arial" panose="020B0604020202020204" pitchFamily="34" charset="0"/>
              </a:rPr>
              <a:t>Intermediate and Advanced </a:t>
            </a:r>
            <a:r>
              <a:rPr lang="en-US" sz="2200" dirty="0">
                <a:solidFill>
                  <a:srgbClr val="000000"/>
                </a:solidFill>
                <a:ea typeface="Arial" panose="020B0604020202020204" pitchFamily="34" charset="0"/>
                <a:cs typeface="Arial" panose="020B0604020202020204" pitchFamily="34" charset="0"/>
              </a:rPr>
              <a:t>students </a:t>
            </a:r>
          </a:p>
          <a:p>
            <a:pPr marL="342900" indent="-342900">
              <a:spcBef>
                <a:spcPts val="290"/>
              </a:spcBef>
              <a:spcAft>
                <a:spcPts val="0"/>
              </a:spcAft>
              <a:buFont typeface="Arial" panose="020B0604020202020204" pitchFamily="34" charset="0"/>
              <a:buChar char="•"/>
            </a:pPr>
            <a:r>
              <a:rPr lang="en-US" sz="2200" dirty="0" smtClean="0">
                <a:cs typeface="Arial" panose="020B0604020202020204" pitchFamily="34" charset="0"/>
              </a:rPr>
              <a:t>Continue </a:t>
            </a:r>
            <a:r>
              <a:rPr lang="en-US" sz="2200" dirty="0">
                <a:cs typeface="Arial" panose="020B0604020202020204" pitchFamily="34" charset="0"/>
              </a:rPr>
              <a:t>motivating students through job-related learning </a:t>
            </a:r>
            <a:r>
              <a:rPr lang="en-US" sz="2200" dirty="0" smtClean="0">
                <a:cs typeface="Arial" panose="020B0604020202020204" pitchFamily="34" charset="0"/>
              </a:rPr>
              <a:t>resources.</a:t>
            </a:r>
          </a:p>
          <a:p>
            <a:pPr marL="342900" indent="-342900">
              <a:spcBef>
                <a:spcPts val="290"/>
              </a:spcBef>
              <a:spcAft>
                <a:spcPts val="0"/>
              </a:spcAft>
              <a:buFont typeface="Arial" panose="020B0604020202020204" pitchFamily="34" charset="0"/>
              <a:buChar char="•"/>
            </a:pPr>
            <a:r>
              <a:rPr lang="en-US" sz="2200" dirty="0" smtClean="0">
                <a:cs typeface="Arial" panose="020B0604020202020204" pitchFamily="34" charset="0"/>
              </a:rPr>
              <a:t>Expose </a:t>
            </a:r>
            <a:r>
              <a:rPr lang="en-US" sz="2200" dirty="0">
                <a:cs typeface="Arial" panose="020B0604020202020204" pitchFamily="34" charset="0"/>
              </a:rPr>
              <a:t>students to the “big picture” about their future </a:t>
            </a:r>
            <a:r>
              <a:rPr lang="en-US" sz="2200" dirty="0" smtClean="0">
                <a:cs typeface="Arial" panose="020B0604020202020204" pitchFamily="34" charset="0"/>
              </a:rPr>
              <a:t>career:</a:t>
            </a:r>
            <a:r>
              <a:rPr lang="en-US" sz="2200" dirty="0">
                <a:cs typeface="Arial" panose="020B0604020202020204" pitchFamily="34" charset="0"/>
              </a:rPr>
              <a:t> </a:t>
            </a:r>
            <a:r>
              <a:rPr lang="en-US" sz="2200" dirty="0" smtClean="0">
                <a:cs typeface="Arial" panose="020B0604020202020204" pitchFamily="34" charset="0"/>
              </a:rPr>
              <a:t> invite </a:t>
            </a:r>
            <a:r>
              <a:rPr lang="en-US" sz="2200" dirty="0">
                <a:cs typeface="Arial" panose="020B0604020202020204" pitchFamily="34" charset="0"/>
              </a:rPr>
              <a:t>DLI alumni and/or professional linguists to speak to Ss re career </a:t>
            </a:r>
            <a:r>
              <a:rPr lang="en-US" sz="2200" dirty="0" smtClean="0">
                <a:cs typeface="Arial" panose="020B0604020202020204" pitchFamily="34" charset="0"/>
              </a:rPr>
              <a:t>opportunities</a:t>
            </a:r>
            <a:endParaRPr lang="en-US" sz="2200" dirty="0">
              <a:cs typeface="Arial" panose="020B0604020202020204" pitchFamily="34" charset="0"/>
            </a:endParaRPr>
          </a:p>
          <a:p>
            <a:pPr marL="342900" indent="-342900">
              <a:spcBef>
                <a:spcPts val="290"/>
              </a:spcBef>
              <a:spcAft>
                <a:spcPts val="0"/>
              </a:spcAft>
              <a:buFont typeface="Arial" panose="020B0604020202020204" pitchFamily="34" charset="0"/>
              <a:buChar char="•"/>
            </a:pPr>
            <a:r>
              <a:rPr lang="en-US" sz="2200" dirty="0" smtClean="0">
                <a:cs typeface="Arial" panose="020B0604020202020204" pitchFamily="34" charset="0"/>
              </a:rPr>
              <a:t>Increase job/cultural knowledge through guest </a:t>
            </a:r>
            <a:r>
              <a:rPr lang="en-US" sz="2200" dirty="0">
                <a:cs typeface="Arial" panose="020B0604020202020204" pitchFamily="34" charset="0"/>
              </a:rPr>
              <a:t>s</a:t>
            </a:r>
            <a:r>
              <a:rPr lang="en-US" sz="2200" dirty="0" smtClean="0">
                <a:cs typeface="Arial" panose="020B0604020202020204" pitchFamily="34" charset="0"/>
              </a:rPr>
              <a:t>peaker presentations</a:t>
            </a:r>
            <a:endParaRPr lang="en-US" sz="2200" dirty="0">
              <a:cs typeface="Arial" panose="020B0604020202020204" pitchFamily="34" charset="0"/>
            </a:endParaRPr>
          </a:p>
          <a:p>
            <a:pPr marL="0" marR="0">
              <a:lnSpc>
                <a:spcPct val="107000"/>
              </a:lnSpc>
              <a:spcBef>
                <a:spcPts val="0"/>
              </a:spcBef>
              <a:spcAft>
                <a:spcPts val="800"/>
              </a:spcAft>
            </a:pPr>
            <a:endParaRPr lang="en-US" sz="2200" dirty="0">
              <a:effectLst/>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1019206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81000" y="17526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None/>
            </a:pPr>
            <a:endParaRPr lang="en-US" altLang="en-US" sz="4400" b="1" i="1" dirty="0" smtClean="0"/>
          </a:p>
          <a:p>
            <a:pPr algn="ctr">
              <a:lnSpc>
                <a:spcPct val="80000"/>
              </a:lnSpc>
              <a:buFont typeface="Arial" panose="020B0604020202020204" pitchFamily="34" charset="0"/>
              <a:buNone/>
            </a:pPr>
            <a:endParaRPr lang="en-US" altLang="en-US" sz="4400" b="1" i="1" dirty="0"/>
          </a:p>
          <a:p>
            <a:pPr algn="ctr">
              <a:lnSpc>
                <a:spcPct val="80000"/>
              </a:lnSpc>
              <a:buFontTx/>
              <a:buNone/>
            </a:pPr>
            <a:endParaRPr lang="en-US" altLang="en-US" sz="2000" b="1" dirty="0">
              <a:solidFill>
                <a:schemeClr val="tx1"/>
              </a:solidFill>
              <a:latin typeface="Arial" panose="020B0604020202020204" pitchFamily="34" charset="0"/>
            </a:endParaRPr>
          </a:p>
          <a:p>
            <a:pPr algn="ctr">
              <a:lnSpc>
                <a:spcPct val="80000"/>
              </a:lnSpc>
              <a:buFontTx/>
              <a:buNone/>
            </a:pPr>
            <a:r>
              <a:rPr lang="en-US" altLang="en-US" sz="2400" b="1" dirty="0">
                <a:solidFill>
                  <a:schemeClr val="tx1"/>
                </a:solidFill>
                <a:latin typeface="Arial" panose="020B0604020202020204" pitchFamily="34" charset="0"/>
              </a:rPr>
              <a:t> </a:t>
            </a:r>
          </a:p>
        </p:txBody>
      </p:sp>
      <p:sp>
        <p:nvSpPr>
          <p:cNvPr id="17412" name="Title 1"/>
          <p:cNvSpPr txBox="1">
            <a:spLocks/>
          </p:cNvSpPr>
          <p:nvPr/>
        </p:nvSpPr>
        <p:spPr bwMode="auto">
          <a:xfrm>
            <a:off x="1371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smtClean="0">
                <a:latin typeface="Arial" panose="020B0604020202020204" pitchFamily="34" charset="0"/>
                <a:cs typeface="Arial" panose="020B0604020202020204" pitchFamily="34" charset="0"/>
              </a:rPr>
              <a:t>English</a:t>
            </a:r>
            <a:endParaRPr lang="en-US" altLang="en-US" sz="4000" b="1" i="1" dirty="0">
              <a:latin typeface="Arial" panose="020B0604020202020204" pitchFamily="34" charset="0"/>
              <a:cs typeface="Arial" panose="020B0604020202020204" pitchFamily="34" charset="0"/>
            </a:endParaRPr>
          </a:p>
        </p:txBody>
      </p:sp>
      <p:sp>
        <p:nvSpPr>
          <p:cNvPr id="2" name="Rectangle 1"/>
          <p:cNvSpPr/>
          <p:nvPr/>
        </p:nvSpPr>
        <p:spPr>
          <a:xfrm>
            <a:off x="381000" y="1895311"/>
            <a:ext cx="8686800" cy="8353377"/>
          </a:xfrm>
          <a:prstGeom prst="rect">
            <a:avLst/>
          </a:prstGeom>
        </p:spPr>
        <p:txBody>
          <a:bodyPr wrap="square">
            <a:spAutoFit/>
          </a:bodyPr>
          <a:lstStyle/>
          <a:p>
            <a:pPr marL="342900" indent="-342900">
              <a:buFont typeface="Arial" panose="020B0604020202020204" pitchFamily="34" charset="0"/>
              <a:buChar char="•"/>
            </a:pPr>
            <a:r>
              <a:rPr lang="en-US" sz="2400" dirty="0" smtClean="0">
                <a:ea typeface="PMingLiU" panose="02020500000000000000" pitchFamily="18" charset="-120"/>
                <a:cs typeface="Arial" panose="020B0604020202020204" pitchFamily="34" charset="0"/>
              </a:rPr>
              <a:t>Address </a:t>
            </a:r>
            <a:r>
              <a:rPr lang="en-US" sz="2400" dirty="0">
                <a:ea typeface="PMingLiU" panose="02020500000000000000" pitchFamily="18" charset="-120"/>
                <a:cs typeface="Arial" panose="020B0604020202020204" pitchFamily="34" charset="0"/>
              </a:rPr>
              <a:t>gap in student life experience </a:t>
            </a:r>
            <a:r>
              <a:rPr lang="en-US" sz="2400" dirty="0" smtClean="0">
                <a:ea typeface="PMingLiU" panose="02020500000000000000" pitchFamily="18" charset="-120"/>
                <a:cs typeface="Arial" panose="020B0604020202020204" pitchFamily="34" charset="0"/>
              </a:rPr>
              <a:t>and </a:t>
            </a:r>
            <a:r>
              <a:rPr lang="en-US" sz="2400" dirty="0">
                <a:ea typeface="PMingLiU" panose="02020500000000000000" pitchFamily="18" charset="-120"/>
                <a:cs typeface="Arial" panose="020B0604020202020204" pitchFamily="34" charset="0"/>
              </a:rPr>
              <a:t>background </a:t>
            </a:r>
            <a:r>
              <a:rPr lang="en-US" sz="2400" dirty="0" smtClean="0">
                <a:ea typeface="PMingLiU" panose="02020500000000000000" pitchFamily="18" charset="-120"/>
                <a:cs typeface="Arial" panose="020B0604020202020204" pitchFamily="34" charset="0"/>
              </a:rPr>
              <a:t>knowledge, </a:t>
            </a:r>
            <a:r>
              <a:rPr lang="en-US" sz="2400" dirty="0">
                <a:ea typeface="PMingLiU" panose="02020500000000000000" pitchFamily="18" charset="-120"/>
                <a:cs typeface="Arial" panose="020B0604020202020204" pitchFamily="34" charset="0"/>
              </a:rPr>
              <a:t>namely </a:t>
            </a:r>
            <a:r>
              <a:rPr lang="en-US" sz="2400" dirty="0" smtClean="0">
                <a:ea typeface="PMingLiU" panose="02020500000000000000" pitchFamily="18" charset="-120"/>
                <a:cs typeface="Arial" panose="020B0604020202020204" pitchFamily="34" charset="0"/>
              </a:rPr>
              <a:t>on subjects </a:t>
            </a:r>
            <a:r>
              <a:rPr lang="en-US" sz="2400" dirty="0">
                <a:ea typeface="PMingLiU" panose="02020500000000000000" pitchFamily="18" charset="-120"/>
                <a:cs typeface="Arial" panose="020B0604020202020204" pitchFamily="34" charset="0"/>
              </a:rPr>
              <a:t>covered via Content-Based Instruction (CBI) and individual research projects </a:t>
            </a:r>
            <a:endParaRPr lang="en-US" sz="2400" dirty="0" smtClean="0">
              <a:ea typeface="PMingLiU" panose="02020500000000000000" pitchFamily="18" charset="-120"/>
              <a:cs typeface="Arial" panose="020B0604020202020204" pitchFamily="34" charset="0"/>
            </a:endParaRPr>
          </a:p>
          <a:p>
            <a:pPr marL="342900" indent="-342900">
              <a:buFont typeface="Arial" panose="020B0604020202020204" pitchFamily="34" charset="0"/>
              <a:buChar char="•"/>
            </a:pPr>
            <a:r>
              <a:rPr lang="en-US" sz="2400" dirty="0" smtClean="0">
                <a:cs typeface="Arial" panose="020B0604020202020204" pitchFamily="34" charset="0"/>
              </a:rPr>
              <a:t>Develop </a:t>
            </a:r>
            <a:r>
              <a:rPr lang="en-US" sz="2400" dirty="0">
                <a:cs typeface="Arial" panose="020B0604020202020204" pitchFamily="34" charset="0"/>
              </a:rPr>
              <a:t>World Knowledge and Global Concepts curriculum to be taught using upper level English as external learning opportunities; develop critical thinking and higher level text analysis skills </a:t>
            </a:r>
            <a:endParaRPr lang="en-US" sz="2400" dirty="0">
              <a:ea typeface="PMingLiU" panose="02020500000000000000" pitchFamily="18" charset="-120"/>
              <a:cs typeface="Arial" panose="020B0604020202020204" pitchFamily="34" charset="0"/>
            </a:endParaRPr>
          </a:p>
          <a:p>
            <a:pPr marL="342900" indent="-342900">
              <a:buFont typeface="Arial" panose="020B0604020202020204" pitchFamily="34" charset="0"/>
              <a:buChar char="•"/>
            </a:pPr>
            <a:r>
              <a:rPr lang="en-US" sz="2400" dirty="0" smtClean="0">
                <a:cs typeface="Arial" panose="020B0604020202020204" pitchFamily="34" charset="0"/>
              </a:rPr>
              <a:t>Develop </a:t>
            </a:r>
            <a:r>
              <a:rPr lang="en-US" sz="2400" dirty="0">
                <a:cs typeface="Arial" panose="020B0604020202020204" pitchFamily="34" charset="0"/>
              </a:rPr>
              <a:t>high-level English pre-course reading materials and expand use of in-course high-level English materials on area </a:t>
            </a:r>
            <a:r>
              <a:rPr lang="en-US" sz="2400" dirty="0" smtClean="0">
                <a:cs typeface="Arial" panose="020B0604020202020204" pitchFamily="34" charset="0"/>
              </a:rPr>
              <a:t>studies</a:t>
            </a:r>
            <a:endParaRPr lang="en-US" sz="2400" dirty="0">
              <a:cs typeface="Arial" panose="020B0604020202020204" pitchFamily="34" charset="0"/>
            </a:endParaRPr>
          </a:p>
          <a:p>
            <a:pPr marL="342900" indent="-342900">
              <a:spcBef>
                <a:spcPts val="0"/>
              </a:spcBef>
              <a:spcAft>
                <a:spcPts val="800"/>
              </a:spcAft>
              <a:buFont typeface="Arial" panose="020B0604020202020204" pitchFamily="34" charset="0"/>
              <a:buChar char="•"/>
            </a:pPr>
            <a:r>
              <a:rPr lang="en-US" sz="2400" dirty="0" smtClean="0">
                <a:cs typeface="Arial" panose="020B0604020202020204" pitchFamily="34" charset="0"/>
              </a:rPr>
              <a:t>Implement </a:t>
            </a:r>
            <a:r>
              <a:rPr lang="en-US" sz="2400" dirty="0">
                <a:cs typeface="Arial" panose="020B0604020202020204" pitchFamily="34" charset="0"/>
              </a:rPr>
              <a:t>self-reflection journals in </a:t>
            </a:r>
            <a:r>
              <a:rPr lang="en-US" sz="2400" dirty="0" smtClean="0">
                <a:cs typeface="Arial" panose="020B0604020202020204" pitchFamily="34" charset="0"/>
              </a:rPr>
              <a:t>EN/TL </a:t>
            </a:r>
            <a:r>
              <a:rPr lang="en-US" sz="2400" dirty="0">
                <a:cs typeface="Arial" panose="020B0604020202020204" pitchFamily="34" charset="0"/>
              </a:rPr>
              <a:t>for every </a:t>
            </a:r>
            <a:r>
              <a:rPr lang="en-US" sz="2400" dirty="0" smtClean="0">
                <a:cs typeface="Arial" panose="020B0604020202020204" pitchFamily="34" charset="0"/>
              </a:rPr>
              <a:t>class.</a:t>
            </a:r>
          </a:p>
          <a:p>
            <a:pPr marL="342900" indent="-342900">
              <a:spcBef>
                <a:spcPts val="0"/>
              </a:spcBef>
              <a:spcAft>
                <a:spcPts val="800"/>
              </a:spcAft>
              <a:buFont typeface="Arial" panose="020B0604020202020204" pitchFamily="34" charset="0"/>
              <a:buChar char="•"/>
            </a:pPr>
            <a:r>
              <a:rPr lang="en-US" sz="2400" dirty="0" smtClean="0">
                <a:cs typeface="Arial" panose="020B0604020202020204" pitchFamily="34" charset="0"/>
              </a:rPr>
              <a:t>Implement </a:t>
            </a:r>
            <a:r>
              <a:rPr lang="en-US" sz="2400" dirty="0">
                <a:cs typeface="Arial" panose="020B0604020202020204" pitchFamily="34" charset="0"/>
              </a:rPr>
              <a:t>Student </a:t>
            </a:r>
            <a:r>
              <a:rPr lang="en-US" sz="2400" dirty="0" err="1">
                <a:cs typeface="Arial" panose="020B0604020202020204" pitchFamily="34" charset="0"/>
              </a:rPr>
              <a:t>ePortfolios</a:t>
            </a:r>
            <a:r>
              <a:rPr lang="en-US" sz="2400" dirty="0">
                <a:cs typeface="Arial" panose="020B0604020202020204" pitchFamily="34" charset="0"/>
              </a:rPr>
              <a:t> for reflective learning </a:t>
            </a:r>
          </a:p>
          <a:p>
            <a:pPr marL="342900" indent="-342900">
              <a:lnSpc>
                <a:spcPct val="107000"/>
              </a:lnSpc>
              <a:spcBef>
                <a:spcPts val="0"/>
              </a:spcBef>
              <a:spcAft>
                <a:spcPts val="800"/>
              </a:spcAft>
              <a:buFont typeface="Arial" panose="020B0604020202020204" pitchFamily="34" charset="0"/>
              <a:buChar char="•"/>
            </a:pPr>
            <a:endParaRPr lang="en-US" sz="2000" dirty="0">
              <a:latin typeface="+mn-lt"/>
            </a:endParaRPr>
          </a:p>
          <a:p>
            <a:pPr marL="0" marR="0">
              <a:lnSpc>
                <a:spcPct val="107000"/>
              </a:lnSpc>
              <a:spcBef>
                <a:spcPts val="0"/>
              </a:spcBef>
              <a:spcAft>
                <a:spcPts val="800"/>
              </a:spcAft>
            </a:pPr>
            <a:endParaRPr lang="en-US" sz="1600" dirty="0">
              <a:latin typeface="Calibri" panose="020F0502020204030204" pitchFamily="34"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a:effectLst/>
              <a:latin typeface="Times New Roman" panose="02020603050405020304" pitchFamily="18"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smtClean="0">
              <a:latin typeface="Times New Roman" panose="02020603050405020304" pitchFamily="18"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a:effectLst/>
              <a:latin typeface="Times New Roman" panose="02020603050405020304" pitchFamily="18"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smtClean="0">
              <a:latin typeface="Times New Roman" panose="02020603050405020304" pitchFamily="18"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a:effectLst/>
              <a:latin typeface="Times New Roman" panose="02020603050405020304" pitchFamily="18"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smtClean="0">
              <a:latin typeface="Times New Roman" panose="02020603050405020304" pitchFamily="18"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a:effectLst/>
              <a:latin typeface="Times New Roman" panose="02020603050405020304" pitchFamily="18"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endParaRPr lang="en-US" sz="1600" dirty="0" smtClean="0">
              <a:latin typeface="Times New Roman" panose="02020603050405020304" pitchFamily="18"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28638375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43800" cy="1143000"/>
          </a:xfrm>
        </p:spPr>
        <p:txBody>
          <a:bodyPr/>
          <a:lstStyle/>
          <a:p>
            <a:r>
              <a:rPr lang="en-US" sz="3600" dirty="0" smtClean="0"/>
              <a:t>Mental management?</a:t>
            </a:r>
            <a:br>
              <a:rPr lang="en-US" sz="3600" dirty="0" smtClean="0"/>
            </a:br>
            <a:r>
              <a:rPr lang="en-US" sz="3600" dirty="0" smtClean="0"/>
              <a:t>Self-awareness?</a:t>
            </a:r>
            <a:endParaRPr lang="en-US" sz="3600" dirty="0"/>
          </a:p>
        </p:txBody>
      </p:sp>
      <p:sp>
        <p:nvSpPr>
          <p:cNvPr id="5" name="Slide Number Placeholder 4"/>
          <p:cNvSpPr>
            <a:spLocks noGrp="1"/>
          </p:cNvSpPr>
          <p:nvPr>
            <p:ph type="sldNum" sz="quarter" idx="12"/>
          </p:nvPr>
        </p:nvSpPr>
        <p:spPr/>
        <p:txBody>
          <a:bodyPr/>
          <a:lstStyle/>
          <a:p>
            <a:pPr>
              <a:defRPr/>
            </a:pPr>
            <a:fld id="{D2BC651A-ED3E-41BC-A84C-76178423C89E}" type="slidenum">
              <a:rPr lang="en-US" smtClean="0"/>
              <a:pPr>
                <a:defRPr/>
              </a:pPr>
              <a:t>36</a:t>
            </a:fld>
            <a:endParaRPr lang="en-US" dirty="0"/>
          </a:p>
        </p:txBody>
      </p:sp>
      <p:sp>
        <p:nvSpPr>
          <p:cNvPr id="3" name="Content Placeholder 2"/>
          <p:cNvSpPr>
            <a:spLocks noGrp="1"/>
          </p:cNvSpPr>
          <p:nvPr>
            <p:ph idx="1"/>
          </p:nvPr>
        </p:nvSpPr>
        <p:spPr>
          <a:xfrm>
            <a:off x="228600" y="1676400"/>
            <a:ext cx="9144000" cy="5181600"/>
          </a:xfrm>
        </p:spPr>
        <p:txBody>
          <a:bodyPr/>
          <a:lstStyle/>
          <a:p>
            <a:r>
              <a:rPr lang="en-US" sz="2400" dirty="0" smtClean="0">
                <a:latin typeface="Arial" panose="020B0604020202020204" pitchFamily="34" charset="0"/>
                <a:cs typeface="Arial" panose="020B0604020202020204" pitchFamily="34" charset="0"/>
              </a:rPr>
              <a:t>Conduct </a:t>
            </a:r>
            <a:r>
              <a:rPr lang="en-US" sz="2400" dirty="0">
                <a:latin typeface="Arial" panose="020B0604020202020204" pitchFamily="34" charset="0"/>
                <a:cs typeface="Arial" panose="020B0604020202020204" pitchFamily="34" charset="0"/>
              </a:rPr>
              <a:t>initial Stress and Mental Management </a:t>
            </a:r>
            <a:r>
              <a:rPr lang="en-US" sz="2400" dirty="0" smtClean="0">
                <a:latin typeface="Arial" panose="020B0604020202020204" pitchFamily="34" charset="0"/>
                <a:cs typeface="Arial" panose="020B0604020202020204" pitchFamily="34" charset="0"/>
              </a:rPr>
              <a:t>training: </a:t>
            </a:r>
            <a:r>
              <a:rPr lang="en-US" sz="2400" dirty="0">
                <a:latin typeface="Arial" panose="020B0604020202020204" pitchFamily="34" charset="0"/>
                <a:cs typeface="Arial" panose="020B0604020202020204" pitchFamily="34" charset="0"/>
              </a:rPr>
              <a:t>ability to cope with </a:t>
            </a:r>
            <a:r>
              <a:rPr lang="en-US" sz="2400" dirty="0" smtClean="0">
                <a:latin typeface="Arial" panose="020B0604020202020204" pitchFamily="34" charset="0"/>
                <a:cs typeface="Arial" panose="020B0604020202020204" pitchFamily="34" charset="0"/>
              </a:rPr>
              <a:t>stress</a:t>
            </a:r>
          </a:p>
          <a:p>
            <a:r>
              <a:rPr lang="en-US" altLang="en-US" sz="2400" dirty="0" smtClean="0">
                <a:latin typeface="Arial" panose="020B0604020202020204" pitchFamily="34" charset="0"/>
                <a:ea typeface="ＭＳ Ｐゴシック" pitchFamily="34" charset="-128"/>
                <a:cs typeface="Arial" panose="020B0604020202020204" pitchFamily="34" charset="0"/>
              </a:rPr>
              <a:t>Resiliency: T</a:t>
            </a:r>
            <a:r>
              <a:rPr lang="en-US" sz="2400" dirty="0" smtClean="0">
                <a:latin typeface="Arial" panose="020B0604020202020204" pitchFamily="34" charset="0"/>
                <a:cs typeface="Arial" panose="020B0604020202020204" pitchFamily="34" charset="0"/>
              </a:rPr>
              <a:t>raining </a:t>
            </a:r>
            <a:r>
              <a:rPr lang="en-US" sz="2400" dirty="0">
                <a:latin typeface="Arial" panose="020B0604020202020204" pitchFamily="34" charset="0"/>
                <a:cs typeface="Arial" panose="020B0604020202020204" pitchFamily="34" charset="0"/>
              </a:rPr>
              <a:t>students on how to understand themselves as </a:t>
            </a:r>
            <a:r>
              <a:rPr lang="en-US" sz="2400" dirty="0" smtClean="0">
                <a:latin typeface="Arial" panose="020B0604020202020204" pitchFamily="34" charset="0"/>
                <a:cs typeface="Arial" panose="020B0604020202020204" pitchFamily="34" charset="0"/>
              </a:rPr>
              <a:t>learners</a:t>
            </a:r>
            <a:endParaRPr lang="en-US" altLang="en-US" sz="2400" dirty="0">
              <a:latin typeface="Arial" panose="020B0604020202020204" pitchFamily="34" charset="0"/>
              <a:ea typeface="ＭＳ Ｐゴシック" pitchFamily="34" charset="-128"/>
              <a:cs typeface="Arial" panose="020B0604020202020204" pitchFamily="34" charset="0"/>
            </a:endParaRPr>
          </a:p>
          <a:p>
            <a:pPr lvl="1">
              <a:buFont typeface="Arial" charset="0"/>
              <a:buChar char="–"/>
              <a:defRPr/>
            </a:pPr>
            <a:r>
              <a:rPr lang="en-US" altLang="en-US" sz="2400" dirty="0">
                <a:latin typeface="Arial" panose="020B0604020202020204" pitchFamily="34" charset="0"/>
                <a:ea typeface="ＭＳ Ｐゴシック" pitchFamily="34" charset="-128"/>
                <a:cs typeface="Arial" panose="020B0604020202020204" pitchFamily="34" charset="0"/>
              </a:rPr>
              <a:t>Intellectual/academic resiliency</a:t>
            </a:r>
          </a:p>
          <a:p>
            <a:pPr lvl="1">
              <a:buFont typeface="Arial" charset="0"/>
              <a:buChar char="–"/>
              <a:defRPr/>
            </a:pPr>
            <a:r>
              <a:rPr lang="en-US" altLang="en-US" sz="2400" dirty="0">
                <a:latin typeface="Arial" panose="020B0604020202020204" pitchFamily="34" charset="0"/>
                <a:ea typeface="ＭＳ Ｐゴシック" pitchFamily="34" charset="-128"/>
                <a:cs typeface="Arial" panose="020B0604020202020204" pitchFamily="34" charset="0"/>
              </a:rPr>
              <a:t>Mental </a:t>
            </a:r>
            <a:r>
              <a:rPr lang="en-US" altLang="en-US" sz="2400" dirty="0" smtClean="0">
                <a:latin typeface="Arial" panose="020B0604020202020204" pitchFamily="34" charset="0"/>
                <a:ea typeface="ＭＳ Ｐゴシック" pitchFamily="34" charset="-128"/>
                <a:cs typeface="Arial" panose="020B0604020202020204" pitchFamily="34" charset="0"/>
              </a:rPr>
              <a:t>readiness/management </a:t>
            </a:r>
            <a:r>
              <a:rPr lang="en-US" altLang="en-US" sz="2400" dirty="0">
                <a:latin typeface="Arial" panose="020B0604020202020204" pitchFamily="34" charset="0"/>
                <a:ea typeface="ＭＳ Ｐゴシック" pitchFamily="34" charset="-128"/>
                <a:cs typeface="Arial" panose="020B0604020202020204" pitchFamily="34" charset="0"/>
              </a:rPr>
              <a:t>(e.g., preparedness to take the intensive course)</a:t>
            </a:r>
          </a:p>
          <a:p>
            <a:pPr lvl="1">
              <a:buFont typeface="Arial" charset="0"/>
              <a:buChar char="–"/>
              <a:defRPr/>
            </a:pPr>
            <a:r>
              <a:rPr lang="en-US" altLang="en-US" sz="2400" dirty="0">
                <a:latin typeface="Arial" panose="020B0604020202020204" pitchFamily="34" charset="0"/>
                <a:ea typeface="ＭＳ Ｐゴシック" pitchFamily="34" charset="-128"/>
                <a:cs typeface="Arial" panose="020B0604020202020204" pitchFamily="34" charset="0"/>
              </a:rPr>
              <a:t>Ready to have a serious lengthy reading in one </a:t>
            </a:r>
            <a:r>
              <a:rPr lang="en-US" altLang="en-US" sz="2400" dirty="0" smtClean="0">
                <a:latin typeface="Arial" panose="020B0604020202020204" pitchFamily="34" charset="0"/>
                <a:ea typeface="ＭＳ Ｐゴシック" pitchFamily="34" charset="-128"/>
                <a:cs typeface="Arial" panose="020B0604020202020204" pitchFamily="34" charset="0"/>
              </a:rPr>
              <a:t>setting</a:t>
            </a:r>
          </a:p>
          <a:p>
            <a:pPr lvl="1">
              <a:buFont typeface="Arial" charset="0"/>
              <a:buChar char="–"/>
              <a:defRPr/>
            </a:pPr>
            <a:r>
              <a:rPr lang="en-US" sz="2400" dirty="0" smtClean="0">
                <a:latin typeface="Arial" panose="020B0604020202020204" pitchFamily="34" charset="0"/>
                <a:cs typeface="Arial" panose="020B0604020202020204" pitchFamily="34" charset="0"/>
              </a:rPr>
              <a:t>Time management</a:t>
            </a:r>
            <a:endParaRPr lang="en-US" sz="2400" dirty="0">
              <a:latin typeface="Arial" panose="020B0604020202020204" pitchFamily="34" charset="0"/>
              <a:cs typeface="Arial" panose="020B0604020202020204" pitchFamily="34" charset="0"/>
            </a:endParaRPr>
          </a:p>
          <a:p>
            <a:pPr lvl="1">
              <a:buFont typeface="Arial" charset="0"/>
              <a:buChar char="–"/>
              <a:defRPr/>
            </a:pPr>
            <a:r>
              <a:rPr lang="en-US" sz="2400" dirty="0" smtClean="0">
                <a:latin typeface="Arial" panose="020B0604020202020204" pitchFamily="34" charset="0"/>
                <a:cs typeface="Arial" panose="020B0604020202020204" pitchFamily="34" charset="0"/>
              </a:rPr>
              <a:t>Motivation</a:t>
            </a:r>
            <a:endParaRPr lang="en-US" sz="2400" dirty="0">
              <a:latin typeface="Arial" panose="020B0604020202020204" pitchFamily="34" charset="0"/>
              <a:cs typeface="Arial" panose="020B0604020202020204" pitchFamily="34" charset="0"/>
            </a:endParaRPr>
          </a:p>
          <a:p>
            <a:pPr>
              <a:buFont typeface="Arial" charset="0"/>
              <a:buChar char="•"/>
              <a:defRPr/>
            </a:pPr>
            <a:r>
              <a:rPr lang="en-US" altLang="en-US" sz="2400" dirty="0">
                <a:latin typeface="Arial" panose="020B0604020202020204" pitchFamily="34" charset="0"/>
                <a:ea typeface="ＭＳ Ｐゴシック" pitchFamily="34" charset="-128"/>
                <a:cs typeface="Arial" panose="020B0604020202020204" pitchFamily="34" charset="0"/>
              </a:rPr>
              <a:t>Memory training to build up short term </a:t>
            </a:r>
            <a:r>
              <a:rPr lang="en-US" altLang="en-US" sz="2400" dirty="0" smtClean="0">
                <a:latin typeface="Arial" panose="020B0604020202020204" pitchFamily="34" charset="0"/>
                <a:ea typeface="ＭＳ Ｐゴシック" pitchFamily="34" charset="-128"/>
                <a:cs typeface="Arial" panose="020B0604020202020204" pitchFamily="34" charset="0"/>
              </a:rPr>
              <a:t>memory and tolerance for processing long passages without losing focus</a:t>
            </a:r>
            <a:endParaRPr lang="en-US" altLang="en-US" sz="2400" dirty="0">
              <a:latin typeface="Arial" panose="020B0604020202020204" pitchFamily="34" charset="0"/>
              <a:ea typeface="ＭＳ Ｐゴシック" pitchFamily="34" charset="-128"/>
              <a:cs typeface="Arial" panose="020B0604020202020204" pitchFamily="34" charset="0"/>
            </a:endParaRPr>
          </a:p>
          <a:p>
            <a:pPr lvl="1">
              <a:buFont typeface="Arial" charset="0"/>
              <a:buChar char="–"/>
              <a:defRPr/>
            </a:pPr>
            <a:endParaRPr lang="en-US" sz="2000" dirty="0">
              <a:cs typeface="Arial" panose="020B0604020202020204" pitchFamily="34" charset="0"/>
            </a:endParaRPr>
          </a:p>
        </p:txBody>
      </p:sp>
    </p:spTree>
    <p:extLst>
      <p:ext uri="{BB962C8B-B14F-4D97-AF65-F5344CB8AC3E}">
        <p14:creationId xmlns:p14="http://schemas.microsoft.com/office/powerpoint/2010/main" val="477108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81000" y="19812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None/>
            </a:pPr>
            <a:endParaRPr lang="en-US" altLang="en-US" sz="4400" b="1" i="1" dirty="0" smtClean="0"/>
          </a:p>
          <a:p>
            <a:pPr algn="ctr">
              <a:lnSpc>
                <a:spcPct val="80000"/>
              </a:lnSpc>
              <a:buFont typeface="Arial" panose="020B0604020202020204" pitchFamily="34" charset="0"/>
              <a:buNone/>
            </a:pPr>
            <a:endParaRPr lang="en-US" altLang="en-US" sz="4400" b="1" i="1" dirty="0"/>
          </a:p>
          <a:p>
            <a:pPr algn="ctr">
              <a:lnSpc>
                <a:spcPct val="80000"/>
              </a:lnSpc>
              <a:buFontTx/>
              <a:buNone/>
            </a:pPr>
            <a:endParaRPr lang="en-US" altLang="en-US" sz="2000" b="1" dirty="0">
              <a:solidFill>
                <a:schemeClr val="tx1"/>
              </a:solidFill>
              <a:latin typeface="Arial" panose="020B0604020202020204" pitchFamily="34" charset="0"/>
            </a:endParaRPr>
          </a:p>
          <a:p>
            <a:pPr algn="ctr">
              <a:lnSpc>
                <a:spcPct val="80000"/>
              </a:lnSpc>
              <a:buFontTx/>
              <a:buNone/>
            </a:pPr>
            <a:r>
              <a:rPr lang="en-US" altLang="en-US" sz="2400" b="1" dirty="0">
                <a:solidFill>
                  <a:schemeClr val="tx1"/>
                </a:solidFill>
                <a:latin typeface="Arial" panose="020B0604020202020204" pitchFamily="34" charset="0"/>
              </a:rPr>
              <a:t> </a:t>
            </a: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smtClean="0">
                <a:latin typeface="Arial" panose="020B0604020202020204" pitchFamily="34" charset="0"/>
                <a:cs typeface="Arial" panose="020B0604020202020204" pitchFamily="34" charset="0"/>
              </a:rPr>
              <a:t>Critical thinking</a:t>
            </a:r>
            <a:endParaRPr lang="en-US" altLang="en-US" sz="4000" b="1" i="1" dirty="0">
              <a:latin typeface="Arial" panose="020B0604020202020204" pitchFamily="34" charset="0"/>
              <a:cs typeface="Arial" panose="020B0604020202020204" pitchFamily="34" charset="0"/>
            </a:endParaRPr>
          </a:p>
        </p:txBody>
      </p:sp>
      <p:sp>
        <p:nvSpPr>
          <p:cNvPr id="2" name="Rectangle 1"/>
          <p:cNvSpPr/>
          <p:nvPr/>
        </p:nvSpPr>
        <p:spPr>
          <a:xfrm>
            <a:off x="190500" y="1752600"/>
            <a:ext cx="8763000" cy="4190891"/>
          </a:xfrm>
          <a:prstGeom prst="rect">
            <a:avLst/>
          </a:prstGeom>
        </p:spPr>
        <p:txBody>
          <a:bodyPr wrap="square">
            <a:spAutoFit/>
          </a:bodyPr>
          <a:lstStyle/>
          <a:p>
            <a:pPr marL="342900" indent="-342900">
              <a:lnSpc>
                <a:spcPct val="107000"/>
              </a:lnSpc>
              <a:spcBef>
                <a:spcPts val="0"/>
              </a:spcBef>
              <a:spcAft>
                <a:spcPts val="800"/>
              </a:spcAft>
              <a:buFont typeface="Arial" panose="020B0604020202020204" pitchFamily="34" charset="0"/>
              <a:buChar char="•"/>
            </a:pPr>
            <a:r>
              <a:rPr lang="en-US" sz="2800" dirty="0" smtClean="0">
                <a:cs typeface="Arial" panose="020B0604020202020204" pitchFamily="34" charset="0"/>
              </a:rPr>
              <a:t>Developing learning strategies and better understanding of global issues and critical thinking skills</a:t>
            </a:r>
          </a:p>
          <a:p>
            <a:pPr marL="342900" marR="0" indent="-342900">
              <a:lnSpc>
                <a:spcPct val="107000"/>
              </a:lnSpc>
              <a:spcBef>
                <a:spcPts val="0"/>
              </a:spcBef>
              <a:spcAft>
                <a:spcPts val="800"/>
              </a:spcAft>
              <a:buFont typeface="Arial" panose="020B0604020202020204" pitchFamily="34" charset="0"/>
              <a:buChar char="•"/>
            </a:pPr>
            <a:r>
              <a:rPr lang="en-US" sz="2800" dirty="0" smtClean="0">
                <a:cs typeface="Arial" panose="020B0604020202020204" pitchFamily="34" charset="0"/>
              </a:rPr>
              <a:t>Building intercultural communicative competence through critical thinking </a:t>
            </a:r>
          </a:p>
          <a:p>
            <a:pPr marL="342900" marR="0" indent="-342900">
              <a:lnSpc>
                <a:spcPct val="107000"/>
              </a:lnSpc>
              <a:spcBef>
                <a:spcPts val="0"/>
              </a:spcBef>
              <a:spcAft>
                <a:spcPts val="800"/>
              </a:spcAft>
              <a:buFont typeface="Arial" panose="020B0604020202020204" pitchFamily="34" charset="0"/>
              <a:buChar char="•"/>
            </a:pPr>
            <a:r>
              <a:rPr lang="en-US" sz="2800" dirty="0" smtClean="0">
                <a:ea typeface="PMingLiU" panose="02020500000000000000" pitchFamily="18" charset="-120"/>
                <a:cs typeface="Arial" panose="020B0604020202020204" pitchFamily="34" charset="0"/>
              </a:rPr>
              <a:t>Develop students’ critical thinking skills</a:t>
            </a:r>
          </a:p>
          <a:p>
            <a:pPr marL="342900" marR="0" indent="-342900">
              <a:lnSpc>
                <a:spcPct val="107000"/>
              </a:lnSpc>
              <a:spcBef>
                <a:spcPts val="0"/>
              </a:spcBef>
              <a:spcAft>
                <a:spcPts val="800"/>
              </a:spcAft>
              <a:buFont typeface="Arial" panose="020B0604020202020204" pitchFamily="34" charset="0"/>
              <a:buChar char="•"/>
            </a:pPr>
            <a:r>
              <a:rPr lang="en-US" sz="2800" dirty="0" smtClean="0">
                <a:ea typeface="PMingLiU" panose="02020500000000000000" pitchFamily="18" charset="-120"/>
                <a:cs typeface="Arial" panose="020B0604020202020204" pitchFamily="34" charset="0"/>
              </a:rPr>
              <a:t>Verbal reasoning</a:t>
            </a:r>
          </a:p>
          <a:p>
            <a:pPr marL="342900" marR="0" indent="-342900">
              <a:lnSpc>
                <a:spcPct val="107000"/>
              </a:lnSpc>
              <a:spcBef>
                <a:spcPts val="0"/>
              </a:spcBef>
              <a:spcAft>
                <a:spcPts val="800"/>
              </a:spcAft>
              <a:buFont typeface="Arial" panose="020B0604020202020204" pitchFamily="34" charset="0"/>
              <a:buChar char="•"/>
            </a:pPr>
            <a:endParaRPr lang="en-US" sz="2800" dirty="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399286841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81000" y="19812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None/>
            </a:pPr>
            <a:endParaRPr lang="en-US" altLang="en-US" sz="4400" b="1" i="1" dirty="0" smtClean="0"/>
          </a:p>
          <a:p>
            <a:pPr algn="ctr">
              <a:lnSpc>
                <a:spcPct val="80000"/>
              </a:lnSpc>
              <a:buFont typeface="Arial" panose="020B0604020202020204" pitchFamily="34" charset="0"/>
              <a:buNone/>
            </a:pPr>
            <a:endParaRPr lang="en-US" altLang="en-US" sz="4400" b="1" i="1" dirty="0"/>
          </a:p>
          <a:p>
            <a:pPr algn="ctr">
              <a:lnSpc>
                <a:spcPct val="80000"/>
              </a:lnSpc>
              <a:buFontTx/>
              <a:buNone/>
            </a:pPr>
            <a:endParaRPr lang="en-US" altLang="en-US" sz="2000" b="1" dirty="0">
              <a:solidFill>
                <a:schemeClr val="tx1"/>
              </a:solidFill>
              <a:latin typeface="Arial" panose="020B0604020202020204" pitchFamily="34" charset="0"/>
            </a:endParaRPr>
          </a:p>
          <a:p>
            <a:pPr algn="ctr">
              <a:lnSpc>
                <a:spcPct val="80000"/>
              </a:lnSpc>
              <a:buFontTx/>
              <a:buNone/>
            </a:pPr>
            <a:r>
              <a:rPr lang="en-US" altLang="en-US" sz="2400" b="1" dirty="0">
                <a:solidFill>
                  <a:schemeClr val="tx1"/>
                </a:solidFill>
                <a:latin typeface="Arial" panose="020B0604020202020204" pitchFamily="34" charset="0"/>
              </a:rPr>
              <a:t> </a:t>
            </a: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smtClean="0">
                <a:latin typeface="Arial" panose="020B0604020202020204" pitchFamily="34" charset="0"/>
                <a:cs typeface="Arial" panose="020B0604020202020204" pitchFamily="34" charset="0"/>
              </a:rPr>
              <a:t>Struggling students</a:t>
            </a:r>
            <a:endParaRPr lang="en-US" altLang="en-US" sz="4000" b="1" i="1" dirty="0">
              <a:latin typeface="Arial" panose="020B0604020202020204" pitchFamily="34" charset="0"/>
              <a:cs typeface="Arial" panose="020B0604020202020204" pitchFamily="34" charset="0"/>
            </a:endParaRPr>
          </a:p>
        </p:txBody>
      </p:sp>
      <p:sp>
        <p:nvSpPr>
          <p:cNvPr id="2" name="Rectangle 1"/>
          <p:cNvSpPr/>
          <p:nvPr/>
        </p:nvSpPr>
        <p:spPr>
          <a:xfrm>
            <a:off x="290286" y="1828800"/>
            <a:ext cx="8458200" cy="4478149"/>
          </a:xfrm>
          <a:prstGeom prst="rect">
            <a:avLst/>
          </a:prstGeom>
        </p:spPr>
        <p:txBody>
          <a:bodyPr wrap="square">
            <a:spAutoFit/>
          </a:bodyPr>
          <a:lstStyle/>
          <a:p>
            <a:pPr>
              <a:spcBef>
                <a:spcPts val="290"/>
              </a:spcBef>
              <a:spcAft>
                <a:spcPts val="0"/>
              </a:spcAft>
            </a:pPr>
            <a:r>
              <a:rPr lang="en-US" sz="2800" dirty="0">
                <a:cs typeface="Arial" panose="020B0604020202020204" pitchFamily="34" charset="0"/>
              </a:rPr>
              <a:t>Proactive academic </a:t>
            </a:r>
            <a:r>
              <a:rPr lang="en-US" sz="2800" dirty="0" smtClean="0">
                <a:cs typeface="Arial" panose="020B0604020202020204" pitchFamily="34" charset="0"/>
              </a:rPr>
              <a:t>support:</a:t>
            </a:r>
            <a:endParaRPr lang="en-US" sz="2800" dirty="0">
              <a:cs typeface="Arial" panose="020B0604020202020204" pitchFamily="34" charset="0"/>
            </a:endParaRPr>
          </a:p>
          <a:p>
            <a:pPr marL="342900" indent="-342900">
              <a:spcBef>
                <a:spcPts val="290"/>
              </a:spcBef>
              <a:spcAft>
                <a:spcPts val="0"/>
              </a:spcAft>
              <a:buFont typeface="Arial" panose="020B0604020202020204" pitchFamily="34" charset="0"/>
              <a:buChar char="•"/>
            </a:pPr>
            <a:r>
              <a:rPr lang="en-US" sz="2800" dirty="0" smtClean="0">
                <a:solidFill>
                  <a:srgbClr val="343233"/>
                </a:solidFill>
                <a:cs typeface="Arial" panose="020B0604020202020204" pitchFamily="34" charset="0"/>
              </a:rPr>
              <a:t>Implement </a:t>
            </a:r>
            <a:r>
              <a:rPr lang="en-US" sz="2800" dirty="0">
                <a:solidFill>
                  <a:srgbClr val="343233"/>
                </a:solidFill>
                <a:cs typeface="Arial" panose="020B0604020202020204" pitchFamily="34" charset="0"/>
              </a:rPr>
              <a:t>regular </a:t>
            </a:r>
            <a:r>
              <a:rPr lang="en-US" sz="2800" dirty="0" smtClean="0">
                <a:solidFill>
                  <a:srgbClr val="343233"/>
                </a:solidFill>
                <a:cs typeface="Arial" panose="020B0604020202020204" pitchFamily="34" charset="0"/>
              </a:rPr>
              <a:t>Prevention/Intervention Boards </a:t>
            </a:r>
            <a:r>
              <a:rPr lang="en-US" sz="2800" dirty="0" smtClean="0">
                <a:cs typeface="Arial" panose="020B0604020202020204" pitchFamily="34" charset="0"/>
              </a:rPr>
              <a:t>to </a:t>
            </a:r>
            <a:r>
              <a:rPr lang="en-US" sz="2800" dirty="0">
                <a:cs typeface="Arial" panose="020B0604020202020204" pitchFamily="34" charset="0"/>
              </a:rPr>
              <a:t>ensure immediate academic intervention </a:t>
            </a:r>
            <a:r>
              <a:rPr lang="en-US" sz="2800" dirty="0" smtClean="0">
                <a:cs typeface="Arial" panose="020B0604020202020204" pitchFamily="34" charset="0"/>
              </a:rPr>
              <a:t>for </a:t>
            </a:r>
            <a:r>
              <a:rPr lang="en-US" sz="2800" dirty="0">
                <a:cs typeface="Arial" panose="020B0604020202020204" pitchFamily="34" charset="0"/>
              </a:rPr>
              <a:t>all struggling </a:t>
            </a:r>
            <a:r>
              <a:rPr lang="en-US" sz="2800" dirty="0" smtClean="0">
                <a:cs typeface="Arial" panose="020B0604020202020204" pitchFamily="34" charset="0"/>
              </a:rPr>
              <a:t>students.</a:t>
            </a:r>
          </a:p>
          <a:p>
            <a:pPr marL="342900" indent="-342900">
              <a:spcBef>
                <a:spcPts val="290"/>
              </a:spcBef>
              <a:spcAft>
                <a:spcPts val="0"/>
              </a:spcAft>
              <a:buFont typeface="Arial" panose="020B0604020202020204" pitchFamily="34" charset="0"/>
              <a:buChar char="•"/>
            </a:pPr>
            <a:r>
              <a:rPr lang="en-US" sz="2800" dirty="0" smtClean="0">
                <a:cs typeface="Arial" panose="020B0604020202020204" pitchFamily="34" charset="0"/>
              </a:rPr>
              <a:t>Implement </a:t>
            </a:r>
            <a:r>
              <a:rPr lang="en-US" sz="2800" dirty="0">
                <a:cs typeface="Arial" panose="020B0604020202020204" pitchFamily="34" charset="0"/>
              </a:rPr>
              <a:t>student self-reflection (pre-counseling, post-test, learning journal, etc</a:t>
            </a:r>
            <a:r>
              <a:rPr lang="en-US" sz="2800" dirty="0" smtClean="0">
                <a:cs typeface="Arial" panose="020B0604020202020204" pitchFamily="34" charset="0"/>
              </a:rPr>
              <a:t>.)</a:t>
            </a:r>
            <a:endParaRPr lang="en-US" sz="2800" dirty="0">
              <a:cs typeface="Arial" panose="020B0604020202020204" pitchFamily="34" charset="0"/>
            </a:endParaRPr>
          </a:p>
          <a:p>
            <a:pPr marL="342900" indent="-342900">
              <a:spcBef>
                <a:spcPts val="290"/>
              </a:spcBef>
              <a:spcAft>
                <a:spcPts val="0"/>
              </a:spcAft>
              <a:buFont typeface="Arial" panose="020B0604020202020204" pitchFamily="34" charset="0"/>
              <a:buChar char="•"/>
            </a:pPr>
            <a:r>
              <a:rPr lang="en-US" sz="2800" dirty="0" smtClean="0">
                <a:solidFill>
                  <a:srgbClr val="343233"/>
                </a:solidFill>
                <a:cs typeface="Arial" panose="020B0604020202020204" pitchFamily="34" charset="0"/>
              </a:rPr>
              <a:t>Conduct regular diagnostic assessments</a:t>
            </a:r>
          </a:p>
          <a:p>
            <a:pPr marL="342900" indent="-342900">
              <a:spcBef>
                <a:spcPts val="290"/>
              </a:spcBef>
              <a:spcAft>
                <a:spcPts val="0"/>
              </a:spcAft>
              <a:buFont typeface="Arial" panose="020B0604020202020204" pitchFamily="34" charset="0"/>
              <a:buChar char="•"/>
            </a:pPr>
            <a:r>
              <a:rPr lang="en-US" sz="2800" dirty="0" smtClean="0">
                <a:cs typeface="Arial" panose="020B0604020202020204" pitchFamily="34" charset="0"/>
              </a:rPr>
              <a:t>Provide additional training to </a:t>
            </a:r>
            <a:r>
              <a:rPr lang="en-US" sz="2800" dirty="0">
                <a:cs typeface="Arial" panose="020B0604020202020204" pitchFamily="34" charset="0"/>
              </a:rPr>
              <a:t>meet student </a:t>
            </a:r>
            <a:r>
              <a:rPr lang="en-US" sz="2800" dirty="0" smtClean="0">
                <a:cs typeface="Arial" panose="020B0604020202020204" pitchFamily="34" charset="0"/>
              </a:rPr>
              <a:t>needs</a:t>
            </a:r>
            <a:endParaRPr lang="en-US" sz="2800" dirty="0">
              <a:cs typeface="Arial" panose="020B0604020202020204" pitchFamily="34" charset="0"/>
            </a:endParaRPr>
          </a:p>
          <a:p>
            <a:pPr>
              <a:spcBef>
                <a:spcPts val="290"/>
              </a:spcBef>
              <a:spcAft>
                <a:spcPts val="0"/>
              </a:spcAft>
            </a:pPr>
            <a:endParaRPr lang="en-US" sz="2800" dirty="0">
              <a:ea typeface="Times New Roman" panose="02020603050405020304" pitchFamily="18" charset="0"/>
              <a:cs typeface="Arial" panose="020B0604020202020204" pitchFamily="34" charset="0"/>
            </a:endParaRPr>
          </a:p>
          <a:p>
            <a:pPr>
              <a:spcBef>
                <a:spcPts val="290"/>
              </a:spcBef>
              <a:spcAft>
                <a:spcPts val="0"/>
              </a:spcAft>
            </a:pPr>
            <a:r>
              <a:rPr lang="en-US" dirty="0">
                <a:solidFill>
                  <a:srgbClr val="343233"/>
                </a:solidFill>
                <a:latin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35276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584994" y="238779"/>
            <a:ext cx="764460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914400" y="2438400"/>
            <a:ext cx="731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marL="0" indent="0" algn="ctr" defTabSz="685800" eaLnBrk="1" fontAlgn="auto" hangingPunct="1">
              <a:spcBef>
                <a:spcPts val="0"/>
              </a:spcBef>
              <a:spcAft>
                <a:spcPts val="0"/>
              </a:spcAft>
              <a:buNone/>
              <a:defRPr/>
            </a:pPr>
            <a:r>
              <a:rPr lang="en-US" sz="3600" dirty="0">
                <a:latin typeface="Arial" panose="020B0604020202020204" pitchFamily="34" charset="0"/>
                <a:cs typeface="Arial" panose="020B0604020202020204" pitchFamily="34" charset="0"/>
              </a:rPr>
              <a:t>Laying strong foundation for increased resilience, motivation, and autonomous learning</a:t>
            </a:r>
          </a:p>
          <a:p>
            <a:pPr marL="0" lvl="0" indent="0" defTabSz="685800" eaLnBrk="1" fontAlgn="auto" hangingPunct="1">
              <a:spcBef>
                <a:spcPts val="0"/>
              </a:spcBef>
              <a:spcAft>
                <a:spcPts val="0"/>
              </a:spcAft>
              <a:buNone/>
              <a:defRPr/>
            </a:pPr>
            <a:endParaRPr lang="en-US" sz="3600" b="1" dirty="0">
              <a:latin typeface="Arial" panose="020B0604020202020204" pitchFamily="34" charset="0"/>
              <a:cs typeface="Arial" panose="020B0604020202020204" pitchFamily="34" charset="0"/>
            </a:endParaRPr>
          </a:p>
        </p:txBody>
      </p:sp>
      <p:sp>
        <p:nvSpPr>
          <p:cNvPr id="17412" name="Title 1"/>
          <p:cNvSpPr txBox="1">
            <a:spLocks/>
          </p:cNvSpPr>
          <p:nvPr/>
        </p:nvSpPr>
        <p:spPr bwMode="auto">
          <a:xfrm>
            <a:off x="1371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smtClean="0">
                <a:latin typeface="Arial" panose="020B0604020202020204" pitchFamily="34" charset="0"/>
                <a:cs typeface="Arial" panose="020B0604020202020204" pitchFamily="34" charset="0"/>
              </a:rPr>
              <a:t>End State</a:t>
            </a:r>
            <a:endParaRPr lang="en-US" altLang="en-US" sz="4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5772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The Instructional Framework</a:t>
            </a:r>
          </a:p>
        </p:txBody>
      </p:sp>
      <p:sp>
        <p:nvSpPr>
          <p:cNvPr id="18435" name="Content Placeholder 2"/>
          <p:cNvSpPr>
            <a:spLocks noGrp="1"/>
          </p:cNvSpPr>
          <p:nvPr>
            <p:ph idx="1"/>
          </p:nvPr>
        </p:nvSpPr>
        <p:spPr>
          <a:xfrm>
            <a:off x="457200" y="1752600"/>
            <a:ext cx="8229600" cy="4800600"/>
          </a:xfrm>
        </p:spPr>
        <p:txBody>
          <a:bodyPr>
            <a:normAutofit fontScale="92500"/>
          </a:bodyPr>
          <a:lstStyle/>
          <a:p>
            <a:pPr marL="0" indent="0">
              <a:buNone/>
            </a:pPr>
            <a:r>
              <a:rPr lang="en-US" altLang="en-US" b="1" dirty="0" smtClean="0">
                <a:latin typeface="Arial" panose="020B0604020202020204" pitchFamily="34" charset="0"/>
                <a:cs typeface="Arial" panose="020B0604020202020204" pitchFamily="34" charset="0"/>
              </a:rPr>
              <a:t>Why is DLIFLC Different…?</a:t>
            </a:r>
          </a:p>
          <a:p>
            <a:r>
              <a:rPr lang="en-US" altLang="en-US" b="1" i="1" dirty="0" smtClean="0">
                <a:solidFill>
                  <a:srgbClr val="0070C0"/>
                </a:solidFill>
                <a:latin typeface="Arial" panose="020B0604020202020204" pitchFamily="34" charset="0"/>
                <a:cs typeface="Arial" panose="020B0604020202020204" pitchFamily="34" charset="0"/>
              </a:rPr>
              <a:t>6 or 7 Hours Daily</a:t>
            </a:r>
          </a:p>
          <a:p>
            <a:r>
              <a:rPr lang="en-US" altLang="en-US" b="1" i="1" dirty="0" smtClean="0">
                <a:solidFill>
                  <a:srgbClr val="0070C0"/>
                </a:solidFill>
                <a:latin typeface="Arial" panose="020B0604020202020204" pitchFamily="34" charset="0"/>
                <a:cs typeface="Arial" panose="020B0604020202020204" pitchFamily="34" charset="0"/>
              </a:rPr>
              <a:t>9 – 18 </a:t>
            </a:r>
            <a:r>
              <a:rPr lang="en-US" altLang="en-US" b="1" i="1" dirty="0">
                <a:solidFill>
                  <a:srgbClr val="0070C0"/>
                </a:solidFill>
                <a:latin typeface="Arial" panose="020B0604020202020204" pitchFamily="34" charset="0"/>
                <a:cs typeface="Arial" panose="020B0604020202020204" pitchFamily="34" charset="0"/>
              </a:rPr>
              <a:t>Month </a:t>
            </a:r>
            <a:r>
              <a:rPr lang="en-US" altLang="en-US" b="1" i="1" dirty="0" smtClean="0">
                <a:solidFill>
                  <a:srgbClr val="0070C0"/>
                </a:solidFill>
                <a:latin typeface="Arial" panose="020B0604020202020204" pitchFamily="34" charset="0"/>
                <a:cs typeface="Arial" panose="020B0604020202020204" pitchFamily="34" charset="0"/>
              </a:rPr>
              <a:t>Programs</a:t>
            </a:r>
          </a:p>
          <a:p>
            <a:r>
              <a:rPr lang="en-US" altLang="en-US" b="1" i="1" dirty="0">
                <a:solidFill>
                  <a:srgbClr val="7030A0"/>
                </a:solidFill>
                <a:latin typeface="Arial" panose="020B0604020202020204" pitchFamily="34" charset="0"/>
                <a:cs typeface="Arial" panose="020B0604020202020204" pitchFamily="34" charset="0"/>
              </a:rPr>
              <a:t>Standardized Course and SLO Requirements</a:t>
            </a:r>
          </a:p>
          <a:p>
            <a:pPr lvl="1"/>
            <a:r>
              <a:rPr lang="en-US" altLang="en-US" b="1" i="1" dirty="0" smtClean="0">
                <a:solidFill>
                  <a:srgbClr val="7030A0"/>
                </a:solidFill>
                <a:latin typeface="Arial" panose="020B0604020202020204" pitchFamily="34" charset="0"/>
                <a:cs typeface="Arial" panose="020B0604020202020204" pitchFamily="34" charset="0"/>
              </a:rPr>
              <a:t>Required Proficiency Outcomes</a:t>
            </a:r>
          </a:p>
          <a:p>
            <a:r>
              <a:rPr lang="en-US" altLang="en-US" b="1" i="1" dirty="0" smtClean="0">
                <a:solidFill>
                  <a:srgbClr val="0070C0"/>
                </a:solidFill>
                <a:latin typeface="Arial" panose="020B0604020202020204" pitchFamily="34" charset="0"/>
                <a:cs typeface="Arial" panose="020B0604020202020204" pitchFamily="34" charset="0"/>
              </a:rPr>
              <a:t>Relative Unity of Mission/Motivation</a:t>
            </a:r>
          </a:p>
          <a:p>
            <a:r>
              <a:rPr lang="en-US" altLang="en-US" b="1" i="1" dirty="0" smtClean="0">
                <a:solidFill>
                  <a:srgbClr val="7030A0"/>
                </a:solidFill>
                <a:latin typeface="Arial" panose="020B0604020202020204" pitchFamily="34" charset="0"/>
                <a:cs typeface="Arial" panose="020B0604020202020204" pitchFamily="34" charset="0"/>
              </a:rPr>
              <a:t>No. of Students (per Language &amp; Overall)</a:t>
            </a:r>
          </a:p>
          <a:p>
            <a:r>
              <a:rPr lang="en-US" altLang="en-US" b="1" i="1" dirty="0" smtClean="0">
                <a:solidFill>
                  <a:srgbClr val="0070C0"/>
                </a:solidFill>
                <a:latin typeface="Arial" panose="020B0604020202020204" pitchFamily="34" charset="0"/>
                <a:cs typeface="Arial" panose="020B0604020202020204" pitchFamily="34" charset="0"/>
              </a:rPr>
              <a:t>Team Teaching Environment</a:t>
            </a:r>
          </a:p>
        </p:txBody>
      </p:sp>
    </p:spTree>
    <p:extLst>
      <p:ext uri="{BB962C8B-B14F-4D97-AF65-F5344CB8AC3E}">
        <p14:creationId xmlns:p14="http://schemas.microsoft.com/office/powerpoint/2010/main" val="1584666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AB44101-5C51-B040-B8B2-583A1160A3B3}" type="slidenum">
              <a:rPr lang="en-US" sz="1000">
                <a:solidFill>
                  <a:schemeClr val="tx2"/>
                </a:solidFill>
              </a:rPr>
              <a:pPr eaLnBrk="1" hangingPunct="1"/>
              <a:t>40</a:t>
            </a:fld>
            <a:endParaRPr lang="en-US" sz="1000">
              <a:solidFill>
                <a:schemeClr val="tx2"/>
              </a:solidFill>
            </a:endParaRPr>
          </a:p>
        </p:txBody>
      </p:sp>
      <p:sp>
        <p:nvSpPr>
          <p:cNvPr id="3" name="Rectangle 2"/>
          <p:cNvSpPr/>
          <p:nvPr/>
        </p:nvSpPr>
        <p:spPr>
          <a:xfrm>
            <a:off x="0" y="1828800"/>
            <a:ext cx="9144000" cy="4616648"/>
          </a:xfrm>
          <a:prstGeom prst="rect">
            <a:avLst/>
          </a:prstGeom>
        </p:spPr>
        <p:txBody>
          <a:bodyPr wrap="square">
            <a:spAutoFit/>
          </a:bodyPr>
          <a:lstStyle/>
          <a:p>
            <a:r>
              <a:rPr lang="en-US" sz="1400" dirty="0"/>
              <a:t>ACTFL Performance Descriptor s for Language Learners. (2015). Retrieved from: </a:t>
            </a:r>
          </a:p>
          <a:p>
            <a:r>
              <a:rPr lang="en-US" sz="1400" u="sng" dirty="0">
                <a:hlinkClick r:id="rId3"/>
              </a:rPr>
              <a:t>https://www.actfl.org/sites/default/files/pdfs/ACTFLPerformance-Descriptors.pdf</a:t>
            </a:r>
            <a:endParaRPr lang="en-US" sz="1400" dirty="0"/>
          </a:p>
          <a:p>
            <a:r>
              <a:rPr lang="en-US" sz="1400" dirty="0"/>
              <a:t> </a:t>
            </a:r>
          </a:p>
          <a:p>
            <a:r>
              <a:rPr lang="en-US" sz="1400" dirty="0"/>
              <a:t>ACTFL Proficiency Guidelines 2012. Retrieved from: </a:t>
            </a:r>
          </a:p>
          <a:p>
            <a:r>
              <a:rPr lang="en-US" sz="1400" dirty="0">
                <a:hlinkClick r:id="rId4" action="ppaction://hlinkfile"/>
              </a:rPr>
              <a:t>h</a:t>
            </a:r>
            <a:r>
              <a:rPr lang="en-US" sz="1400" u="sng" dirty="0">
                <a:hlinkClick r:id="rId4" action="ppaction://hlinkfile"/>
              </a:rPr>
              <a:t>ttps://www.actfl.org/sites/default/files/pdfs/public/ACTFLProficiencyGuidelines2012_FINAL.</a:t>
            </a:r>
            <a:r>
              <a:rPr lang="en-US" sz="1400" dirty="0"/>
              <a:t>pdf</a:t>
            </a:r>
          </a:p>
          <a:p>
            <a:r>
              <a:rPr lang="en-US" sz="1400" dirty="0"/>
              <a:t> </a:t>
            </a:r>
          </a:p>
          <a:p>
            <a:r>
              <a:rPr lang="en-US" sz="1400" dirty="0"/>
              <a:t>Brinton, D. (2003). Content-based instruction. In D. </a:t>
            </a:r>
            <a:r>
              <a:rPr lang="en-US" sz="1400" dirty="0" err="1"/>
              <a:t>Nunan</a:t>
            </a:r>
            <a:r>
              <a:rPr lang="en-US" sz="1400" dirty="0"/>
              <a:t> (Ed.),  </a:t>
            </a:r>
            <a:r>
              <a:rPr lang="en-US" sz="1400" i="1" dirty="0"/>
              <a:t>Practical English Language</a:t>
            </a:r>
          </a:p>
          <a:p>
            <a:r>
              <a:rPr lang="en-US" sz="1400" i="1" dirty="0"/>
              <a:t>   Teaching</a:t>
            </a:r>
            <a:r>
              <a:rPr lang="en-US" sz="1400" dirty="0"/>
              <a:t> (pp. 199–224). New York: McGraw Hill.</a:t>
            </a:r>
          </a:p>
          <a:p>
            <a:endParaRPr lang="en-US" sz="1400" dirty="0"/>
          </a:p>
          <a:p>
            <a:r>
              <a:rPr lang="en-US" sz="1400" dirty="0"/>
              <a:t>Brinton, D. M., Snow, M. A., &amp; </a:t>
            </a:r>
            <a:r>
              <a:rPr lang="en-US" sz="1400" dirty="0" err="1"/>
              <a:t>Wesche</a:t>
            </a:r>
            <a:r>
              <a:rPr lang="en-US" sz="1400" dirty="0"/>
              <a:t>, M. B. (1989). </a:t>
            </a:r>
            <a:r>
              <a:rPr lang="en-US" sz="1400" i="1" dirty="0"/>
              <a:t>Content-Based Second Language Instruction</a:t>
            </a:r>
            <a:r>
              <a:rPr lang="en-US" sz="1400" dirty="0"/>
              <a:t>.</a:t>
            </a:r>
          </a:p>
          <a:p>
            <a:r>
              <a:rPr lang="en-US" sz="1400" dirty="0"/>
              <a:t>   New York: Newbury House. </a:t>
            </a:r>
          </a:p>
          <a:p>
            <a:endParaRPr lang="en-US" sz="1400" dirty="0"/>
          </a:p>
          <a:p>
            <a:r>
              <a:rPr lang="en-US" sz="1400" dirty="0"/>
              <a:t>Austin, T, &amp; Campbell, C. M. (2004). "Articulation and Assessment." In </a:t>
            </a:r>
            <a:r>
              <a:rPr lang="en-US" sz="1400" i="1" dirty="0"/>
              <a:t>New Visions in Foreign and Second</a:t>
            </a:r>
          </a:p>
          <a:p>
            <a:r>
              <a:rPr lang="en-US" sz="1400" i="1" dirty="0"/>
              <a:t>   Language Education</a:t>
            </a:r>
            <a:r>
              <a:rPr lang="en-US" sz="1400" dirty="0"/>
              <a:t>. San Diego, CA: LARC Press, San Diego State University. </a:t>
            </a:r>
          </a:p>
          <a:p>
            <a:endParaRPr lang="en-US" sz="1400" dirty="0"/>
          </a:p>
          <a:p>
            <a:r>
              <a:rPr lang="en-US" sz="1400" dirty="0" err="1"/>
              <a:t>Giebert</a:t>
            </a:r>
            <a:r>
              <a:rPr lang="en-US" sz="1400" dirty="0"/>
              <a:t>, S. (2004). Drama and Theatre in Teaching Foreign Languages for Professional Purposes. </a:t>
            </a:r>
          </a:p>
          <a:p>
            <a:r>
              <a:rPr lang="en-US" sz="1400" i="1" dirty="0"/>
              <a:t>    Researching and Teaching Languages for Specific Purposes. </a:t>
            </a:r>
            <a:r>
              <a:rPr lang="en-US" sz="1400" dirty="0"/>
              <a:t>Retrieved from: </a:t>
            </a:r>
            <a:r>
              <a:rPr lang="en-US" sz="1400" u="sng" dirty="0">
                <a:hlinkClick r:id="rId5"/>
              </a:rPr>
              <a:t>https://apliut.revues.org/4215</a:t>
            </a:r>
            <a:endParaRPr lang="en-US" sz="1400" dirty="0"/>
          </a:p>
          <a:p>
            <a:r>
              <a:rPr lang="en-US" sz="1400" dirty="0"/>
              <a:t> </a:t>
            </a:r>
          </a:p>
          <a:p>
            <a:r>
              <a:rPr lang="en-US" sz="1400" dirty="0" err="1"/>
              <a:t>Larmer</a:t>
            </a:r>
            <a:r>
              <a:rPr lang="en-US" sz="1400" dirty="0"/>
              <a:t>, J. &amp; </a:t>
            </a:r>
            <a:r>
              <a:rPr lang="en-US" sz="1400" dirty="0" err="1"/>
              <a:t>Mergendoller</a:t>
            </a:r>
            <a:r>
              <a:rPr lang="en-US" sz="1400" dirty="0"/>
              <a:t>, J. R. (2010). Seven Essentials for Project-Based Learning. Retrieved from: </a:t>
            </a:r>
          </a:p>
          <a:p>
            <a:r>
              <a:rPr lang="en-US" sz="1400" dirty="0"/>
              <a:t>     </a:t>
            </a:r>
            <a:r>
              <a:rPr lang="en-US" sz="1400" u="sng" dirty="0">
                <a:hlinkClick r:id="rId6"/>
              </a:rPr>
              <a:t>http://www.ascd.org/publications/educational_leadership/sept10/vol68/num01/Seven_Essentials_</a:t>
            </a:r>
            <a:r>
              <a:rPr lang="en-US" sz="1400" dirty="0">
                <a:hlinkClick r:id="rId6"/>
              </a:rPr>
              <a:t>_</a:t>
            </a:r>
            <a:endParaRPr lang="en-US" sz="1400" dirty="0"/>
          </a:p>
          <a:p>
            <a:r>
              <a:rPr lang="en-US" sz="1400" dirty="0"/>
              <a:t>     </a:t>
            </a:r>
            <a:r>
              <a:rPr lang="en-US" sz="1400" dirty="0" smtClean="0"/>
              <a:t>Project-Based_Learning.aspx</a:t>
            </a:r>
            <a:endParaRPr lang="en-US" sz="1400" dirty="0"/>
          </a:p>
        </p:txBody>
      </p:sp>
      <p:sp>
        <p:nvSpPr>
          <p:cNvPr id="4" name="TextBox 3"/>
          <p:cNvSpPr txBox="1"/>
          <p:nvPr/>
        </p:nvSpPr>
        <p:spPr>
          <a:xfrm>
            <a:off x="1600200" y="381000"/>
            <a:ext cx="6172200" cy="769441"/>
          </a:xfrm>
          <a:prstGeom prst="rect">
            <a:avLst/>
          </a:prstGeom>
          <a:noFill/>
        </p:spPr>
        <p:txBody>
          <a:bodyPr wrap="square" rtlCol="0">
            <a:spAutoFit/>
          </a:bodyPr>
          <a:lstStyle/>
          <a:p>
            <a:pPr algn="ctr"/>
            <a:r>
              <a:rPr lang="en-US" sz="4400" b="1" dirty="0">
                <a:cs typeface="Arial" panose="020B0604020202020204" pitchFamily="34" charset="0"/>
              </a:rPr>
              <a:t>References</a:t>
            </a:r>
          </a:p>
        </p:txBody>
      </p:sp>
    </p:spTree>
    <p:extLst>
      <p:ext uri="{BB962C8B-B14F-4D97-AF65-F5344CB8AC3E}">
        <p14:creationId xmlns:p14="http://schemas.microsoft.com/office/powerpoint/2010/main" val="3809486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AB44101-5C51-B040-B8B2-583A1160A3B3}" type="slidenum">
              <a:rPr lang="en-US" sz="1000">
                <a:solidFill>
                  <a:schemeClr val="tx2"/>
                </a:solidFill>
              </a:rPr>
              <a:pPr eaLnBrk="1" hangingPunct="1"/>
              <a:t>41</a:t>
            </a:fld>
            <a:endParaRPr lang="en-US" sz="1000">
              <a:solidFill>
                <a:schemeClr val="tx2"/>
              </a:solidFill>
            </a:endParaRPr>
          </a:p>
        </p:txBody>
      </p:sp>
      <p:sp>
        <p:nvSpPr>
          <p:cNvPr id="3" name="Rectangle 2"/>
          <p:cNvSpPr/>
          <p:nvPr/>
        </p:nvSpPr>
        <p:spPr>
          <a:xfrm>
            <a:off x="0" y="1600200"/>
            <a:ext cx="9144000" cy="369332"/>
          </a:xfrm>
          <a:prstGeom prst="rect">
            <a:avLst/>
          </a:prstGeom>
        </p:spPr>
        <p:txBody>
          <a:bodyPr wrap="square">
            <a:spAutoFit/>
          </a:bodyPr>
          <a:lstStyle/>
          <a:p>
            <a:r>
              <a:rPr lang="en-US" dirty="0"/>
              <a:t> </a:t>
            </a:r>
          </a:p>
        </p:txBody>
      </p:sp>
      <p:sp>
        <p:nvSpPr>
          <p:cNvPr id="4" name="TextBox 3"/>
          <p:cNvSpPr txBox="1"/>
          <p:nvPr/>
        </p:nvSpPr>
        <p:spPr>
          <a:xfrm>
            <a:off x="1600200" y="304800"/>
            <a:ext cx="6172200" cy="769441"/>
          </a:xfrm>
          <a:prstGeom prst="rect">
            <a:avLst/>
          </a:prstGeom>
          <a:noFill/>
        </p:spPr>
        <p:txBody>
          <a:bodyPr wrap="square" rtlCol="0">
            <a:spAutoFit/>
          </a:bodyPr>
          <a:lstStyle/>
          <a:p>
            <a:pPr algn="ctr"/>
            <a:r>
              <a:rPr lang="en-US" sz="4400" b="1" dirty="0">
                <a:latin typeface="+mj-lt"/>
              </a:rPr>
              <a:t>References (cont.)</a:t>
            </a:r>
          </a:p>
        </p:txBody>
      </p:sp>
      <p:sp>
        <p:nvSpPr>
          <p:cNvPr id="2" name="Rectangle 1"/>
          <p:cNvSpPr/>
          <p:nvPr/>
        </p:nvSpPr>
        <p:spPr>
          <a:xfrm>
            <a:off x="0" y="1676400"/>
            <a:ext cx="9144000" cy="5139869"/>
          </a:xfrm>
          <a:prstGeom prst="rect">
            <a:avLst/>
          </a:prstGeom>
        </p:spPr>
        <p:txBody>
          <a:bodyPr wrap="square">
            <a:spAutoFit/>
          </a:bodyPr>
          <a:lstStyle/>
          <a:p>
            <a:r>
              <a:rPr lang="en-US" dirty="0"/>
              <a:t>Leaver, B. L. &amp; Willis, J.  R. (Eds.) (2004). </a:t>
            </a:r>
            <a:r>
              <a:rPr lang="en-US" i="1" dirty="0"/>
              <a:t>Task-Based Instruction In Foreign Language</a:t>
            </a:r>
          </a:p>
          <a:p>
            <a:r>
              <a:rPr lang="en-US" i="1" dirty="0"/>
              <a:t>   Education: Practices and Programs. Washington, D. C.: Georgetown University Press. </a:t>
            </a:r>
          </a:p>
          <a:p>
            <a:endParaRPr lang="en-US" sz="1000" dirty="0"/>
          </a:p>
          <a:p>
            <a:r>
              <a:rPr lang="en-US" dirty="0"/>
              <a:t>Leaver, B. L. &amp; </a:t>
            </a:r>
            <a:r>
              <a:rPr lang="en-US" dirty="0" err="1"/>
              <a:t>Schekhtman</a:t>
            </a:r>
            <a:r>
              <a:rPr lang="en-US" dirty="0"/>
              <a:t>. B. (Eds.) (2002). </a:t>
            </a:r>
            <a:r>
              <a:rPr lang="en-US" i="1" dirty="0"/>
              <a:t>Developing Professional-level Language</a:t>
            </a:r>
          </a:p>
          <a:p>
            <a:r>
              <a:rPr lang="en-US" i="1" dirty="0"/>
              <a:t>   Proficiency</a:t>
            </a:r>
            <a:r>
              <a:rPr lang="en-US" dirty="0"/>
              <a:t>. New York, NY: Cambridge University Press. </a:t>
            </a:r>
          </a:p>
          <a:p>
            <a:r>
              <a:rPr lang="en-US" sz="1000" dirty="0"/>
              <a:t> </a:t>
            </a:r>
          </a:p>
          <a:p>
            <a:r>
              <a:rPr lang="en-US" dirty="0"/>
              <a:t>Leaver, B. L. , </a:t>
            </a:r>
            <a:r>
              <a:rPr lang="en-US" dirty="0" err="1"/>
              <a:t>Ehrman</a:t>
            </a:r>
            <a:r>
              <a:rPr lang="en-US" dirty="0"/>
              <a:t>, M., </a:t>
            </a:r>
            <a:r>
              <a:rPr lang="en-US" dirty="0" err="1"/>
              <a:t>Shekhtman</a:t>
            </a:r>
            <a:r>
              <a:rPr lang="en-US" dirty="0"/>
              <a:t>, B. (2005). </a:t>
            </a:r>
            <a:r>
              <a:rPr lang="en-US" i="1" dirty="0"/>
              <a:t>Achieving Success in Second</a:t>
            </a:r>
          </a:p>
          <a:p>
            <a:r>
              <a:rPr lang="en-US" i="1" dirty="0"/>
              <a:t>   Language. Acquisition</a:t>
            </a:r>
            <a:r>
              <a:rPr lang="en-US" dirty="0"/>
              <a:t>. New York, NY : Cambridge University Press.</a:t>
            </a:r>
          </a:p>
          <a:p>
            <a:r>
              <a:rPr lang="en-US" sz="1000" dirty="0"/>
              <a:t> </a:t>
            </a:r>
          </a:p>
          <a:p>
            <a:r>
              <a:rPr lang="en-US" dirty="0" smtClean="0"/>
              <a:t>Leaver, B.L., and Stryker, S, (Eds.) (1997), </a:t>
            </a:r>
            <a:r>
              <a:rPr lang="en-US" i="1" dirty="0" smtClean="0"/>
              <a:t>Content-Based </a:t>
            </a:r>
            <a:r>
              <a:rPr lang="en-US" i="1" dirty="0"/>
              <a:t>Instruction in </a:t>
            </a:r>
            <a:r>
              <a:rPr lang="en-US" i="1" dirty="0" smtClean="0"/>
              <a:t>Foreign</a:t>
            </a:r>
            <a:br>
              <a:rPr lang="en-US" i="1" dirty="0" smtClean="0"/>
            </a:br>
            <a:r>
              <a:rPr lang="en-US" i="1" dirty="0" smtClean="0"/>
              <a:t>   Language Education: </a:t>
            </a:r>
            <a:r>
              <a:rPr lang="en-US" i="1" dirty="0"/>
              <a:t>Models and </a:t>
            </a:r>
            <a:r>
              <a:rPr lang="en-US" i="1" dirty="0" smtClean="0"/>
              <a:t>Methods</a:t>
            </a:r>
            <a:r>
              <a:rPr lang="en-US" dirty="0" smtClean="0"/>
              <a:t>.  Georgetown </a:t>
            </a:r>
            <a:r>
              <a:rPr lang="en-US" dirty="0"/>
              <a:t>University </a:t>
            </a:r>
            <a:r>
              <a:rPr lang="en-US" dirty="0" smtClean="0"/>
              <a:t>Press.</a:t>
            </a:r>
          </a:p>
          <a:p>
            <a:endParaRPr lang="en-US" sz="1000" dirty="0"/>
          </a:p>
          <a:p>
            <a:r>
              <a:rPr lang="en-US" dirty="0" err="1" smtClean="0"/>
              <a:t>Mikulec</a:t>
            </a:r>
            <a:r>
              <a:rPr lang="en-US" dirty="0"/>
              <a:t>, E. &amp; Miller, P. C. (2011). Using Project-Based Instruction to Meet Foreign</a:t>
            </a:r>
          </a:p>
          <a:p>
            <a:r>
              <a:rPr lang="en-US" dirty="0" smtClean="0"/>
              <a:t>   </a:t>
            </a:r>
            <a:r>
              <a:rPr lang="en-US" dirty="0"/>
              <a:t>Language Standards. T</a:t>
            </a:r>
            <a:r>
              <a:rPr lang="en-US" i="1" dirty="0"/>
              <a:t>he Clearing House</a:t>
            </a:r>
            <a:r>
              <a:rPr lang="en-US" dirty="0"/>
              <a:t>, 84: 81-86, 2011. </a:t>
            </a:r>
            <a:r>
              <a:rPr lang="en-US" dirty="0" err="1"/>
              <a:t>doi</a:t>
            </a:r>
            <a:r>
              <a:rPr lang="en-US" dirty="0"/>
              <a:t>: </a:t>
            </a:r>
          </a:p>
          <a:p>
            <a:r>
              <a:rPr lang="en-US" dirty="0"/>
              <a:t>  10.1080/00098655.2010.516779</a:t>
            </a:r>
          </a:p>
          <a:p>
            <a:r>
              <a:rPr lang="en-US" sz="1000" dirty="0"/>
              <a:t> </a:t>
            </a:r>
          </a:p>
          <a:p>
            <a:r>
              <a:rPr lang="it-IT" dirty="0"/>
              <a:t>Spinelli, E. &amp; </a:t>
            </a:r>
            <a:r>
              <a:rPr lang="it-IT" dirty="0" err="1"/>
              <a:t>Nerenz</a:t>
            </a:r>
            <a:r>
              <a:rPr lang="it-IT" dirty="0"/>
              <a:t>, A. G. (2004). </a:t>
            </a:r>
            <a:r>
              <a:rPr lang="en-US" dirty="0"/>
              <a:t>Learning Scenarios: The New Foreign Language</a:t>
            </a:r>
          </a:p>
          <a:p>
            <a:r>
              <a:rPr lang="en-US" dirty="0"/>
              <a:t>   Curriculum. </a:t>
            </a:r>
            <a:r>
              <a:rPr lang="en-US" dirty="0" smtClean="0"/>
              <a:t>Retrieved from:</a:t>
            </a:r>
            <a:br>
              <a:rPr lang="en-US" dirty="0" smtClean="0"/>
            </a:br>
            <a:r>
              <a:rPr lang="en-US" u="sng" dirty="0" smtClean="0"/>
              <a:t>ttp</a:t>
            </a:r>
            <a:r>
              <a:rPr lang="en-US" u="sng" dirty="0"/>
              <a:t>://clear.msu.edu/clear/files/5414/0329/5070/Spring_2004_Newsletter-  </a:t>
            </a:r>
          </a:p>
          <a:p>
            <a:r>
              <a:rPr lang="en-US" u="sng" dirty="0"/>
              <a:t>   </a:t>
            </a:r>
            <a:r>
              <a:rPr lang="en-US" dirty="0"/>
              <a:t>Learning_scenarios.pdf</a:t>
            </a:r>
          </a:p>
        </p:txBody>
      </p:sp>
    </p:spTree>
    <p:extLst>
      <p:ext uri="{BB962C8B-B14F-4D97-AF65-F5344CB8AC3E}">
        <p14:creationId xmlns:p14="http://schemas.microsoft.com/office/powerpoint/2010/main" val="3378951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81000" y="19812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None/>
            </a:pPr>
            <a:endParaRPr lang="en-US" altLang="en-US" sz="4400" b="1" i="1" dirty="0" smtClean="0"/>
          </a:p>
          <a:p>
            <a:pPr algn="ctr">
              <a:lnSpc>
                <a:spcPct val="80000"/>
              </a:lnSpc>
              <a:buFont typeface="Arial" panose="020B0604020202020204" pitchFamily="34" charset="0"/>
              <a:buNone/>
            </a:pPr>
            <a:endParaRPr lang="en-US" altLang="en-US" sz="4400" b="1" i="1" dirty="0"/>
          </a:p>
          <a:p>
            <a:pPr algn="ctr">
              <a:lnSpc>
                <a:spcPct val="80000"/>
              </a:lnSpc>
              <a:buFont typeface="Arial" panose="020B0604020202020204" pitchFamily="34" charset="0"/>
              <a:buNone/>
            </a:pPr>
            <a:r>
              <a:rPr lang="en-US" altLang="en-US" sz="6600" b="1" i="1" dirty="0" smtClean="0">
                <a:solidFill>
                  <a:schemeClr val="tx1">
                    <a:lumMod val="75000"/>
                    <a:lumOff val="25000"/>
                  </a:schemeClr>
                </a:solidFill>
                <a:latin typeface="Arial" panose="020B0604020202020204" pitchFamily="34" charset="0"/>
                <a:cs typeface="Arial" panose="020B0604020202020204" pitchFamily="34" charset="0"/>
              </a:rPr>
              <a:t>Discussion</a:t>
            </a:r>
            <a:endParaRPr lang="en-US" altLang="en-US" sz="6600" b="1"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80000"/>
              </a:lnSpc>
              <a:buFontTx/>
              <a:buNone/>
            </a:pPr>
            <a:endParaRPr lang="en-US" altLang="en-US" sz="2000" b="1" dirty="0">
              <a:solidFill>
                <a:schemeClr val="tx1"/>
              </a:solidFill>
              <a:latin typeface="Arial" panose="020B0604020202020204" pitchFamily="34" charset="0"/>
            </a:endParaRPr>
          </a:p>
          <a:p>
            <a:pPr algn="ctr">
              <a:lnSpc>
                <a:spcPct val="80000"/>
              </a:lnSpc>
              <a:buFontTx/>
              <a:buNone/>
            </a:pPr>
            <a:r>
              <a:rPr lang="en-US" altLang="en-US" sz="2400" b="1" dirty="0">
                <a:solidFill>
                  <a:schemeClr val="tx1"/>
                </a:solidFill>
                <a:latin typeface="Arial" panose="020B0604020202020204" pitchFamily="34" charset="0"/>
              </a:rPr>
              <a:t> </a:t>
            </a: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a:latin typeface="Arial" panose="020B0604020202020204" pitchFamily="34" charset="0"/>
                <a:cs typeface="Arial" panose="020B0604020202020204" pitchFamily="34" charset="0"/>
              </a:rPr>
              <a:t>10</a:t>
            </a:r>
            <a:r>
              <a:rPr lang="en-US" altLang="en-US" sz="4000" b="1" i="1" baseline="30000" dirty="0">
                <a:latin typeface="Arial" panose="020B0604020202020204" pitchFamily="34" charset="0"/>
                <a:cs typeface="Arial" panose="020B0604020202020204" pitchFamily="34" charset="0"/>
              </a:rPr>
              <a:t>th</a:t>
            </a:r>
            <a:r>
              <a:rPr lang="en-US" altLang="en-US" sz="4000" b="1" i="1" dirty="0">
                <a:latin typeface="Arial" panose="020B0604020202020204" pitchFamily="34" charset="0"/>
                <a:cs typeface="Arial" panose="020B0604020202020204" pitchFamily="34" charset="0"/>
              </a:rPr>
              <a:t> LTE Conference</a:t>
            </a:r>
          </a:p>
        </p:txBody>
      </p:sp>
    </p:spTree>
    <p:extLst>
      <p:ext uri="{BB962C8B-B14F-4D97-AF65-F5344CB8AC3E}">
        <p14:creationId xmlns:p14="http://schemas.microsoft.com/office/powerpoint/2010/main" val="27750200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The Perennial Challenges</a:t>
            </a:r>
          </a:p>
        </p:txBody>
      </p:sp>
      <p:sp>
        <p:nvSpPr>
          <p:cNvPr id="18435" name="Content Placeholder 2"/>
          <p:cNvSpPr>
            <a:spLocks noGrp="1"/>
          </p:cNvSpPr>
          <p:nvPr>
            <p:ph idx="1"/>
          </p:nvPr>
        </p:nvSpPr>
        <p:spPr>
          <a:xfrm>
            <a:off x="457200" y="1752600"/>
            <a:ext cx="8229600" cy="4800600"/>
          </a:xfrm>
        </p:spPr>
        <p:txBody>
          <a:bodyPr>
            <a:normAutofit/>
          </a:bodyPr>
          <a:lstStyle/>
          <a:p>
            <a:r>
              <a:rPr lang="en-US" altLang="en-US" b="1" dirty="0" smtClean="0"/>
              <a:t>The Instructor Corps</a:t>
            </a:r>
          </a:p>
          <a:p>
            <a:pPr lvl="1"/>
            <a:r>
              <a:rPr lang="en-US" altLang="en-US" i="1" dirty="0" smtClean="0"/>
              <a:t>FLED-Trained vs. Other Backgrounds</a:t>
            </a:r>
          </a:p>
          <a:p>
            <a:pPr lvl="1"/>
            <a:r>
              <a:rPr lang="en-US" altLang="en-US" i="1" dirty="0" smtClean="0"/>
              <a:t>Different &amp; Emerging Challenges</a:t>
            </a:r>
          </a:p>
          <a:p>
            <a:pPr lvl="2"/>
            <a:r>
              <a:rPr lang="en-US" altLang="en-US" i="1" dirty="0" smtClean="0"/>
              <a:t>Outcomes-Based, Time-Limited, Resource-Intensive</a:t>
            </a:r>
          </a:p>
          <a:p>
            <a:pPr lvl="2"/>
            <a:r>
              <a:rPr lang="en-US" altLang="en-US" i="1" dirty="0" smtClean="0"/>
              <a:t>Team Teaching Environment</a:t>
            </a:r>
          </a:p>
          <a:p>
            <a:pPr lvl="2"/>
            <a:r>
              <a:rPr lang="en-US" altLang="en-US" i="1" dirty="0" smtClean="0"/>
              <a:t>Turn-on-a-Dime Flexibility (CE)</a:t>
            </a:r>
          </a:p>
          <a:p>
            <a:pPr>
              <a:defRPr/>
            </a:pPr>
            <a:r>
              <a:rPr lang="en-US" altLang="en-US" b="1" dirty="0" smtClean="0">
                <a:ea typeface="ＭＳ Ｐゴシック" pitchFamily="34" charset="-128"/>
              </a:rPr>
              <a:t>Student Readiness: DLAB but…</a:t>
            </a:r>
          </a:p>
          <a:p>
            <a:pPr lvl="1">
              <a:defRPr/>
            </a:pPr>
            <a:r>
              <a:rPr lang="en-US" altLang="en-US" i="1" dirty="0" smtClean="0">
                <a:ea typeface="ＭＳ Ｐゴシック" pitchFamily="34" charset="-128"/>
              </a:rPr>
              <a:t>English Proficiency (sic!) Issues</a:t>
            </a:r>
          </a:p>
          <a:p>
            <a:pPr lvl="1">
              <a:defRPr/>
            </a:pPr>
            <a:r>
              <a:rPr lang="en-US" altLang="en-US" i="1" dirty="0" smtClean="0">
                <a:ea typeface="ＭＳ Ｐゴシック" pitchFamily="34" charset="-128"/>
              </a:rPr>
              <a:t>World Knowledge</a:t>
            </a:r>
          </a:p>
        </p:txBody>
      </p:sp>
    </p:spTree>
    <p:extLst>
      <p:ext uri="{BB962C8B-B14F-4D97-AF65-F5344CB8AC3E}">
        <p14:creationId xmlns:p14="http://schemas.microsoft.com/office/powerpoint/2010/main" val="2334811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The New Challenge</a:t>
            </a:r>
          </a:p>
        </p:txBody>
      </p:sp>
      <p:sp>
        <p:nvSpPr>
          <p:cNvPr id="18435" name="Content Placeholder 2"/>
          <p:cNvSpPr>
            <a:spLocks noGrp="1"/>
          </p:cNvSpPr>
          <p:nvPr>
            <p:ph idx="1"/>
          </p:nvPr>
        </p:nvSpPr>
        <p:spPr>
          <a:xfrm>
            <a:off x="457200" y="2209800"/>
            <a:ext cx="8229600" cy="4343400"/>
          </a:xfrm>
        </p:spPr>
        <p:txBody>
          <a:bodyPr>
            <a:normAutofit/>
          </a:bodyPr>
          <a:lstStyle/>
          <a:p>
            <a:r>
              <a:rPr lang="en-US" altLang="en-US" b="1" dirty="0" smtClean="0">
                <a:latin typeface="Arial" panose="020B0604020202020204" pitchFamily="34" charset="0"/>
                <a:cs typeface="Arial" panose="020B0604020202020204" pitchFamily="34" charset="0"/>
              </a:rPr>
              <a:t>Basic Program Requirement:</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ILR 2+ (Advanced High) </a:t>
            </a:r>
            <a:r>
              <a:rPr lang="en-US" altLang="en-US" b="1" i="1" dirty="0" smtClean="0">
                <a:latin typeface="Arial" panose="020B0604020202020204" pitchFamily="34" charset="0"/>
                <a:cs typeface="Arial" panose="020B0604020202020204" pitchFamily="34" charset="0"/>
              </a:rPr>
              <a:t>or Beyond</a:t>
            </a:r>
            <a:r>
              <a:rPr lang="en-US" altLang="en-US" b="1" dirty="0" smtClean="0">
                <a:latin typeface="Arial" panose="020B0604020202020204" pitchFamily="34" charset="0"/>
                <a:cs typeface="Arial" panose="020B0604020202020204" pitchFamily="34" charset="0"/>
              </a:rPr>
              <a:t> </a:t>
            </a:r>
          </a:p>
          <a:p>
            <a:pPr lvl="1"/>
            <a:r>
              <a:rPr lang="en-US" altLang="en-US" i="1" dirty="0" smtClean="0">
                <a:latin typeface="Arial" panose="020B0604020202020204" pitchFamily="34" charset="0"/>
                <a:cs typeface="Arial" panose="020B0604020202020204" pitchFamily="34" charset="0"/>
              </a:rPr>
              <a:t>Need and requirement</a:t>
            </a:r>
          </a:p>
          <a:p>
            <a:pPr>
              <a:defRPr/>
            </a:pPr>
            <a:endParaRPr lang="en-US" altLang="en-US" dirty="0" smtClean="0">
              <a:latin typeface="Arial" panose="020B0604020202020204" pitchFamily="34" charset="0"/>
              <a:ea typeface="ＭＳ Ｐゴシック" pitchFamily="34" charset="-128"/>
              <a:cs typeface="Arial" panose="020B0604020202020204" pitchFamily="34" charset="0"/>
            </a:endParaRPr>
          </a:p>
          <a:p>
            <a:pPr>
              <a:defRPr/>
            </a:pPr>
            <a:r>
              <a:rPr lang="en-US" altLang="en-US" b="1" dirty="0" smtClean="0">
                <a:latin typeface="Arial" panose="020B0604020202020204" pitchFamily="34" charset="0"/>
                <a:ea typeface="ＭＳ Ｐゴシック" pitchFamily="34" charset="-128"/>
                <a:cs typeface="Arial" panose="020B0604020202020204" pitchFamily="34" charset="0"/>
              </a:rPr>
              <a:t>Time: The </a:t>
            </a:r>
            <a:r>
              <a:rPr lang="en-US" altLang="en-US" b="1" i="1" dirty="0" smtClean="0">
                <a:latin typeface="Arial" panose="020B0604020202020204" pitchFamily="34" charset="0"/>
                <a:ea typeface="ＭＳ Ｐゴシック" pitchFamily="34" charset="-128"/>
                <a:cs typeface="Arial" panose="020B0604020202020204" pitchFamily="34" charset="0"/>
              </a:rPr>
              <a:t>Same </a:t>
            </a:r>
            <a:r>
              <a:rPr lang="en-US" altLang="en-US" b="1" dirty="0" smtClean="0">
                <a:latin typeface="Arial" panose="020B0604020202020204" pitchFamily="34" charset="0"/>
                <a:ea typeface="ＭＳ Ｐゴシック" pitchFamily="34" charset="-128"/>
                <a:cs typeface="Arial" panose="020B0604020202020204" pitchFamily="34" charset="0"/>
              </a:rPr>
              <a:t>Course Lengths</a:t>
            </a:r>
            <a:endParaRPr lang="en-US" altLang="en-US" b="1" i="1" dirty="0" smtClean="0">
              <a:latin typeface="Arial" panose="020B0604020202020204" pitchFamily="34" charset="0"/>
              <a:ea typeface="ＭＳ Ｐゴシック" pitchFamily="34" charset="-128"/>
              <a:cs typeface="Arial" panose="020B0604020202020204" pitchFamily="34" charset="0"/>
            </a:endParaRPr>
          </a:p>
          <a:p>
            <a:pPr lvl="1">
              <a:defRPr/>
            </a:pPr>
            <a:r>
              <a:rPr lang="en-US" altLang="en-US" i="1" dirty="0" smtClean="0">
                <a:latin typeface="Arial" panose="020B0604020202020204" pitchFamily="34" charset="0"/>
                <a:ea typeface="ＭＳ Ｐゴシック" pitchFamily="34" charset="-128"/>
                <a:cs typeface="Arial" panose="020B0604020202020204" pitchFamily="34" charset="0"/>
              </a:rPr>
              <a:t>No more time available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Meeting the Challenges:</a:t>
            </a:r>
            <a:br>
              <a:rPr lang="en-US" altLang="en-US" dirty="0" smtClean="0"/>
            </a:br>
            <a:r>
              <a:rPr lang="en-US" altLang="en-US" dirty="0" smtClean="0"/>
              <a:t>Can It Be Done???</a:t>
            </a:r>
          </a:p>
        </p:txBody>
      </p:sp>
      <p:sp>
        <p:nvSpPr>
          <p:cNvPr id="18435" name="Content Placeholder 2"/>
          <p:cNvSpPr>
            <a:spLocks noGrp="1"/>
          </p:cNvSpPr>
          <p:nvPr>
            <p:ph idx="1"/>
          </p:nvPr>
        </p:nvSpPr>
        <p:spPr>
          <a:xfrm>
            <a:off x="457200" y="1752600"/>
            <a:ext cx="8229600" cy="5029200"/>
          </a:xfrm>
        </p:spPr>
        <p:txBody>
          <a:bodyPr>
            <a:normAutofit lnSpcReduction="10000"/>
          </a:bodyPr>
          <a:lstStyle/>
          <a:p>
            <a:endParaRPr lang="en-US" altLang="en-US" sz="1200" b="1" dirty="0" smtClean="0"/>
          </a:p>
          <a:p>
            <a:r>
              <a:rPr lang="en-US" altLang="en-US" b="1" dirty="0" smtClean="0">
                <a:latin typeface="Arial" panose="020B0604020202020204" pitchFamily="34" charset="0"/>
                <a:cs typeface="Arial" panose="020B0604020202020204" pitchFamily="34" charset="0"/>
              </a:rPr>
              <a:t>We Know It Can Be Done</a:t>
            </a:r>
          </a:p>
          <a:p>
            <a:pPr lvl="1"/>
            <a:r>
              <a:rPr lang="en-US" altLang="en-US" dirty="0" smtClean="0">
                <a:latin typeface="Arial" panose="020B0604020202020204" pitchFamily="34" charset="0"/>
                <a:ea typeface="ＭＳ Ｐゴシック" pitchFamily="34" charset="-128"/>
                <a:cs typeface="Arial" panose="020B0604020202020204" pitchFamily="34" charset="0"/>
              </a:rPr>
              <a:t>Conversion Courses</a:t>
            </a:r>
          </a:p>
          <a:p>
            <a:pPr lvl="1"/>
            <a:r>
              <a:rPr lang="en-US" altLang="en-US" dirty="0" smtClean="0">
                <a:latin typeface="Arial" panose="020B0604020202020204" pitchFamily="34" charset="0"/>
                <a:ea typeface="ＭＳ Ｐゴシック" pitchFamily="34" charset="-128"/>
                <a:cs typeface="Arial" panose="020B0604020202020204" pitchFamily="34" charset="0"/>
              </a:rPr>
              <a:t>Post-DLPT</a:t>
            </a:r>
          </a:p>
          <a:p>
            <a:pPr lvl="1"/>
            <a:r>
              <a:rPr lang="en-US" altLang="en-US" dirty="0" smtClean="0">
                <a:latin typeface="Arial" panose="020B0604020202020204" pitchFamily="34" charset="0"/>
                <a:ea typeface="ＭＳ Ｐゴシック" pitchFamily="34" charset="-128"/>
                <a:cs typeface="Arial" panose="020B0604020202020204" pitchFamily="34" charset="0"/>
              </a:rPr>
              <a:t>Intermediate/Advanced Courses</a:t>
            </a:r>
          </a:p>
          <a:p>
            <a:pPr lvl="1"/>
            <a:r>
              <a:rPr lang="en-US" altLang="en-US" dirty="0" smtClean="0">
                <a:latin typeface="Arial" panose="020B0604020202020204" pitchFamily="34" charset="0"/>
                <a:ea typeface="ＭＳ Ｐゴシック" pitchFamily="34" charset="-128"/>
                <a:cs typeface="Arial" panose="020B0604020202020204" pitchFamily="34" charset="0"/>
              </a:rPr>
              <a:t>Immersions</a:t>
            </a:r>
            <a:endParaRPr lang="en-US" altLang="en-US" dirty="0" smtClean="0">
              <a:latin typeface="Arial" panose="020B0604020202020204" pitchFamily="34" charset="0"/>
              <a:cs typeface="Arial" panose="020B0604020202020204" pitchFamily="34" charset="0"/>
            </a:endParaRPr>
          </a:p>
          <a:p>
            <a:endParaRPr lang="en-US" altLang="en-US" b="1"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cs typeface="Arial" panose="020B0604020202020204" pitchFamily="34" charset="0"/>
              </a:rPr>
              <a:t>Two Key Elements:</a:t>
            </a:r>
          </a:p>
          <a:p>
            <a:pPr lvl="1"/>
            <a:r>
              <a:rPr lang="en-US" altLang="en-US" b="1" dirty="0" smtClean="0">
                <a:latin typeface="Arial" panose="020B0604020202020204" pitchFamily="34" charset="0"/>
                <a:cs typeface="Arial" panose="020B0604020202020204" pitchFamily="34" charset="0"/>
              </a:rPr>
              <a:t>the </a:t>
            </a:r>
            <a:r>
              <a:rPr lang="en-US" altLang="en-US" b="1" strike="sngStrike" dirty="0" smtClean="0">
                <a:latin typeface="Arial" panose="020B0604020202020204" pitchFamily="34" charset="0"/>
                <a:cs typeface="Arial" panose="020B0604020202020204" pitchFamily="34" charset="0"/>
              </a:rPr>
              <a:t>Textbook</a:t>
            </a:r>
            <a:r>
              <a:rPr lang="en-US" altLang="en-US" b="1" dirty="0" smtClean="0">
                <a:latin typeface="Arial" panose="020B0604020202020204" pitchFamily="34" charset="0"/>
                <a:cs typeface="Arial" panose="020B0604020202020204" pitchFamily="34" charset="0"/>
              </a:rPr>
              <a:t> Instructor</a:t>
            </a:r>
          </a:p>
          <a:p>
            <a:pPr lvl="1"/>
            <a:r>
              <a:rPr lang="en-US" altLang="en-US" b="1" dirty="0" smtClean="0">
                <a:latin typeface="Arial" panose="020B0604020202020204" pitchFamily="34" charset="0"/>
                <a:cs typeface="Arial" panose="020B0604020202020204" pitchFamily="34" charset="0"/>
              </a:rPr>
              <a:t>Efficiencies of Learning</a:t>
            </a:r>
          </a:p>
        </p:txBody>
      </p:sp>
    </p:spTree>
    <p:extLst>
      <p:ext uri="{BB962C8B-B14F-4D97-AF65-F5344CB8AC3E}">
        <p14:creationId xmlns:p14="http://schemas.microsoft.com/office/powerpoint/2010/main" val="1709602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Meeting the Challenges:</a:t>
            </a:r>
            <a:br>
              <a:rPr lang="en-US" altLang="en-US" dirty="0" smtClean="0"/>
            </a:br>
            <a:r>
              <a:rPr lang="en-US" altLang="en-US" dirty="0" smtClean="0"/>
              <a:t>DLIFLC’s Approach</a:t>
            </a:r>
          </a:p>
        </p:txBody>
      </p:sp>
      <p:sp>
        <p:nvSpPr>
          <p:cNvPr id="18435" name="Content Placeholder 2"/>
          <p:cNvSpPr>
            <a:spLocks noGrp="1"/>
          </p:cNvSpPr>
          <p:nvPr>
            <p:ph idx="1"/>
          </p:nvPr>
        </p:nvSpPr>
        <p:spPr>
          <a:xfrm>
            <a:off x="457200" y="1752600"/>
            <a:ext cx="8229600" cy="5029200"/>
          </a:xfrm>
        </p:spPr>
        <p:txBody>
          <a:bodyPr>
            <a:normAutofit fontScale="85000" lnSpcReduction="10000"/>
          </a:bodyPr>
          <a:lstStyle/>
          <a:p>
            <a:r>
              <a:rPr lang="en-US" altLang="en-US" b="1" dirty="0" smtClean="0">
                <a:latin typeface="Arial" panose="020B0604020202020204" pitchFamily="34" charset="0"/>
                <a:cs typeface="Arial" panose="020B0604020202020204" pitchFamily="34" charset="0"/>
              </a:rPr>
              <a:t>Broad Framework: Transformative Pedagogy</a:t>
            </a:r>
          </a:p>
          <a:p>
            <a:pPr lvl="1"/>
            <a:r>
              <a:rPr lang="en-US" altLang="en-US" b="1" i="1" dirty="0" smtClean="0">
                <a:latin typeface="Arial" panose="020B0604020202020204" pitchFamily="34" charset="0"/>
                <a:ea typeface="ＭＳ Ｐゴシック" pitchFamily="34" charset="-128"/>
                <a:cs typeface="Arial" panose="020B0604020202020204" pitchFamily="34" charset="0"/>
              </a:rPr>
              <a:t>The Instructor – Curriculum – Student Nexus</a:t>
            </a:r>
            <a:endParaRPr lang="en-US" altLang="en-US" i="1" dirty="0" smtClean="0">
              <a:latin typeface="Arial" panose="020B0604020202020204" pitchFamily="34" charset="0"/>
              <a:ea typeface="ＭＳ Ｐゴシック" pitchFamily="34" charset="-128"/>
              <a:cs typeface="Arial" panose="020B0604020202020204" pitchFamily="34" charset="0"/>
            </a:endParaRPr>
          </a:p>
          <a:p>
            <a:pPr>
              <a:defRPr/>
            </a:pPr>
            <a:endParaRPr lang="en-US" altLang="en-US" b="1" dirty="0" smtClean="0">
              <a:latin typeface="Arial" panose="020B0604020202020204" pitchFamily="34" charset="0"/>
              <a:ea typeface="ＭＳ Ｐゴシック" pitchFamily="34" charset="-128"/>
              <a:cs typeface="Arial" panose="020B0604020202020204" pitchFamily="34" charset="0"/>
            </a:endParaRPr>
          </a:p>
          <a:p>
            <a:pPr>
              <a:defRPr/>
            </a:pPr>
            <a:r>
              <a:rPr lang="en-US" altLang="en-US" b="1" dirty="0" smtClean="0">
                <a:latin typeface="Arial" panose="020B0604020202020204" pitchFamily="34" charset="0"/>
                <a:ea typeface="ＭＳ Ｐゴシック" pitchFamily="34" charset="-128"/>
                <a:cs typeface="Arial" panose="020B0604020202020204" pitchFamily="34" charset="0"/>
              </a:rPr>
              <a:t>Transformative Pedagogy in DLIFLC Practice</a:t>
            </a:r>
          </a:p>
          <a:p>
            <a:pPr lvl="1">
              <a:defRPr/>
            </a:pPr>
            <a:r>
              <a:rPr lang="en-US" altLang="en-US" b="1" dirty="0" smtClean="0">
                <a:latin typeface="Arial" panose="020B0604020202020204" pitchFamily="34" charset="0"/>
                <a:ea typeface="ＭＳ Ｐゴシック" pitchFamily="34" charset="-128"/>
                <a:cs typeface="Arial" panose="020B0604020202020204" pitchFamily="34" charset="0"/>
              </a:rPr>
              <a:t>Efficiencies of Learning: A Non-Textbook Model</a:t>
            </a:r>
            <a:endParaRPr lang="en-US" altLang="en-US" b="1" dirty="0">
              <a:latin typeface="Arial" panose="020B0604020202020204" pitchFamily="34" charset="0"/>
              <a:ea typeface="ＭＳ Ｐゴシック" pitchFamily="34" charset="-128"/>
              <a:cs typeface="Arial" panose="020B0604020202020204" pitchFamily="34" charset="0"/>
            </a:endParaRPr>
          </a:p>
          <a:p>
            <a:pPr lvl="1">
              <a:defRPr/>
            </a:pPr>
            <a:r>
              <a:rPr lang="en-US" altLang="en-US" b="1" dirty="0" smtClean="0">
                <a:latin typeface="Arial" panose="020B0604020202020204" pitchFamily="34" charset="0"/>
                <a:ea typeface="ＭＳ Ｐゴシック" pitchFamily="34" charset="-128"/>
                <a:cs typeface="Arial" panose="020B0604020202020204" pitchFamily="34" charset="0"/>
              </a:rPr>
              <a:t>Transformative Pedagogy and Assessment</a:t>
            </a:r>
          </a:p>
          <a:p>
            <a:pPr lvl="1">
              <a:defRPr/>
            </a:pPr>
            <a:r>
              <a:rPr lang="en-US" altLang="en-US" dirty="0" smtClean="0">
                <a:latin typeface="Arial" panose="020B0604020202020204" pitchFamily="34" charset="0"/>
                <a:ea typeface="ＭＳ Ｐゴシック" pitchFamily="34" charset="-128"/>
                <a:cs typeface="Arial" panose="020B0604020202020204" pitchFamily="34" charset="0"/>
              </a:rPr>
              <a:t>Diagnostic Assessment and Diagnostic Instruction</a:t>
            </a:r>
          </a:p>
          <a:p>
            <a:pPr lvl="1">
              <a:defRPr/>
            </a:pPr>
            <a:r>
              <a:rPr lang="en-US" altLang="en-US" b="1" dirty="0" smtClean="0">
                <a:latin typeface="Arial" panose="020B0604020202020204" pitchFamily="34" charset="0"/>
                <a:ea typeface="ＭＳ Ｐゴシック" pitchFamily="34" charset="-128"/>
                <a:cs typeface="Arial" panose="020B0604020202020204" pitchFamily="34" charset="0"/>
              </a:rPr>
              <a:t>Ensuring Student Preparedness</a:t>
            </a:r>
          </a:p>
          <a:p>
            <a:pPr>
              <a:defRPr/>
            </a:pPr>
            <a:endParaRPr lang="en-US" altLang="en-US" b="1" dirty="0" smtClean="0">
              <a:latin typeface="Arial" panose="020B0604020202020204" pitchFamily="34" charset="0"/>
              <a:ea typeface="ＭＳ Ｐゴシック" pitchFamily="34" charset="-128"/>
              <a:cs typeface="Arial" panose="020B0604020202020204" pitchFamily="34" charset="0"/>
            </a:endParaRPr>
          </a:p>
          <a:p>
            <a:pPr>
              <a:defRPr/>
            </a:pPr>
            <a:r>
              <a:rPr lang="en-US" altLang="en-US" b="1" dirty="0" smtClean="0">
                <a:latin typeface="Arial" panose="020B0604020202020204" pitchFamily="34" charset="0"/>
                <a:ea typeface="ＭＳ Ｐゴシック" pitchFamily="34" charset="-128"/>
                <a:cs typeface="Arial" panose="020B0604020202020204" pitchFamily="34" charset="0"/>
              </a:rPr>
              <a:t>Instructor Preparation to Meet the Need</a:t>
            </a:r>
          </a:p>
        </p:txBody>
      </p:sp>
    </p:spTree>
    <p:extLst>
      <p:ext uri="{BB962C8B-B14F-4D97-AF65-F5344CB8AC3E}">
        <p14:creationId xmlns:p14="http://schemas.microsoft.com/office/powerpoint/2010/main" val="18997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788988" y="228600"/>
            <a:ext cx="8355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3000" b="1" i="1">
              <a:solidFill>
                <a:schemeClr val="tx1"/>
              </a:solidFill>
              <a:latin typeface="Arial" panose="020B0604020202020204" pitchFamily="34" charset="0"/>
            </a:endParaRPr>
          </a:p>
        </p:txBody>
      </p:sp>
      <p:sp>
        <p:nvSpPr>
          <p:cNvPr id="17411" name="Rectangle 3"/>
          <p:cNvSpPr>
            <a:spLocks noChangeArrowheads="1"/>
          </p:cNvSpPr>
          <p:nvPr/>
        </p:nvSpPr>
        <p:spPr bwMode="auto">
          <a:xfrm>
            <a:off x="304800" y="1981200"/>
            <a:ext cx="853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lnSpc>
                <a:spcPct val="80000"/>
              </a:lnSpc>
              <a:buFont typeface="Arial" panose="020B0604020202020204" pitchFamily="34" charset="0"/>
              <a:buNone/>
            </a:pPr>
            <a:r>
              <a:rPr lang="en-US" altLang="en-US" sz="4400" b="1" i="1" dirty="0" smtClean="0">
                <a:latin typeface="Arial" panose="020B0604020202020204" pitchFamily="34" charset="0"/>
                <a:cs typeface="Arial" panose="020B0604020202020204" pitchFamily="34" charset="0"/>
              </a:rPr>
              <a:t>Transformative Pedagogy at DLIFLC</a:t>
            </a:r>
            <a:br>
              <a:rPr lang="en-US" altLang="en-US" sz="4400" b="1" i="1" dirty="0" smtClean="0">
                <a:latin typeface="Arial" panose="020B0604020202020204" pitchFamily="34" charset="0"/>
                <a:cs typeface="Arial" panose="020B0604020202020204" pitchFamily="34" charset="0"/>
              </a:rPr>
            </a:br>
            <a:r>
              <a:rPr lang="en-US" altLang="en-US" sz="4400" b="1" i="1" dirty="0" smtClean="0">
                <a:latin typeface="Arial" panose="020B0604020202020204" pitchFamily="34" charset="0"/>
                <a:cs typeface="Arial" panose="020B0604020202020204" pitchFamily="34" charset="0"/>
              </a:rPr>
              <a:t>in the</a:t>
            </a:r>
            <a:br>
              <a:rPr lang="en-US" altLang="en-US" sz="4400" b="1" i="1" dirty="0" smtClean="0">
                <a:latin typeface="Arial" panose="020B0604020202020204" pitchFamily="34" charset="0"/>
                <a:cs typeface="Arial" panose="020B0604020202020204" pitchFamily="34" charset="0"/>
              </a:rPr>
            </a:br>
            <a:r>
              <a:rPr lang="en-US" altLang="en-US" sz="4400" b="1" i="1" dirty="0" smtClean="0">
                <a:latin typeface="Arial" panose="020B0604020202020204" pitchFamily="34" charset="0"/>
                <a:cs typeface="Arial" panose="020B0604020202020204" pitchFamily="34" charset="0"/>
              </a:rPr>
              <a:t>Post-Method Era</a:t>
            </a:r>
            <a:endParaRPr lang="en-US" altLang="en-US" sz="4400" b="1" i="1"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b="1" i="1"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r>
              <a:rPr lang="en-US" altLang="en-US" sz="3600" dirty="0" smtClean="0">
                <a:latin typeface="Arial" panose="020B0604020202020204" pitchFamily="34" charset="0"/>
                <a:cs typeface="Arial" panose="020B0604020202020204" pitchFamily="34" charset="0"/>
              </a:rPr>
              <a:t>Dr. Betty Lou Leaver</a:t>
            </a:r>
            <a:endParaRPr lang="en-US" altLang="en-US" sz="3600"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r>
              <a:rPr lang="en-US" altLang="en-US" dirty="0" smtClean="0">
                <a:latin typeface="Arial" panose="020B0604020202020204" pitchFamily="34" charset="0"/>
                <a:cs typeface="Arial" panose="020B0604020202020204" pitchFamily="34" charset="0"/>
              </a:rPr>
              <a:t>DLIFLC Provost</a:t>
            </a:r>
            <a:endParaRPr lang="en-US" altLang="en-US" dirty="0">
              <a:latin typeface="Arial" panose="020B0604020202020204" pitchFamily="34" charset="0"/>
              <a:cs typeface="Arial" panose="020B0604020202020204" pitchFamily="34" charset="0"/>
            </a:endParaRPr>
          </a:p>
          <a:p>
            <a:pPr algn="ctr">
              <a:lnSpc>
                <a:spcPct val="80000"/>
              </a:lnSpc>
              <a:buFont typeface="Arial" panose="020B0604020202020204" pitchFamily="34" charset="0"/>
              <a:buNone/>
            </a:pPr>
            <a:endParaRPr lang="en-US" altLang="en-US" sz="2000" b="1" dirty="0">
              <a:solidFill>
                <a:schemeClr val="tx1"/>
              </a:solidFill>
              <a:latin typeface="Arial" panose="020B0604020202020204" pitchFamily="34" charset="0"/>
            </a:endParaRPr>
          </a:p>
          <a:p>
            <a:pPr algn="ctr">
              <a:lnSpc>
                <a:spcPct val="80000"/>
              </a:lnSpc>
              <a:buFontTx/>
              <a:buNone/>
            </a:pPr>
            <a:endParaRPr lang="en-US" altLang="en-US" sz="2000" b="1" dirty="0">
              <a:solidFill>
                <a:schemeClr val="tx1"/>
              </a:solidFill>
              <a:latin typeface="Arial" panose="020B0604020202020204" pitchFamily="34" charset="0"/>
            </a:endParaRPr>
          </a:p>
          <a:p>
            <a:pPr algn="ctr">
              <a:lnSpc>
                <a:spcPct val="80000"/>
              </a:lnSpc>
              <a:buFontTx/>
              <a:buNone/>
            </a:pPr>
            <a:r>
              <a:rPr lang="en-US" altLang="en-US" sz="2400" b="1" dirty="0">
                <a:solidFill>
                  <a:schemeClr val="tx1"/>
                </a:solidFill>
                <a:latin typeface="Arial" panose="020B0604020202020204" pitchFamily="34" charset="0"/>
              </a:rPr>
              <a:t> </a:t>
            </a:r>
          </a:p>
        </p:txBody>
      </p:sp>
      <p:sp>
        <p:nvSpPr>
          <p:cNvPr id="17412" name="Title 1"/>
          <p:cNvSpPr txBox="1">
            <a:spLocks/>
          </p:cNvSpPr>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343233"/>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343233"/>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34323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43233"/>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000" b="1" i="1" dirty="0">
                <a:latin typeface="Arial" panose="020B0604020202020204" pitchFamily="34" charset="0"/>
                <a:cs typeface="Arial" panose="020B0604020202020204" pitchFamily="34" charset="0"/>
              </a:rPr>
              <a:t>10</a:t>
            </a:r>
            <a:r>
              <a:rPr lang="en-US" altLang="en-US" sz="4000" b="1" i="1" baseline="30000" dirty="0">
                <a:latin typeface="Arial" panose="020B0604020202020204" pitchFamily="34" charset="0"/>
                <a:cs typeface="Arial" panose="020B0604020202020204" pitchFamily="34" charset="0"/>
              </a:rPr>
              <a:t>th</a:t>
            </a:r>
            <a:r>
              <a:rPr lang="en-US" altLang="en-US" sz="4000" b="1" i="1" dirty="0">
                <a:latin typeface="Arial" panose="020B0604020202020204" pitchFamily="34" charset="0"/>
                <a:cs typeface="Arial" panose="020B0604020202020204" pitchFamily="34" charset="0"/>
              </a:rPr>
              <a:t> LTE Conference</a:t>
            </a:r>
          </a:p>
        </p:txBody>
      </p:sp>
    </p:spTree>
    <p:extLst>
      <p:ext uri="{BB962C8B-B14F-4D97-AF65-F5344CB8AC3E}">
        <p14:creationId xmlns:p14="http://schemas.microsoft.com/office/powerpoint/2010/main" val="23474404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2673</Words>
  <Application>Microsoft Office PowerPoint</Application>
  <PresentationFormat>On-screen Show (4:3)</PresentationFormat>
  <Paragraphs>480</Paragraphs>
  <Slides>42</Slides>
  <Notes>39</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4_Office Theme</vt:lpstr>
      <vt:lpstr>1_Office Theme</vt:lpstr>
      <vt:lpstr>PowerPoint Presentation</vt:lpstr>
      <vt:lpstr>DISCLAIMER</vt:lpstr>
      <vt:lpstr>Outline</vt:lpstr>
      <vt:lpstr>The Instructional Framework</vt:lpstr>
      <vt:lpstr>The Perennial Challenges</vt:lpstr>
      <vt:lpstr>The New Challenge</vt:lpstr>
      <vt:lpstr>Meeting the Challenges: Can It Be Done???</vt:lpstr>
      <vt:lpstr>Meeting the Challenges: DLIFLC’s Approach</vt:lpstr>
      <vt:lpstr>PowerPoint Presentation</vt:lpstr>
      <vt:lpstr>Postmodern Era Paradigm Shift Educational Philosophy</vt:lpstr>
      <vt:lpstr>PowerPoint Presentation</vt:lpstr>
      <vt:lpstr>One-Week Module:  Humanitarian Aid to North Korea</vt:lpstr>
      <vt:lpstr>Sample 1-Week Module:  Humanitarian Aid to North Korea</vt:lpstr>
      <vt:lpstr>Modular &amp; Fully Integrated CBI Curriculum </vt:lpstr>
      <vt:lpstr>Modular &amp; Fully Integrated CBI Curriculum </vt:lpstr>
      <vt:lpstr>Modular &amp; Fully Integrated CBI Curriculum </vt:lpstr>
      <vt:lpstr>Modular &amp; Fully Integrated CBI Curriculum </vt:lpstr>
      <vt:lpstr>Modular &amp; Fully Integrated CBI Curriculum </vt:lpstr>
      <vt:lpstr>Modular &amp; Fully Integrated CBI Curriculum </vt:lpstr>
      <vt:lpstr>Modular Fully Integrated CBI Strategy Recap: Maximizing…</vt:lpstr>
      <vt:lpstr>CBI in 1st and 2nd Semester?</vt:lpstr>
      <vt:lpstr>CBI and Effective Training</vt:lpstr>
      <vt:lpstr>Transformative Instructional Approaches: The Role of Assessment </vt:lpstr>
      <vt:lpstr>Group Sharing (5 mts.)</vt:lpstr>
      <vt:lpstr> Context Setting:  The Advanced High/2+ Initiative at DLIFLC --Transformative Instructional Approaches</vt:lpstr>
      <vt:lpstr>Principles of Transformative Instructional Approaches </vt:lpstr>
      <vt:lpstr>Open Architecture Design:  Features</vt:lpstr>
      <vt:lpstr>Sample Scenario, Unit 1, Arabic Intermediate Course, DLIFLC </vt:lpstr>
      <vt:lpstr>PowerPoint Presentation</vt:lpstr>
      <vt:lpstr>     “Anyone who stops learning is old, whether at 20 or 80. Anyone who keeps learning stays young. The greatest thing in life is to keep             your mind young.”        Henry Ford       </vt:lpstr>
      <vt:lpstr>PowerPoint Presentation</vt:lpstr>
      <vt:lpstr>Our students: Who are they?</vt:lpstr>
      <vt:lpstr>How to remediate? Strategies</vt:lpstr>
      <vt:lpstr>PowerPoint Presentation</vt:lpstr>
      <vt:lpstr>PowerPoint Presentation</vt:lpstr>
      <vt:lpstr>Mental management? Self-awareness?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2020-05-28T20:49:28Z</dcterms:created>
  <dcterms:modified xsi:type="dcterms:W3CDTF">2020-05-28T20:50:24Z</dcterms:modified>
</cp:coreProperties>
</file>